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9" r:id="rId1"/>
  </p:sldMasterIdLst>
  <p:notesMasterIdLst>
    <p:notesMasterId r:id="rId8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Lst>
  <p:sldSz cx="9144000" cy="5143500" type="screen16x9"/>
  <p:notesSz cx="6858000" cy="9144000"/>
  <p:embeddedFontLst>
    <p:embeddedFont>
      <p:font typeface="Archivo Black" panose="020B0604020202020204" charset="0"/>
      <p:regular r:id="rId84"/>
    </p:embeddedFont>
    <p:embeddedFont>
      <p:font typeface="Bebas Neue" panose="020F0502020204030204" pitchFamily="34" charset="0"/>
      <p:regular r:id="rId85"/>
    </p:embeddedFont>
    <p:embeddedFont>
      <p:font typeface="DM Sans" pitchFamily="2" charset="0"/>
      <p:regular r:id="rId86"/>
      <p:bold r:id="rId87"/>
      <p:italic r:id="rId88"/>
      <p:boldItalic r:id="rId89"/>
    </p:embeddedFont>
    <p:embeddedFont>
      <p:font typeface="Roboto" panose="02000000000000000000" pitchFamily="2" charset="0"/>
      <p:regular r:id="rId90"/>
      <p:bold r:id="rId91"/>
      <p:italic r:id="rId92"/>
      <p:boldItalic r:id="rId93"/>
    </p:embeddedFont>
    <p:embeddedFont>
      <p:font typeface="Roboto SemiBold" panose="020B0604020202020204" charset="0"/>
      <p:regular r:id="rId94"/>
      <p:bold r:id="rId95"/>
      <p:italic r:id="rId96"/>
      <p:boldItalic r:id="rId97"/>
    </p:embeddedFont>
    <p:embeddedFont>
      <p:font typeface="Silkscreen" panose="020B0604020202020204" charset="0"/>
      <p:regular r:id="rId98"/>
      <p:bold r:id="rId99"/>
    </p:embeddedFont>
    <p:embeddedFont>
      <p:font typeface="Verdana" panose="020B0604030504040204" pitchFamily="34"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ya T" initials="" lastIdx="3" clrIdx="0"/>
  <p:cmAuthor id="1" name="Denis Sladkov" initials="" lastIdx="9" clrIdx="1"/>
  <p:cmAuthor id="2" name="Maksim Bukhalov" initials="" lastIdx="4"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02" y="1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0.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4.fntdata"/><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7.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196182cf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everyone! Welcome to the talk “Geometry rendering and shaders infrastructure in Warhammer 40000 Space Marine 2”.</a:t>
            </a:r>
            <a:endParaRPr/>
          </a:p>
        </p:txBody>
      </p:sp>
      <p:sp>
        <p:nvSpPr>
          <p:cNvPr id="150" name="Google Shape;150;g35196182cfb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5a2dd63118_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terms of code organization, the rendering engine is heavily object-oriented.</a:t>
            </a:r>
            <a:endParaRPr/>
          </a:p>
          <a:p>
            <a:pPr marL="0" lvl="0" indent="0" algn="l" rtl="0">
              <a:spcBef>
                <a:spcPts val="0"/>
              </a:spcBef>
              <a:spcAft>
                <a:spcPts val="0"/>
              </a:spcAft>
              <a:buNone/>
            </a:pPr>
            <a:r>
              <a:rPr lang="en"/>
              <a:t>The core object of the entire system is the Anim Inst. This is the base primitive that almost all of our render code works with. </a:t>
            </a:r>
            <a:endParaRPr/>
          </a:p>
          <a:p>
            <a:pPr marL="0" lvl="0" indent="0" algn="l" rtl="0">
              <a:spcBef>
                <a:spcPts val="0"/>
              </a:spcBef>
              <a:spcAft>
                <a:spcPts val="0"/>
              </a:spcAft>
              <a:buNone/>
            </a:pPr>
            <a:r>
              <a:rPr lang="en"/>
              <a:t>This object is similar in design and purpose to the Mesh Filter and Mesh Renderer in Unity, or the Primitive Scene Proxy in Unreal Engine. </a:t>
            </a:r>
            <a:endParaRPr/>
          </a:p>
          <a:p>
            <a:pPr marL="0" lvl="0" indent="0" algn="l" rtl="0">
              <a:spcBef>
                <a:spcPts val="0"/>
              </a:spcBef>
              <a:spcAft>
                <a:spcPts val="0"/>
              </a:spcAft>
              <a:buNone/>
            </a:pPr>
            <a:r>
              <a:rPr lang="en"/>
              <a:t>This object is used for all types of drawing, including animated geometry, vegetation instantiated through special vertex buffers, baked static geometry into a single vertex soup, and so on.</a:t>
            </a:r>
            <a:endParaRPr/>
          </a:p>
        </p:txBody>
      </p:sp>
      <p:sp>
        <p:nvSpPr>
          <p:cNvPr id="398" name="Google Shape;398;g35a2dd63118_5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5a4d265b1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For the next generation of projects, we have new requirements and new challenges that need to be addressed.</a:t>
            </a:r>
            <a:endParaRPr/>
          </a:p>
          <a:p>
            <a:pPr marL="0" lvl="0" indent="0" algn="l" rtl="0">
              <a:spcBef>
                <a:spcPts val="0"/>
              </a:spcBef>
              <a:spcAft>
                <a:spcPts val="0"/>
              </a:spcAft>
              <a:buNone/>
            </a:pPr>
            <a:r>
              <a:rPr lang="en"/>
              <a:t>In terms of geometry drawing, we still want to support both indoor and outdoor scenes. </a:t>
            </a:r>
            <a:endParaRPr/>
          </a:p>
          <a:p>
            <a:pPr marL="0" lvl="0" indent="0" algn="l" rtl="0">
              <a:spcBef>
                <a:spcPts val="0"/>
              </a:spcBef>
              <a:spcAft>
                <a:spcPts val="0"/>
              </a:spcAft>
              <a:buNone/>
            </a:pPr>
            <a:r>
              <a:rPr lang="en"/>
              <a:t>The scene will have fairly dense geometry, where there can be more than 60 million triangles before culling. </a:t>
            </a:r>
            <a:endParaRPr/>
          </a:p>
          <a:p>
            <a:pPr marL="0" lvl="0" indent="0" algn="l" rtl="0">
              <a:spcBef>
                <a:spcPts val="0"/>
              </a:spcBef>
              <a:spcAft>
                <a:spcPts val="0"/>
              </a:spcAft>
              <a:buNone/>
            </a:pPr>
            <a:r>
              <a:rPr lang="en"/>
              <a:t>We need to support high draw distances, which can easily be more than 1000 meters in some locations. </a:t>
            </a:r>
            <a:endParaRPr/>
          </a:p>
          <a:p>
            <a:pPr marL="0" lvl="0" indent="0" algn="l" rtl="0">
              <a:spcBef>
                <a:spcPts val="0"/>
              </a:spcBef>
              <a:spcAft>
                <a:spcPts val="0"/>
              </a:spcAft>
              <a:buClr>
                <a:schemeClr val="dk1"/>
              </a:buClr>
              <a:buSzPts val="1100"/>
              <a:buFont typeface="Arial"/>
              <a:buNone/>
            </a:pPr>
            <a:r>
              <a:rPr lang="en"/>
              <a:t>Also, some scenes require dense vegetation, where more than 10 instances per square meter are expected.</a:t>
            </a:r>
            <a:endParaRPr/>
          </a:p>
          <a:p>
            <a:pPr marL="0" lvl="0" indent="0" algn="l" rtl="0">
              <a:spcBef>
                <a:spcPts val="0"/>
              </a:spcBef>
              <a:spcAft>
                <a:spcPts val="0"/>
              </a:spcAft>
              <a:buNone/>
            </a:pPr>
            <a:endParaRPr/>
          </a:p>
          <a:p>
            <a:pPr marL="0" lvl="0" indent="0" algn="l" rtl="0">
              <a:spcBef>
                <a:spcPts val="0"/>
              </a:spcBef>
              <a:spcAft>
                <a:spcPts val="0"/>
              </a:spcAft>
              <a:buNone/>
            </a:pPr>
            <a:r>
              <a:rPr lang="en"/>
              <a:t>In terms of simulation and shading, we want to support drawing large numbers of </a:t>
            </a:r>
            <a:r>
              <a:rPr lang="en">
                <a:solidFill>
                  <a:schemeClr val="dk1"/>
                </a:solidFill>
              </a:rPr>
              <a:t>animated  </a:t>
            </a:r>
            <a:r>
              <a:rPr lang="en"/>
              <a:t>instances, as this is a key feature of the game -- the Tyranids swarm. </a:t>
            </a:r>
            <a:endParaRPr/>
          </a:p>
          <a:p>
            <a:pPr marL="0" lvl="0" indent="0" algn="l" rtl="0">
              <a:spcBef>
                <a:spcPts val="0"/>
              </a:spcBef>
              <a:spcAft>
                <a:spcPts val="0"/>
              </a:spcAft>
              <a:buNone/>
            </a:pPr>
            <a:r>
              <a:rPr lang="en"/>
              <a:t>We want to support existing features from WWZ when drawing large numbers of instances. </a:t>
            </a:r>
            <a:endParaRPr/>
          </a:p>
          <a:p>
            <a:pPr marL="0" lvl="0" indent="0" algn="l" rtl="0">
              <a:spcBef>
                <a:spcPts val="0"/>
              </a:spcBef>
              <a:spcAft>
                <a:spcPts val="0"/>
              </a:spcAft>
              <a:buNone/>
            </a:pPr>
            <a:r>
              <a:rPr lang="en"/>
              <a:t>And also support new ones.</a:t>
            </a:r>
            <a:endParaRPr/>
          </a:p>
          <a:p>
            <a:pPr marL="0" lvl="0" indent="0" algn="l" rtl="0">
              <a:spcBef>
                <a:spcPts val="0"/>
              </a:spcBef>
              <a:spcAft>
                <a:spcPts val="0"/>
              </a:spcAft>
              <a:buNone/>
            </a:pPr>
            <a:endParaRPr/>
          </a:p>
          <a:p>
            <a:pPr marL="0" lvl="0" indent="0" algn="l" rtl="0">
              <a:spcBef>
                <a:spcPts val="0"/>
              </a:spcBef>
              <a:spcAft>
                <a:spcPts val="0"/>
              </a:spcAft>
              <a:buNone/>
            </a:pPr>
            <a:r>
              <a:rPr lang="en"/>
              <a:t>All this should work on the actual generation of hardware. </a:t>
            </a:r>
            <a:endParaRPr/>
          </a:p>
          <a:p>
            <a:pPr marL="0" lvl="0" indent="0" algn="l" rtl="0">
              <a:spcBef>
                <a:spcPts val="0"/>
              </a:spcBef>
              <a:spcAft>
                <a:spcPts val="0"/>
              </a:spcAft>
              <a:buNone/>
            </a:pPr>
            <a:r>
              <a:rPr lang="en"/>
              <a:t>The frame rate of the game should be flexible and support two modes: 30 fps quality, and 60 fps performance.</a:t>
            </a:r>
            <a:endParaRPr/>
          </a:p>
        </p:txBody>
      </p:sp>
      <p:sp>
        <p:nvSpPr>
          <p:cNvPr id="442" name="Google Shape;442;g35a4d265b1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5cfe0474d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main dilemma is our anim instance class.</a:t>
            </a:r>
            <a:endParaRPr/>
          </a:p>
          <a:p>
            <a:pPr marL="0" lvl="0" indent="0" algn="l" rtl="0">
              <a:spcBef>
                <a:spcPts val="0"/>
              </a:spcBef>
              <a:spcAft>
                <a:spcPts val="0"/>
              </a:spcAft>
              <a:buClr>
                <a:schemeClr val="dk1"/>
              </a:buClr>
              <a:buSzPts val="1100"/>
              <a:buFont typeface="Arial"/>
              <a:buNone/>
            </a:pPr>
            <a:r>
              <a:rPr lang="en"/>
              <a:t>In fact, this is an example of the God Class anti-pattern.</a:t>
            </a:r>
            <a:endParaRPr/>
          </a:p>
          <a:p>
            <a:pPr marL="0" lvl="0" indent="0" algn="l" rtl="0">
              <a:spcBef>
                <a:spcPts val="0"/>
              </a:spcBef>
              <a:spcAft>
                <a:spcPts val="0"/>
              </a:spcAft>
              <a:buClr>
                <a:schemeClr val="dk1"/>
              </a:buClr>
              <a:buSzPts val="1100"/>
              <a:buFont typeface="Arial"/>
              <a:buNone/>
            </a:pPr>
            <a:r>
              <a:rPr lang="en"/>
              <a:t>Too many systems depend on it and too many systems interact with it. Not all of them are directly related to rendering.</a:t>
            </a:r>
            <a:endParaRPr/>
          </a:p>
          <a:p>
            <a:pPr marL="0" lvl="0" indent="0" algn="l" rtl="0">
              <a:spcBef>
                <a:spcPts val="0"/>
              </a:spcBef>
              <a:spcAft>
                <a:spcPts val="0"/>
              </a:spcAft>
              <a:buClr>
                <a:schemeClr val="dk1"/>
              </a:buClr>
              <a:buSzPts val="1100"/>
              <a:buFont typeface="Arial"/>
              <a:buNone/>
            </a:pPr>
            <a:r>
              <a:rPr lang="en"/>
              <a:t>Moreover, the class itself is quite large and heavy.</a:t>
            </a:r>
            <a:endParaRPr/>
          </a:p>
          <a:p>
            <a:pPr marL="0" lvl="0" indent="0" algn="l" rtl="0">
              <a:spcBef>
                <a:spcPts val="0"/>
              </a:spcBef>
              <a:spcAft>
                <a:spcPts val="0"/>
              </a:spcAft>
              <a:buClr>
                <a:schemeClr val="dk1"/>
              </a:buClr>
              <a:buSzPts val="1100"/>
              <a:buFont typeface="Arial"/>
              <a:buNone/>
            </a:pPr>
            <a:r>
              <a:rPr lang="en"/>
              <a:t>The raw size of the class itself in C++ has already exceeded 1500 bytes.</a:t>
            </a:r>
            <a:endParaRPr/>
          </a:p>
          <a:p>
            <a:pPr marL="0" lvl="0" indent="0" algn="l" rtl="0">
              <a:spcBef>
                <a:spcPts val="0"/>
              </a:spcBef>
              <a:spcAft>
                <a:spcPts val="0"/>
              </a:spcAft>
              <a:buClr>
                <a:schemeClr val="dk1"/>
              </a:buClr>
              <a:buSzPts val="1100"/>
              <a:buFont typeface="Arial"/>
              <a:buNone/>
            </a:pPr>
            <a:r>
              <a:rPr lang="en"/>
              <a:t>Moreover, it makes a large number of allocations on the heap, so data scattered in memory, what hurts performance in the end.</a:t>
            </a:r>
            <a:endParaRPr/>
          </a:p>
          <a:p>
            <a:pPr marL="0" lvl="0" indent="0" algn="l" rtl="0">
              <a:spcBef>
                <a:spcPts val="0"/>
              </a:spcBef>
              <a:spcAft>
                <a:spcPts val="0"/>
              </a:spcAft>
              <a:buClr>
                <a:schemeClr val="dk1"/>
              </a:buClr>
              <a:buSzPts val="1100"/>
              <a:buFont typeface="Arial"/>
              <a:buNone/>
            </a:pPr>
            <a:r>
              <a:rPr lang="en"/>
              <a:t>We need to somehow evolve this system.</a:t>
            </a:r>
            <a:endParaRPr/>
          </a:p>
          <a:p>
            <a:pPr marL="0" lvl="0" indent="0" algn="l" rtl="0">
              <a:spcBef>
                <a:spcPts val="0"/>
              </a:spcBef>
              <a:spcAft>
                <a:spcPts val="0"/>
              </a:spcAft>
              <a:buClr>
                <a:schemeClr val="dk1"/>
              </a:buClr>
              <a:buSzPts val="1100"/>
              <a:buFont typeface="Arial"/>
              <a:buNone/>
            </a:pPr>
            <a:r>
              <a:rPr lang="en"/>
              <a:t>And rewriting everything is not an option for us.</a:t>
            </a:r>
            <a:endParaRPr/>
          </a:p>
          <a:p>
            <a:pPr marL="0" lvl="0" indent="0" algn="l" rtl="0">
              <a:spcBef>
                <a:spcPts val="0"/>
              </a:spcBef>
              <a:spcAft>
                <a:spcPts val="0"/>
              </a:spcAft>
              <a:buNone/>
            </a:pPr>
            <a:endParaRPr/>
          </a:p>
        </p:txBody>
      </p:sp>
      <p:sp>
        <p:nvSpPr>
          <p:cNvPr id="458" name="Google Shape;458;g35cfe0474db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5da3d2aa7d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Well, what options do we have?</a:t>
            </a:r>
            <a:endParaRPr/>
          </a:p>
          <a:p>
            <a:pPr marL="0" lvl="0" indent="0" algn="l" rtl="0">
              <a:spcBef>
                <a:spcPts val="0"/>
              </a:spcBef>
              <a:spcAft>
                <a:spcPts val="0"/>
              </a:spcAft>
              <a:buNone/>
            </a:pPr>
            <a:r>
              <a:rPr lang="en"/>
              <a:t>Not many, really.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We can leave everything as is with minimal changes. </a:t>
            </a:r>
            <a:endParaRPr/>
          </a:p>
          <a:p>
            <a:pPr marL="0" lvl="0" indent="0" algn="l" rtl="0">
              <a:spcBef>
                <a:spcPts val="0"/>
              </a:spcBef>
              <a:spcAft>
                <a:spcPts val="0"/>
              </a:spcAft>
              <a:buNone/>
            </a:pPr>
            <a:r>
              <a:rPr lang="en"/>
              <a:t>However, this path scales very poorly. </a:t>
            </a:r>
            <a:endParaRPr/>
          </a:p>
          <a:p>
            <a:pPr marL="0" lvl="0" indent="0" algn="l" rtl="0">
              <a:spcBef>
                <a:spcPts val="0"/>
              </a:spcBef>
              <a:spcAft>
                <a:spcPts val="0"/>
              </a:spcAft>
              <a:buNone/>
            </a:pPr>
            <a:r>
              <a:rPr lang="en"/>
              <a:t>Early tests of scenes using art for the game showed poor performance in both time and memory. </a:t>
            </a:r>
            <a:endParaRPr/>
          </a:p>
        </p:txBody>
      </p:sp>
      <p:sp>
        <p:nvSpPr>
          <p:cNvPr id="487" name="Google Shape;487;g35da3d2aa7d_3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5fac6670e7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rather bold move is a completely GPU driven path. </a:t>
            </a:r>
            <a:endParaRPr/>
          </a:p>
          <a:p>
            <a:pPr marL="0" lvl="0" indent="0" algn="l" rtl="0">
              <a:spcBef>
                <a:spcPts val="0"/>
              </a:spcBef>
              <a:spcAft>
                <a:spcPts val="0"/>
              </a:spcAft>
              <a:buNone/>
            </a:pPr>
            <a:r>
              <a:rPr lang="en"/>
              <a:t>This removes almost all CPU overhead. </a:t>
            </a:r>
            <a:endParaRPr/>
          </a:p>
          <a:p>
            <a:pPr marL="0" lvl="0" indent="0" algn="l" rtl="0">
              <a:spcBef>
                <a:spcPts val="0"/>
              </a:spcBef>
              <a:spcAft>
                <a:spcPts val="0"/>
              </a:spcAft>
              <a:buNone/>
            </a:pPr>
            <a:r>
              <a:rPr lang="en"/>
              <a:t>However, this path requires a very large refactoring of almost all code related to drawing geometry. </a:t>
            </a:r>
            <a:endParaRPr/>
          </a:p>
          <a:p>
            <a:pPr marL="0" lvl="0" indent="0" algn="l" rtl="0">
              <a:spcBef>
                <a:spcPts val="0"/>
              </a:spcBef>
              <a:spcAft>
                <a:spcPts val="0"/>
              </a:spcAft>
              <a:buNone/>
            </a:pPr>
            <a:r>
              <a:rPr lang="en"/>
              <a:t>We cannot afford such an option.</a:t>
            </a:r>
            <a:endParaRPr/>
          </a:p>
          <a:p>
            <a:pPr marL="0" lvl="0" indent="0" algn="l" rtl="0">
              <a:spcBef>
                <a:spcPts val="0"/>
              </a:spcBef>
              <a:spcAft>
                <a:spcPts val="0"/>
              </a:spcAft>
              <a:buNone/>
            </a:pPr>
            <a:endParaRPr/>
          </a:p>
        </p:txBody>
      </p:sp>
      <p:sp>
        <p:nvSpPr>
          <p:cNvPr id="499" name="Google Shape;499;g35fac6670e7_0_1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5fac6670e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path in the middle remains - a hybrid renderer. </a:t>
            </a:r>
            <a:endParaRPr/>
          </a:p>
          <a:p>
            <a:pPr marL="0" lvl="0" indent="0" algn="l" rtl="0">
              <a:spcBef>
                <a:spcPts val="0"/>
              </a:spcBef>
              <a:spcAft>
                <a:spcPts val="0"/>
              </a:spcAft>
              <a:buNone/>
            </a:pPr>
            <a:r>
              <a:rPr lang="en"/>
              <a:t>With this path, we can draw part of the geometry on the CPU, part on the GPU. </a:t>
            </a:r>
            <a:endParaRPr/>
          </a:p>
          <a:p>
            <a:pPr marL="0" lvl="0" indent="0" algn="l" rtl="0">
              <a:spcBef>
                <a:spcPts val="0"/>
              </a:spcBef>
              <a:spcAft>
                <a:spcPts val="0"/>
              </a:spcAft>
              <a:buNone/>
            </a:pPr>
            <a:r>
              <a:rPr lang="en"/>
              <a:t>This has its obvious drawbacks. </a:t>
            </a:r>
            <a:endParaRPr/>
          </a:p>
          <a:p>
            <a:pPr marL="0" lvl="0" indent="0" algn="l" rtl="0">
              <a:spcBef>
                <a:spcPts val="0"/>
              </a:spcBef>
              <a:spcAft>
                <a:spcPts val="0"/>
              </a:spcAft>
              <a:buNone/>
            </a:pPr>
            <a:r>
              <a:rPr lang="en"/>
              <a:t>However, this path is easier to integrate into an existing large codebase.</a:t>
            </a:r>
            <a:endParaRPr/>
          </a:p>
          <a:p>
            <a:pPr marL="0" lvl="0" indent="0" algn="l" rtl="0">
              <a:spcBef>
                <a:spcPts val="0"/>
              </a:spcBef>
              <a:spcAft>
                <a:spcPts val="0"/>
              </a:spcAft>
              <a:buNone/>
            </a:pPr>
            <a:endParaRPr/>
          </a:p>
        </p:txBody>
      </p:sp>
      <p:sp>
        <p:nvSpPr>
          <p:cNvPr id="512" name="Google Shape;512;g35fac6670e7_0_1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5a2dd63118_5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That's why we chosen a hybrid renderer approach. </a:t>
            </a:r>
            <a:endParaRPr/>
          </a:p>
          <a:p>
            <a:pPr marL="0" lvl="0" indent="0" algn="l" rtl="0">
              <a:spcBef>
                <a:spcPts val="0"/>
              </a:spcBef>
              <a:spcAft>
                <a:spcPts val="0"/>
              </a:spcAft>
              <a:buNone/>
            </a:pPr>
            <a:r>
              <a:rPr lang="en"/>
              <a:t>This choice fits into our philosophy of conservative engine evolution. </a:t>
            </a:r>
            <a:endParaRPr/>
          </a:p>
          <a:p>
            <a:pPr marL="0" lvl="0" indent="0" algn="l" rtl="0">
              <a:spcBef>
                <a:spcPts val="0"/>
              </a:spcBef>
              <a:spcAft>
                <a:spcPts val="0"/>
              </a:spcAft>
              <a:buNone/>
            </a:pPr>
            <a:r>
              <a:rPr lang="en"/>
              <a:t>With such strategy, we can primarily focus on developing features for the game. </a:t>
            </a:r>
            <a:endParaRPr/>
          </a:p>
          <a:p>
            <a:pPr marL="0" lvl="0" indent="0" algn="l" rtl="0">
              <a:spcBef>
                <a:spcPts val="0"/>
              </a:spcBef>
              <a:spcAft>
                <a:spcPts val="0"/>
              </a:spcAft>
              <a:buNone/>
            </a:pPr>
            <a:r>
              <a:rPr lang="en"/>
              <a:t>This way, we will get both ways of drawing geometry, and will not spend too many resources on refactoring the existing code.</a:t>
            </a:r>
            <a:endParaRPr/>
          </a:p>
        </p:txBody>
      </p:sp>
      <p:sp>
        <p:nvSpPr>
          <p:cNvPr id="526" name="Google Shape;526;g35a2dd63118_5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5d9a0ef4a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and main step that was taken on the way to implementing a hybrid renderer was refactoring the storage of instance data. </a:t>
            </a:r>
            <a:endParaRPr/>
          </a:p>
          <a:p>
            <a:pPr marL="0" lvl="0" indent="0" algn="l" rtl="0">
              <a:spcBef>
                <a:spcPts val="0"/>
              </a:spcBef>
              <a:spcAft>
                <a:spcPts val="0"/>
              </a:spcAft>
              <a:buNone/>
            </a:pPr>
            <a:r>
              <a:rPr lang="en"/>
              <a:t>We simply moved the instance data needed exclusively for rendering to a separate manager. </a:t>
            </a:r>
            <a:endParaRPr/>
          </a:p>
          <a:p>
            <a:pPr marL="0" lvl="0" indent="0" algn="l" rtl="0">
              <a:spcBef>
                <a:spcPts val="0"/>
              </a:spcBef>
              <a:spcAft>
                <a:spcPts val="0"/>
              </a:spcAft>
              <a:buNone/>
            </a:pPr>
            <a:r>
              <a:rPr lang="en"/>
              <a:t>Thus, the animinstance API remained unchanged, which freed us from the need to refactor the client code. </a:t>
            </a:r>
            <a:endParaRPr/>
          </a:p>
          <a:p>
            <a:pPr marL="0" lvl="0" indent="0" algn="l" rtl="0">
              <a:spcBef>
                <a:spcPts val="0"/>
              </a:spcBef>
              <a:spcAft>
                <a:spcPts val="0"/>
              </a:spcAft>
              <a:buNone/>
            </a:pPr>
            <a:r>
              <a:rPr lang="en"/>
              <a:t>And although animinstance remained a heavy class, we got a very pleasant bonus.</a:t>
            </a:r>
            <a:endParaRPr/>
          </a:p>
          <a:p>
            <a:pPr marL="0" lvl="0" indent="0" algn="l" rtl="0">
              <a:spcBef>
                <a:spcPts val="0"/>
              </a:spcBef>
              <a:spcAft>
                <a:spcPts val="0"/>
              </a:spcAft>
              <a:buNone/>
            </a:pPr>
            <a:r>
              <a:rPr lang="en"/>
              <a:t>Now you can create instances for drawing without creating a heavy animinstance.</a:t>
            </a:r>
            <a:endParaRPr/>
          </a:p>
        </p:txBody>
      </p:sp>
      <p:sp>
        <p:nvSpPr>
          <p:cNvPr id="540" name="Google Shape;540;g35d9a0ef4ac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5d9a0ef4a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making this small change, we unlocked the implementation of hybrid rendering. </a:t>
            </a:r>
            <a:endParaRPr/>
          </a:p>
          <a:p>
            <a:pPr marL="0" lvl="0" indent="0" algn="l" rtl="0">
              <a:spcBef>
                <a:spcPts val="0"/>
              </a:spcBef>
              <a:spcAft>
                <a:spcPts val="0"/>
              </a:spcAft>
              <a:buNone/>
            </a:pPr>
            <a:r>
              <a:rPr lang="en"/>
              <a:t>As you can see, a fairly small number of elements were changed. </a:t>
            </a:r>
            <a:endParaRPr/>
          </a:p>
          <a:p>
            <a:pPr marL="0" lvl="0" indent="0" algn="l" rtl="0">
              <a:spcBef>
                <a:spcPts val="0"/>
              </a:spcBef>
              <a:spcAft>
                <a:spcPts val="0"/>
              </a:spcAft>
              <a:buNone/>
            </a:pPr>
            <a:r>
              <a:rPr lang="en"/>
              <a:t>The key ones are highlighted in red. Now, after running visibility culling, we run GPU instancing. </a:t>
            </a:r>
            <a:endParaRPr/>
          </a:p>
          <a:p>
            <a:pPr marL="0" lvl="0" indent="0" algn="l" rtl="0">
              <a:spcBef>
                <a:spcPts val="0"/>
              </a:spcBef>
              <a:spcAft>
                <a:spcPts val="0"/>
              </a:spcAft>
              <a:buNone/>
            </a:pPr>
            <a:r>
              <a:rPr lang="en"/>
              <a:t>Then, as before, the results of these stages are read on the CPU and used to prepare rendering requests. </a:t>
            </a:r>
            <a:endParaRPr/>
          </a:p>
        </p:txBody>
      </p:sp>
      <p:sp>
        <p:nvSpPr>
          <p:cNvPr id="570" name="Google Shape;570;g35d9a0ef4ac_0_1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5a2dd63118_5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terms of code organization, we have the following stack of systems that participate in the hybrid rendering pipeline. </a:t>
            </a:r>
            <a:endParaRPr/>
          </a:p>
          <a:p>
            <a:pPr marL="0" lvl="0" indent="0" algn="l" rtl="0">
              <a:spcBef>
                <a:spcPts val="0"/>
              </a:spcBef>
              <a:spcAft>
                <a:spcPts val="0"/>
              </a:spcAft>
              <a:buNone/>
            </a:pPr>
            <a:r>
              <a:rPr lang="en"/>
              <a:t>Logically, the stack is divided into a backend part and a frontend part. </a:t>
            </a:r>
            <a:endParaRPr/>
          </a:p>
          <a:p>
            <a:pPr marL="0" lvl="0" indent="0" algn="l" rtl="0">
              <a:spcBef>
                <a:spcPts val="0"/>
              </a:spcBef>
              <a:spcAft>
                <a:spcPts val="0"/>
              </a:spcAft>
              <a:buNone/>
            </a:pPr>
            <a:r>
              <a:rPr lang="en"/>
              <a:t>The backend is more related to the geometry rendering engine. </a:t>
            </a:r>
            <a:endParaRPr/>
          </a:p>
          <a:p>
            <a:pPr marL="0" lvl="0" indent="0" algn="l" rtl="0">
              <a:spcBef>
                <a:spcPts val="0"/>
              </a:spcBef>
              <a:spcAft>
                <a:spcPts val="0"/>
              </a:spcAft>
              <a:buNone/>
            </a:pPr>
            <a:r>
              <a:rPr lang="en"/>
              <a:t>The frontend is more related to the client code. </a:t>
            </a:r>
            <a:endParaRPr/>
          </a:p>
        </p:txBody>
      </p:sp>
      <p:sp>
        <p:nvSpPr>
          <p:cNvPr id="651" name="Google Shape;651;g35a2dd63118_5_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a4d265b19_2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My name is Egor. And today alongside with Max we are going to give you an insight into our rendering engine, used to ship the Space Marine title. </a:t>
            </a:r>
            <a:endParaRPr/>
          </a:p>
          <a:p>
            <a:pPr marL="0" lvl="0" indent="0" algn="l" rtl="0">
              <a:spcBef>
                <a:spcPts val="0"/>
              </a:spcBef>
              <a:spcAft>
                <a:spcPts val="0"/>
              </a:spcAft>
              <a:buClr>
                <a:schemeClr val="dk1"/>
              </a:buClr>
              <a:buSzPts val="1100"/>
              <a:buFont typeface="Arial"/>
              <a:buNone/>
            </a:pPr>
            <a:r>
              <a:rPr lang="en"/>
              <a:t>We are both working as Graphics Programmers at Saber Interactive on our in-house engine. </a:t>
            </a:r>
            <a:endParaRPr/>
          </a:p>
          <a:p>
            <a:pPr marL="0" lvl="0" indent="0" algn="l" rtl="0">
              <a:spcBef>
                <a:spcPts val="0"/>
              </a:spcBef>
              <a:spcAft>
                <a:spcPts val="0"/>
              </a:spcAft>
              <a:buClr>
                <a:schemeClr val="dk1"/>
              </a:buClr>
              <a:buSzPts val="1100"/>
              <a:buFont typeface="Arial"/>
              <a:buNone/>
            </a:pPr>
            <a:r>
              <a:rPr lang="en"/>
              <a:t>So, let’s get started.</a:t>
            </a:r>
            <a:endParaRPr/>
          </a:p>
          <a:p>
            <a:pPr marL="0" lvl="0" indent="0" algn="l" rtl="0">
              <a:spcBef>
                <a:spcPts val="0"/>
              </a:spcBef>
              <a:spcAft>
                <a:spcPts val="0"/>
              </a:spcAft>
              <a:buNone/>
            </a:pPr>
            <a:endParaRPr/>
          </a:p>
        </p:txBody>
      </p:sp>
      <p:sp>
        <p:nvSpPr>
          <p:cNvPr id="211" name="Google Shape;211;g35a4d265b19_2_1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5a4d265b19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start with the backend part.</a:t>
            </a:r>
            <a:endParaRPr/>
          </a:p>
        </p:txBody>
      </p:sp>
      <p:sp>
        <p:nvSpPr>
          <p:cNvPr id="679" name="Google Shape;679;g35a4d265b19_2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5a2dd63118_5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core of the backend is instance data management. </a:t>
            </a:r>
            <a:endParaRPr/>
          </a:p>
          <a:p>
            <a:pPr marL="0" lvl="0" indent="0" algn="l" rtl="0">
              <a:spcBef>
                <a:spcPts val="0"/>
              </a:spcBef>
              <a:spcAft>
                <a:spcPts val="0"/>
              </a:spcAft>
              <a:buNone/>
            </a:pPr>
            <a:r>
              <a:rPr lang="en"/>
              <a:t>Conceptually, instance data is a large structured float 4 buffer, which is available on the GPU. </a:t>
            </a:r>
            <a:endParaRPr/>
          </a:p>
          <a:p>
            <a:pPr marL="0" lvl="0" indent="0" algn="l" rtl="0">
              <a:spcBef>
                <a:spcPts val="0"/>
              </a:spcBef>
              <a:spcAft>
                <a:spcPts val="0"/>
              </a:spcAft>
              <a:buNone/>
            </a:pPr>
            <a:r>
              <a:rPr lang="en"/>
              <a:t>Logically, this buffer is divided into two parts: static data used for GPU instancing, and dynamic data for CPU instancing. </a:t>
            </a:r>
            <a:endParaRPr/>
          </a:p>
          <a:p>
            <a:pPr marL="0" lvl="0" indent="0" algn="l" rtl="0">
              <a:spcBef>
                <a:spcPts val="0"/>
              </a:spcBef>
              <a:spcAft>
                <a:spcPts val="0"/>
              </a:spcAft>
              <a:buNone/>
            </a:pPr>
            <a:r>
              <a:rPr lang="en"/>
              <a:t>This system also performs the entire cycle of managing this data: allocation, deletion, updating, and storing payloads for instancing.</a:t>
            </a:r>
            <a:endParaRPr/>
          </a:p>
        </p:txBody>
      </p:sp>
      <p:sp>
        <p:nvSpPr>
          <p:cNvPr id="708" name="Google Shape;708;g35a2dd63118_5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5a4d265b19_2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static data itself is divided into two parts. </a:t>
            </a:r>
            <a:endParaRPr/>
          </a:p>
          <a:p>
            <a:pPr marL="0" lvl="0" indent="0" algn="l" rtl="0">
              <a:spcBef>
                <a:spcPts val="0"/>
              </a:spcBef>
              <a:spcAft>
                <a:spcPts val="0"/>
              </a:spcAft>
              <a:buNone/>
            </a:pPr>
            <a:r>
              <a:rPr lang="en"/>
              <a:t>The first part stores instances from the static scene. </a:t>
            </a:r>
            <a:endParaRPr/>
          </a:p>
          <a:p>
            <a:pPr marL="0" lvl="0" indent="0" algn="l" rtl="0">
              <a:spcBef>
                <a:spcPts val="0"/>
              </a:spcBef>
              <a:spcAft>
                <a:spcPts val="0"/>
              </a:spcAft>
              <a:buNone/>
            </a:pPr>
            <a:r>
              <a:rPr lang="en"/>
              <a:t>This is the geometry that is placed in the editor and packed at the stage of game </a:t>
            </a:r>
            <a:r>
              <a:rPr lang="en">
                <a:solidFill>
                  <a:schemeClr val="dk1"/>
                </a:solidFill>
              </a:rPr>
              <a:t>cooking</a:t>
            </a:r>
            <a:r>
              <a:rPr lang="en"/>
              <a:t>. </a:t>
            </a:r>
            <a:endParaRPr/>
          </a:p>
          <a:p>
            <a:pPr marL="0" lvl="0" indent="0" algn="l" rtl="0">
              <a:spcBef>
                <a:spcPts val="0"/>
              </a:spcBef>
              <a:spcAft>
                <a:spcPts val="0"/>
              </a:spcAft>
              <a:buNone/>
            </a:pPr>
            <a:r>
              <a:rPr lang="en"/>
              <a:t>This part takes up about 5 megabytes of GPU memory and it holds about 300 thousand instances. </a:t>
            </a:r>
            <a:endParaRPr/>
          </a:p>
          <a:p>
            <a:pPr marL="0" lvl="0" indent="0" algn="l" rtl="0">
              <a:spcBef>
                <a:spcPts val="0"/>
              </a:spcBef>
              <a:spcAft>
                <a:spcPts val="0"/>
              </a:spcAft>
              <a:buNone/>
            </a:pPr>
            <a:r>
              <a:rPr lang="en"/>
              <a:t>All this data is loaded only once at the stage of loading the scene, without any streaming in runtime. </a:t>
            </a:r>
            <a:endParaRPr/>
          </a:p>
          <a:p>
            <a:pPr marL="0" lvl="0" indent="0" algn="l" rtl="0">
              <a:spcBef>
                <a:spcPts val="0"/>
              </a:spcBef>
              <a:spcAft>
                <a:spcPts val="0"/>
              </a:spcAft>
              <a:buNone/>
            </a:pPr>
            <a:r>
              <a:rPr lang="en"/>
              <a:t>The second part is actually a pool for allocating instances that are procedurally generated in runtime by the placement system. </a:t>
            </a:r>
            <a:endParaRPr/>
          </a:p>
          <a:p>
            <a:pPr marL="0" lvl="0" indent="0" algn="l" rtl="0">
              <a:spcBef>
                <a:spcPts val="0"/>
              </a:spcBef>
              <a:spcAft>
                <a:spcPts val="0"/>
              </a:spcAft>
              <a:buNone/>
            </a:pPr>
            <a:r>
              <a:rPr lang="en"/>
              <a:t>This pool takes up about 6 megabytes </a:t>
            </a:r>
            <a:r>
              <a:rPr lang="en">
                <a:solidFill>
                  <a:schemeClr val="dk1"/>
                </a:solidFill>
              </a:rPr>
              <a:t>of GPU memory </a:t>
            </a:r>
            <a:r>
              <a:rPr lang="en"/>
              <a:t>and can hold about 400 thousand instances. </a:t>
            </a:r>
            <a:endParaRPr/>
          </a:p>
          <a:p>
            <a:pPr marL="0" lvl="0" indent="0" algn="l" rtl="0">
              <a:spcBef>
                <a:spcPts val="0"/>
              </a:spcBef>
              <a:spcAft>
                <a:spcPts val="0"/>
              </a:spcAft>
              <a:buNone/>
            </a:pPr>
            <a:r>
              <a:rPr lang="en"/>
              <a:t>The size of one instance is float 4. We use aggressive packing here. </a:t>
            </a:r>
            <a:endParaRPr/>
          </a:p>
        </p:txBody>
      </p:sp>
      <p:sp>
        <p:nvSpPr>
          <p:cNvPr id="725" name="Google Shape;725;g35a4d265b19_2_2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5fac6670e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Dynamic data management is a bit more complicated.</a:t>
            </a:r>
            <a:endParaRPr/>
          </a:p>
          <a:p>
            <a:pPr marL="0" lvl="0" indent="0" algn="l" rtl="0">
              <a:spcBef>
                <a:spcPts val="0"/>
              </a:spcBef>
              <a:spcAft>
                <a:spcPts val="0"/>
              </a:spcAft>
              <a:buNone/>
            </a:pPr>
            <a:r>
              <a:rPr lang="en"/>
              <a:t>The actual data source of one instance is stored in the format in which the client system creates it and processes it (on frontend side).</a:t>
            </a:r>
            <a:endParaRPr/>
          </a:p>
          <a:p>
            <a:pPr marL="0" lvl="0" indent="0" algn="l" rtl="0">
              <a:spcBef>
                <a:spcPts val="0"/>
              </a:spcBef>
              <a:spcAft>
                <a:spcPts val="0"/>
              </a:spcAft>
              <a:buNone/>
            </a:pPr>
            <a:r>
              <a:rPr lang="en"/>
              <a:t>For each such instance, upon creation, we assign it an archetype depending on what rendering features it uses. </a:t>
            </a:r>
            <a:endParaRPr/>
          </a:p>
          <a:p>
            <a:pPr marL="0" lvl="0" indent="0" algn="l" rtl="0">
              <a:spcBef>
                <a:spcPts val="0"/>
              </a:spcBef>
              <a:spcAft>
                <a:spcPts val="0"/>
              </a:spcAft>
              <a:buNone/>
            </a:pPr>
            <a:r>
              <a:rPr lang="en"/>
              <a:t>A unique instance ID is also allocated for it. </a:t>
            </a:r>
            <a:endParaRPr/>
          </a:p>
          <a:p>
            <a:pPr marL="0" lvl="0" indent="0" algn="l" rtl="0">
              <a:spcBef>
                <a:spcPts val="0"/>
              </a:spcBef>
              <a:spcAft>
                <a:spcPts val="0"/>
              </a:spcAft>
              <a:buNone/>
            </a:pPr>
            <a:r>
              <a:rPr lang="en"/>
              <a:t>Using this ID, this instance fills and updates its instance data in the format required for direct geometry rendering. </a:t>
            </a:r>
            <a:endParaRPr/>
          </a:p>
          <a:p>
            <a:pPr marL="0" lvl="0" indent="0" algn="l" rtl="0">
              <a:spcBef>
                <a:spcPts val="0"/>
              </a:spcBef>
              <a:spcAft>
                <a:spcPts val="0"/>
              </a:spcAft>
              <a:buNone/>
            </a:pPr>
            <a:r>
              <a:rPr lang="en"/>
              <a:t>The data is stored on the CPU in a special storage. </a:t>
            </a:r>
            <a:endParaRPr/>
          </a:p>
          <a:p>
            <a:pPr marL="0" lvl="0" indent="0" algn="l" rtl="0">
              <a:spcBef>
                <a:spcPts val="0"/>
              </a:spcBef>
              <a:spcAft>
                <a:spcPts val="0"/>
              </a:spcAft>
              <a:buClr>
                <a:schemeClr val="dk1"/>
              </a:buClr>
              <a:buSzPts val="1100"/>
              <a:buFont typeface="Arial"/>
              <a:buNone/>
            </a:pPr>
            <a:r>
              <a:rPr lang="en"/>
              <a:t>The offset table is used to correctly unpack this data, since everything is packed tightly without gaps.</a:t>
            </a:r>
            <a:endParaRPr/>
          </a:p>
          <a:p>
            <a:pPr marL="0" lvl="0" indent="0" algn="l" rtl="0">
              <a:spcBef>
                <a:spcPts val="0"/>
              </a:spcBef>
              <a:spcAft>
                <a:spcPts val="0"/>
              </a:spcAft>
              <a:buNone/>
            </a:pPr>
            <a:endParaRPr/>
          </a:p>
        </p:txBody>
      </p:sp>
      <p:sp>
        <p:nvSpPr>
          <p:cNvPr id="779" name="Google Shape;779;g35fac6670e7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5c3f17d6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instances that will be rendered on this frame, we copy their data from the CPU to the GPU using a scratch buffer. </a:t>
            </a:r>
            <a:endParaRPr/>
          </a:p>
          <a:p>
            <a:pPr marL="0" lvl="0" indent="0" algn="l" rtl="0">
              <a:spcBef>
                <a:spcPts val="0"/>
              </a:spcBef>
              <a:spcAft>
                <a:spcPts val="0"/>
              </a:spcAft>
              <a:buNone/>
            </a:pPr>
            <a:r>
              <a:rPr lang="en"/>
              <a:t>The scratch buffer size is 10 megabytes on average. </a:t>
            </a:r>
            <a:endParaRPr/>
          </a:p>
          <a:p>
            <a:pPr marL="0" lvl="0" indent="0" algn="l" rtl="0">
              <a:spcBef>
                <a:spcPts val="0"/>
              </a:spcBef>
              <a:spcAft>
                <a:spcPts val="0"/>
              </a:spcAft>
              <a:buNone/>
            </a:pPr>
            <a:r>
              <a:rPr lang="en"/>
              <a:t>On consoles, the copy time is small due to unified memory. </a:t>
            </a:r>
            <a:endParaRPr/>
          </a:p>
          <a:p>
            <a:pPr marL="0" lvl="0" indent="0" algn="l" rtl="0">
              <a:spcBef>
                <a:spcPts val="0"/>
              </a:spcBef>
              <a:spcAft>
                <a:spcPts val="0"/>
              </a:spcAft>
              <a:buNone/>
            </a:pPr>
            <a:r>
              <a:rPr lang="en"/>
              <a:t>On PC via PCIe, copying takes about 1 millisecond. </a:t>
            </a:r>
            <a:endParaRPr/>
          </a:p>
          <a:p>
            <a:pPr marL="0" lvl="0" indent="0" algn="l" rtl="0">
              <a:spcBef>
                <a:spcPts val="0"/>
              </a:spcBef>
              <a:spcAft>
                <a:spcPts val="0"/>
              </a:spcAft>
              <a:buNone/>
            </a:pPr>
            <a:r>
              <a:rPr lang="en"/>
              <a:t>But this time is hidden due to the use of async transfer queue. </a:t>
            </a:r>
            <a:endParaRPr/>
          </a:p>
          <a:p>
            <a:pPr marL="0" lvl="0" indent="0" algn="l" rtl="0">
              <a:spcBef>
                <a:spcPts val="0"/>
              </a:spcBef>
              <a:spcAft>
                <a:spcPts val="0"/>
              </a:spcAft>
              <a:buNone/>
            </a:pPr>
            <a:r>
              <a:rPr lang="en"/>
              <a:t>This way of organizing data greatly simplifies our management of memory allocation and data updates. </a:t>
            </a:r>
            <a:endParaRPr/>
          </a:p>
          <a:p>
            <a:pPr marL="0" lvl="0" indent="0" algn="l" rtl="0">
              <a:spcBef>
                <a:spcPts val="0"/>
              </a:spcBef>
              <a:spcAft>
                <a:spcPts val="0"/>
              </a:spcAft>
              <a:buNone/>
            </a:pPr>
            <a:r>
              <a:rPr lang="en"/>
              <a:t>Since game code update data frequently, we do not experience a strong loss of performance here.</a:t>
            </a:r>
            <a:endParaRPr/>
          </a:p>
        </p:txBody>
      </p:sp>
      <p:sp>
        <p:nvSpPr>
          <p:cNvPr id="852" name="Google Shape;852;g35c3f17d61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35c4e6385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final part of instance data management is the allocation of payload data needed to prepare instanced DIPs. </a:t>
            </a:r>
            <a:endParaRPr/>
          </a:p>
          <a:p>
            <a:pPr marL="0" lvl="0" indent="0" algn="l" rtl="0">
              <a:spcBef>
                <a:spcPts val="0"/>
              </a:spcBef>
              <a:spcAft>
                <a:spcPts val="0"/>
              </a:spcAft>
              <a:buNone/>
            </a:pPr>
            <a:r>
              <a:rPr lang="en"/>
              <a:t>For allocation and storage of payloads we use a structured double buffer because we prepare a new frame and draw the previous one in parallel. </a:t>
            </a:r>
            <a:endParaRPr/>
          </a:p>
          <a:p>
            <a:pPr marL="0" lvl="0" indent="0" algn="l" rtl="0">
              <a:spcBef>
                <a:spcPts val="0"/>
              </a:spcBef>
              <a:spcAft>
                <a:spcPts val="0"/>
              </a:spcAft>
              <a:buNone/>
            </a:pPr>
            <a:r>
              <a:rPr lang="en"/>
              <a:t>The size of one buffer is about 30 megabytes on heavy scenes. </a:t>
            </a:r>
            <a:endParaRPr/>
          </a:p>
          <a:p>
            <a:pPr marL="0" lvl="0" indent="0" algn="l" rtl="0">
              <a:spcBef>
                <a:spcPts val="0"/>
              </a:spcBef>
              <a:spcAft>
                <a:spcPts val="0"/>
              </a:spcAft>
              <a:buNone/>
            </a:pPr>
            <a:r>
              <a:rPr lang="en"/>
              <a:t>The allocation is split into two parts. In the first part, payloads are allocated by the GPU instancing system on the GPU in the computer shader. </a:t>
            </a:r>
            <a:endParaRPr/>
          </a:p>
          <a:p>
            <a:pPr marL="0" lvl="0" indent="0" algn="l" rtl="0">
              <a:spcBef>
                <a:spcPts val="0"/>
              </a:spcBef>
              <a:spcAft>
                <a:spcPts val="0"/>
              </a:spcAft>
              <a:buNone/>
            </a:pPr>
            <a:r>
              <a:rPr lang="en"/>
              <a:t>After that, in the remaining part, payloads are allocated from CPU by the draw calls batching system.</a:t>
            </a:r>
            <a:endParaRPr/>
          </a:p>
          <a:p>
            <a:pPr marL="0" lvl="0" indent="0" algn="l" rtl="0">
              <a:spcBef>
                <a:spcPts val="0"/>
              </a:spcBef>
              <a:spcAft>
                <a:spcPts val="0"/>
              </a:spcAft>
              <a:buNone/>
            </a:pPr>
            <a:r>
              <a:rPr lang="en"/>
              <a:t>The size of one payload for drawing one instance in one camera is float 4. </a:t>
            </a:r>
            <a:endParaRPr/>
          </a:p>
          <a:p>
            <a:pPr marL="0" lvl="0" indent="0" algn="l" rtl="0">
              <a:spcBef>
                <a:spcPts val="0"/>
              </a:spcBef>
              <a:spcAft>
                <a:spcPts val="0"/>
              </a:spcAft>
              <a:buNone/>
            </a:pPr>
            <a:r>
              <a:rPr lang="en"/>
              <a:t>Here we also use aggressive packing. </a:t>
            </a:r>
            <a:endParaRPr/>
          </a:p>
          <a:p>
            <a:pPr marL="0" lvl="0" indent="0" algn="l" rtl="0">
              <a:spcBef>
                <a:spcPts val="0"/>
              </a:spcBef>
              <a:spcAft>
                <a:spcPts val="0"/>
              </a:spcAft>
              <a:buNone/>
            </a:pPr>
            <a:r>
              <a:rPr lang="en"/>
              <a:t>We use a slightly different layout here, since static and dynamic instances use different shading features.</a:t>
            </a:r>
            <a:endParaRPr/>
          </a:p>
        </p:txBody>
      </p:sp>
      <p:sp>
        <p:nvSpPr>
          <p:cNvPr id="918" name="Google Shape;918;g35c4e63852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35a2dd63118_5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Now that we have covered the data storage, we can move on to building our draw calls.</a:t>
            </a:r>
            <a:endParaRPr/>
          </a:p>
          <a:p>
            <a:pPr marL="0" lvl="0" indent="0" algn="l" rtl="0">
              <a:spcBef>
                <a:spcPts val="0"/>
              </a:spcBef>
              <a:spcAft>
                <a:spcPts val="0"/>
              </a:spcAft>
              <a:buNone/>
            </a:pPr>
            <a:r>
              <a:rPr lang="en"/>
              <a:t>The first in this process is the visibility system.</a:t>
            </a:r>
            <a:endParaRPr/>
          </a:p>
          <a:p>
            <a:pPr marL="0" lvl="0" indent="0" algn="l" rtl="0">
              <a:spcBef>
                <a:spcPts val="0"/>
              </a:spcBef>
              <a:spcAft>
                <a:spcPts val="0"/>
              </a:spcAft>
              <a:buNone/>
            </a:pPr>
            <a:r>
              <a:rPr lang="en"/>
              <a:t>This system performs box culling in a special computer shader. </a:t>
            </a:r>
            <a:endParaRPr/>
          </a:p>
          <a:p>
            <a:pPr marL="0" lvl="0" indent="0" algn="l" rtl="0">
              <a:spcBef>
                <a:spcPts val="0"/>
              </a:spcBef>
              <a:spcAft>
                <a:spcPts val="0"/>
              </a:spcAft>
              <a:buNone/>
            </a:pPr>
            <a:r>
              <a:rPr lang="en"/>
              <a:t>The entire culling process takes up to 0.5 millisecond, it includes culling of all cameras, reprojection, drawing of occluders and building the HZB. </a:t>
            </a:r>
            <a:endParaRPr/>
          </a:p>
          <a:p>
            <a:pPr marL="0" lvl="0" indent="0" algn="l" rtl="0">
              <a:spcBef>
                <a:spcPts val="0"/>
              </a:spcBef>
              <a:spcAft>
                <a:spcPts val="0"/>
              </a:spcAft>
              <a:buNone/>
            </a:pPr>
            <a:r>
              <a:rPr lang="en"/>
              <a:t>In heavy scenes, we have almost 100 thousand boxes for cooling and about a thousand low-poly occluders for occlusion culling. </a:t>
            </a:r>
            <a:endParaRPr/>
          </a:p>
          <a:p>
            <a:pPr marL="0" lvl="0" indent="0" algn="l" rtl="0">
              <a:spcBef>
                <a:spcPts val="0"/>
              </a:spcBef>
              <a:spcAft>
                <a:spcPts val="0"/>
              </a:spcAft>
              <a:buClr>
                <a:schemeClr val="dk1"/>
              </a:buClr>
              <a:buSzPts val="1100"/>
              <a:buFont typeface="Arial"/>
              <a:buNone/>
            </a:pPr>
            <a:r>
              <a:rPr lang="en"/>
              <a:t>The results of this system's culling go in two directions: part is read on the CPU for CPU instancing, the other remains on the GPU and goes further to the shader for GPU instancing.</a:t>
            </a:r>
            <a:endParaRPr/>
          </a:p>
          <a:p>
            <a:pPr marL="0" lvl="0" indent="0" algn="l" rtl="0">
              <a:spcBef>
                <a:spcPts val="0"/>
              </a:spcBef>
              <a:spcAft>
                <a:spcPts val="0"/>
              </a:spcAft>
              <a:buNone/>
            </a:pPr>
            <a:endParaRPr/>
          </a:p>
        </p:txBody>
      </p:sp>
      <p:sp>
        <p:nvSpPr>
          <p:cNvPr id="991" name="Google Shape;991;g35a2dd63118_5_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35b1ed5feb0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CPU for draw calls creation (DC), we reworked and made a new system for batching requests for rendering from scratch. </a:t>
            </a:r>
            <a:endParaRPr/>
          </a:p>
          <a:p>
            <a:pPr marL="0" lvl="0" indent="0" algn="l" rtl="0">
              <a:spcBef>
                <a:spcPts val="0"/>
              </a:spcBef>
              <a:spcAft>
                <a:spcPts val="0"/>
              </a:spcAft>
              <a:buNone/>
            </a:pPr>
            <a:r>
              <a:rPr lang="en"/>
              <a:t>Clients create draw requests based on the visibility results received via readback. </a:t>
            </a:r>
            <a:endParaRPr/>
          </a:p>
          <a:p>
            <a:pPr marL="0" lvl="0" indent="0" algn="l" rtl="0">
              <a:spcBef>
                <a:spcPts val="0"/>
              </a:spcBef>
              <a:spcAft>
                <a:spcPts val="0"/>
              </a:spcAft>
              <a:buNone/>
            </a:pPr>
            <a:r>
              <a:rPr lang="en"/>
              <a:t>The purpose of this system is to collect requests for rendering from client systems, store them, group by buckets, allocate payloads for instancing and prepare parameters for creating DC. </a:t>
            </a:r>
            <a:endParaRPr/>
          </a:p>
          <a:p>
            <a:pPr marL="0" lvl="0" indent="0" algn="l" rtl="0">
              <a:spcBef>
                <a:spcPts val="0"/>
              </a:spcBef>
              <a:spcAft>
                <a:spcPts val="0"/>
              </a:spcAft>
              <a:buNone/>
            </a:pPr>
            <a:r>
              <a:rPr lang="en"/>
              <a:t>In essence, this system is very similar to the SRP batcher in Unity or to MeshDrawCmd batching in Unreal Engine.</a:t>
            </a:r>
            <a:endParaRPr/>
          </a:p>
        </p:txBody>
      </p:sp>
      <p:sp>
        <p:nvSpPr>
          <p:cNvPr id="1005" name="Google Shape;1005;g35b1ed5feb0_2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35b1ed5feb0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key interface element of this system is a single draw request. </a:t>
            </a:r>
            <a:endParaRPr/>
          </a:p>
          <a:p>
            <a:pPr marL="0" lvl="0" indent="0" algn="l" rtl="0">
              <a:spcBef>
                <a:spcPts val="0"/>
              </a:spcBef>
              <a:spcAft>
                <a:spcPts val="0"/>
              </a:spcAft>
              <a:buNone/>
            </a:pPr>
            <a:r>
              <a:rPr lang="en"/>
              <a:t>This request stores all the information needed to identify a bucket for instantiation, as well as to prepare instancing payloads for drawing this instance to all the cameras it wants. </a:t>
            </a:r>
            <a:endParaRPr/>
          </a:p>
          <a:p>
            <a:pPr marL="0" lvl="0" indent="0" algn="l" rtl="0">
              <a:spcBef>
                <a:spcPts val="0"/>
              </a:spcBef>
              <a:spcAft>
                <a:spcPts val="0"/>
              </a:spcAft>
              <a:buNone/>
            </a:pPr>
            <a:r>
              <a:rPr lang="en"/>
              <a:t>The size of one such request is 48 bytes. We can easily handle 10 thousand requests per frame without problems. </a:t>
            </a:r>
            <a:endParaRPr/>
          </a:p>
          <a:p>
            <a:pPr marL="0" lvl="0" indent="0" algn="l" rtl="0">
              <a:spcBef>
                <a:spcPts val="0"/>
              </a:spcBef>
              <a:spcAft>
                <a:spcPts val="0"/>
              </a:spcAft>
              <a:buNone/>
            </a:pPr>
            <a:r>
              <a:rPr lang="en"/>
              <a:t>On average, in large scenes there are about 3 to 4 thousand unique buckets for instantiation total.</a:t>
            </a:r>
            <a:endParaRPr/>
          </a:p>
        </p:txBody>
      </p:sp>
      <p:sp>
        <p:nvSpPr>
          <p:cNvPr id="1036" name="Google Shape;1036;g35b1ed5feb0_2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360aa4f6cdb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collect all these requests, we wrote a custom queue using TLS optimization. </a:t>
            </a:r>
            <a:endParaRPr/>
          </a:p>
          <a:p>
            <a:pPr marL="0" lvl="0" indent="0" algn="l" rtl="0">
              <a:spcBef>
                <a:spcPts val="0"/>
              </a:spcBef>
              <a:spcAft>
                <a:spcPts val="0"/>
              </a:spcAft>
              <a:buNone/>
            </a:pPr>
            <a:r>
              <a:rPr lang="en"/>
              <a:t>All requests are saved in chunks of 64 requests. </a:t>
            </a:r>
            <a:endParaRPr/>
          </a:p>
          <a:p>
            <a:pPr marL="0" lvl="0" indent="0" algn="l" rtl="0">
              <a:spcBef>
                <a:spcPts val="0"/>
              </a:spcBef>
              <a:spcAft>
                <a:spcPts val="0"/>
              </a:spcAft>
              <a:buNone/>
            </a:pPr>
            <a:r>
              <a:rPr lang="en"/>
              <a:t>Chunks are allocated in a special pool.</a:t>
            </a:r>
            <a:endParaRPr/>
          </a:p>
          <a:p>
            <a:pPr marL="0" lvl="0" indent="0" algn="l" rtl="0">
              <a:spcBef>
                <a:spcPts val="0"/>
              </a:spcBef>
              <a:spcAft>
                <a:spcPts val="0"/>
              </a:spcAft>
              <a:buNone/>
            </a:pPr>
            <a:r>
              <a:rPr lang="en"/>
              <a:t>Each thread maintains a list of chunks to which only it can add requests. In this way, we achieved good performance in the client code at the stage of collecting drawing requests, which at some point became a problem (for example, when drawing flocking or simulating a swarm of rats on some levels).</a:t>
            </a:r>
            <a:endParaRPr/>
          </a:p>
        </p:txBody>
      </p:sp>
      <p:sp>
        <p:nvSpPr>
          <p:cNvPr id="1064" name="Google Shape;1064;g360aa4f6cdb_2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5a4d265b1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Just quick disclaimer about this talk.</a:t>
            </a:r>
            <a:endParaRPr/>
          </a:p>
          <a:p>
            <a:pPr marL="0" lvl="0" indent="0" algn="l" rtl="0">
              <a:spcBef>
                <a:spcPts val="0"/>
              </a:spcBef>
              <a:spcAft>
                <a:spcPts val="0"/>
              </a:spcAft>
              <a:buClr>
                <a:schemeClr val="dk1"/>
              </a:buClr>
              <a:buSzPts val="1100"/>
              <a:buFont typeface="Arial"/>
              <a:buNone/>
            </a:pPr>
            <a:r>
              <a:rPr lang="en"/>
              <a:t>The purpose of this talk is to uncover some details about our rendering engine solution.</a:t>
            </a:r>
            <a:endParaRPr/>
          </a:p>
          <a:p>
            <a:pPr marL="0" lvl="0" indent="0" algn="l" rtl="0">
              <a:spcBef>
                <a:spcPts val="0"/>
              </a:spcBef>
              <a:spcAft>
                <a:spcPts val="0"/>
              </a:spcAft>
              <a:buClr>
                <a:schemeClr val="dk1"/>
              </a:buClr>
              <a:buSzPts val="1100"/>
              <a:buFont typeface="Arial"/>
              <a:buNone/>
            </a:pPr>
            <a:r>
              <a:rPr lang="en"/>
              <a:t>We will be focusing on general system design, rather than particular micro optimizations, and GPU algorithms. </a:t>
            </a:r>
            <a:endParaRPr/>
          </a:p>
          <a:p>
            <a:pPr marL="0" lvl="0" indent="0" algn="l" rtl="0">
              <a:spcBef>
                <a:spcPts val="0"/>
              </a:spcBef>
              <a:spcAft>
                <a:spcPts val="0"/>
              </a:spcAft>
              <a:buClr>
                <a:schemeClr val="dk1"/>
              </a:buClr>
              <a:buSzPts val="1100"/>
              <a:buFont typeface="Arial"/>
              <a:buNone/>
            </a:pPr>
            <a:r>
              <a:rPr lang="en"/>
              <a:t>Although some timings and stats will be given to give sense of a context.</a:t>
            </a:r>
            <a:endParaRPr/>
          </a:p>
          <a:p>
            <a:pPr marL="0" lvl="0" indent="0" algn="l" rtl="0">
              <a:spcBef>
                <a:spcPts val="0"/>
              </a:spcBef>
              <a:spcAft>
                <a:spcPts val="0"/>
              </a:spcAft>
              <a:buClr>
                <a:schemeClr val="dk1"/>
              </a:buClr>
              <a:buSzPts val="1100"/>
              <a:buFont typeface="Arial"/>
              <a:buNone/>
            </a:pPr>
            <a:r>
              <a:rPr lang="en"/>
              <a:t>Not all solutions may be ideal or applicable for everyone. But we hope, that our experience will be helpful for other developers.</a:t>
            </a:r>
            <a:endParaRPr/>
          </a:p>
          <a:p>
            <a:pPr marL="0" lvl="0" indent="0" algn="l" rtl="0">
              <a:spcBef>
                <a:spcPts val="0"/>
              </a:spcBef>
              <a:spcAft>
                <a:spcPts val="0"/>
              </a:spcAft>
              <a:buNone/>
            </a:pPr>
            <a:endParaRPr/>
          </a:p>
        </p:txBody>
      </p:sp>
      <p:sp>
        <p:nvSpPr>
          <p:cNvPr id="226" name="Google Shape;226;g35a4d265b19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35fac6670e7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Then all requests from all chunks are unfolded into a special buffer, passing partial filtering (some may be skipped). </a:t>
            </a:r>
            <a:endParaRPr/>
          </a:p>
          <a:p>
            <a:pPr marL="0" lvl="0" indent="0" algn="l" rtl="0">
              <a:spcBef>
                <a:spcPts val="0"/>
              </a:spcBef>
              <a:spcAft>
                <a:spcPts val="0"/>
              </a:spcAft>
              <a:buNone/>
            </a:pPr>
            <a:r>
              <a:rPr lang="en"/>
              <a:t>Here we group all requests into buckets, and do this in multithreaded fashion with maximum utilization of CPU cores.</a:t>
            </a:r>
            <a:endParaRPr/>
          </a:p>
        </p:txBody>
      </p:sp>
      <p:sp>
        <p:nvSpPr>
          <p:cNvPr id="1098" name="Google Shape;1098;g35fac6670e7_0_1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35fac6670e7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final and heaviest part is aggregation of requests and preparation of payloads for instancing. </a:t>
            </a:r>
            <a:endParaRPr/>
          </a:p>
          <a:p>
            <a:pPr marL="0" lvl="0" indent="0" algn="l" rtl="0">
              <a:spcBef>
                <a:spcPts val="0"/>
              </a:spcBef>
              <a:spcAft>
                <a:spcPts val="0"/>
              </a:spcAft>
              <a:buNone/>
            </a:pPr>
            <a:r>
              <a:rPr lang="en"/>
              <a:t>At this stage, all buckets are processed in parallel using worker threads. </a:t>
            </a:r>
            <a:endParaRPr/>
          </a:p>
          <a:p>
            <a:pPr marL="0" lvl="0" indent="0" algn="l" rtl="0">
              <a:spcBef>
                <a:spcPts val="0"/>
              </a:spcBef>
              <a:spcAft>
                <a:spcPts val="0"/>
              </a:spcAft>
              <a:buNone/>
            </a:pPr>
            <a:r>
              <a:rPr lang="en"/>
              <a:t>For each bucket, instancing payloads are allocated and filled for each camera, which will then be loaded directly into the GPU buffer. </a:t>
            </a:r>
            <a:endParaRPr/>
          </a:p>
          <a:p>
            <a:pPr marL="0" lvl="0" indent="0" algn="l" rtl="0">
              <a:spcBef>
                <a:spcPts val="0"/>
              </a:spcBef>
              <a:spcAft>
                <a:spcPts val="0"/>
              </a:spcAft>
              <a:buNone/>
            </a:pPr>
            <a:r>
              <a:rPr lang="en"/>
              <a:t>100 buckets are used on average per frame. </a:t>
            </a:r>
            <a:endParaRPr/>
          </a:p>
          <a:p>
            <a:pPr marL="0" lvl="0" indent="0" algn="l" rtl="0">
              <a:spcBef>
                <a:spcPts val="0"/>
              </a:spcBef>
              <a:spcAft>
                <a:spcPts val="0"/>
              </a:spcAft>
              <a:buNone/>
            </a:pPr>
            <a:r>
              <a:rPr lang="en"/>
              <a:t>All instancing payloads take up on average 1 megabyte of data, what is quite cheap.</a:t>
            </a:r>
            <a:endParaRPr/>
          </a:p>
        </p:txBody>
      </p:sp>
      <p:sp>
        <p:nvSpPr>
          <p:cNvPr id="1150" name="Google Shape;1150;g35fac6670e7_0_2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35a2dd63118_5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GPU, instancing is done in a special computer shader. </a:t>
            </a:r>
            <a:endParaRPr/>
          </a:p>
          <a:p>
            <a:pPr marL="0" lvl="0" indent="0" algn="l" rtl="0">
              <a:spcBef>
                <a:spcPts val="0"/>
              </a:spcBef>
              <a:spcAft>
                <a:spcPts val="0"/>
              </a:spcAft>
              <a:buNone/>
            </a:pPr>
            <a:r>
              <a:rPr lang="en"/>
              <a:t>For this system, we made a spatial data structure where all static scene instances are combined into hierarchical blocks. </a:t>
            </a:r>
            <a:endParaRPr/>
          </a:p>
          <a:p>
            <a:pPr marL="0" lvl="0" indent="0" algn="l" rtl="0">
              <a:spcBef>
                <a:spcPts val="0"/>
              </a:spcBef>
              <a:spcAft>
                <a:spcPts val="0"/>
              </a:spcAft>
              <a:buNone/>
            </a:pPr>
            <a:r>
              <a:rPr lang="en"/>
              <a:t>At the top level are visibility blocks. </a:t>
            </a:r>
            <a:endParaRPr/>
          </a:p>
          <a:p>
            <a:pPr marL="0" lvl="0" indent="0" algn="l" rtl="0">
              <a:spcBef>
                <a:spcPts val="0"/>
              </a:spcBef>
              <a:spcAft>
                <a:spcPts val="0"/>
              </a:spcAft>
              <a:buNone/>
            </a:pPr>
            <a:r>
              <a:rPr lang="en"/>
              <a:t>Visibility blocks are created based on a regular grid. Inside these blocks are instance blocks. </a:t>
            </a:r>
            <a:endParaRPr/>
          </a:p>
          <a:p>
            <a:pPr marL="0" lvl="0" indent="0" algn="l" rtl="0">
              <a:spcBef>
                <a:spcPts val="0"/>
              </a:spcBef>
              <a:spcAft>
                <a:spcPts val="0"/>
              </a:spcAft>
              <a:buNone/>
            </a:pPr>
            <a:r>
              <a:rPr lang="en"/>
              <a:t>Instance blocks group instances of the same type. </a:t>
            </a:r>
            <a:endParaRPr/>
          </a:p>
        </p:txBody>
      </p:sp>
      <p:sp>
        <p:nvSpPr>
          <p:cNvPr id="1193" name="Google Shape;1193;g35a2dd63118_5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35cfe0474d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shader is executed after visibility culling. </a:t>
            </a:r>
            <a:endParaRPr/>
          </a:p>
          <a:p>
            <a:pPr marL="0" lvl="0" indent="0" algn="l" rtl="0">
              <a:spcBef>
                <a:spcPts val="0"/>
              </a:spcBef>
              <a:spcAft>
                <a:spcPts val="0"/>
              </a:spcAft>
              <a:buNone/>
            </a:pPr>
            <a:r>
              <a:rPr lang="en"/>
              <a:t>Based on these results, the shader gradually unfolds the hierarchy. </a:t>
            </a:r>
            <a:endParaRPr/>
          </a:p>
          <a:p>
            <a:pPr marL="0" lvl="0" indent="0" algn="l" rtl="0">
              <a:spcBef>
                <a:spcPts val="0"/>
              </a:spcBef>
              <a:spcAft>
                <a:spcPts val="0"/>
              </a:spcAft>
              <a:buNone/>
            </a:pPr>
            <a:r>
              <a:rPr lang="en"/>
              <a:t>At each stage, some elements are discarded. </a:t>
            </a:r>
            <a:endParaRPr/>
          </a:p>
          <a:p>
            <a:pPr marL="0" lvl="0" indent="0" algn="l" rtl="0">
              <a:spcBef>
                <a:spcPts val="0"/>
              </a:spcBef>
              <a:spcAft>
                <a:spcPts val="0"/>
              </a:spcAft>
              <a:buNone/>
            </a:pPr>
            <a:r>
              <a:rPr lang="en"/>
              <a:t>For individual instances, we do additional frustum and occlusion culling. </a:t>
            </a:r>
            <a:endParaRPr/>
          </a:p>
          <a:p>
            <a:pPr marL="0" lvl="0" indent="0" algn="l" rtl="0">
              <a:spcBef>
                <a:spcPts val="0"/>
              </a:spcBef>
              <a:spcAft>
                <a:spcPts val="0"/>
              </a:spcAft>
              <a:buNone/>
            </a:pPr>
            <a:r>
              <a:rPr lang="en"/>
              <a:t>The entire processing takes up to 0.4 millisecond. </a:t>
            </a:r>
            <a:endParaRPr/>
          </a:p>
          <a:p>
            <a:pPr marL="0" lvl="0" indent="0" algn="l" rtl="0">
              <a:spcBef>
                <a:spcPts val="0"/>
              </a:spcBef>
              <a:spcAft>
                <a:spcPts val="0"/>
              </a:spcAft>
              <a:buNone/>
            </a:pPr>
            <a:r>
              <a:rPr lang="en"/>
              <a:t>As a result of the shader's work, payloads are allocated and filled to draw all instances in all cameras on the frame. </a:t>
            </a:r>
            <a:endParaRPr/>
          </a:p>
          <a:p>
            <a:pPr marL="0" lvl="0" indent="0" algn="l" rtl="0">
              <a:spcBef>
                <a:spcPts val="0"/>
              </a:spcBef>
              <a:spcAft>
                <a:spcPts val="0"/>
              </a:spcAft>
              <a:buClr>
                <a:schemeClr val="dk1"/>
              </a:buClr>
              <a:buSzPts val="1100"/>
              <a:buFont typeface="Arial"/>
              <a:buNone/>
            </a:pPr>
            <a:r>
              <a:rPr lang="en"/>
              <a:t>The readback data has an approximate size of 1 megabytes per camera on average.</a:t>
            </a:r>
            <a:endParaRPr/>
          </a:p>
          <a:p>
            <a:pPr marL="0" lvl="0" indent="0" algn="l" rtl="0">
              <a:spcBef>
                <a:spcPts val="0"/>
              </a:spcBef>
              <a:spcAft>
                <a:spcPts val="0"/>
              </a:spcAft>
              <a:buNone/>
            </a:pPr>
            <a:endParaRPr/>
          </a:p>
        </p:txBody>
      </p:sp>
      <p:sp>
        <p:nvSpPr>
          <p:cNvPr id="1238" name="Google Shape;1238;g35cfe0474db_0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35a2dd63118_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final step is to assemble DIPs for drawing. </a:t>
            </a:r>
            <a:endParaRPr/>
          </a:p>
          <a:p>
            <a:pPr marL="0" lvl="0" indent="0" algn="l" rtl="0">
              <a:spcBef>
                <a:spcPts val="0"/>
              </a:spcBef>
              <a:spcAft>
                <a:spcPts val="0"/>
              </a:spcAft>
              <a:buNone/>
            </a:pPr>
            <a:r>
              <a:rPr lang="en"/>
              <a:t>This subsystem by design is a thin layer just above the HAL. </a:t>
            </a:r>
            <a:endParaRPr/>
          </a:p>
          <a:p>
            <a:pPr marL="0" lvl="0" indent="0" algn="l" rtl="0">
              <a:spcBef>
                <a:spcPts val="0"/>
              </a:spcBef>
              <a:spcAft>
                <a:spcPts val="0"/>
              </a:spcAft>
              <a:buNone/>
            </a:pPr>
            <a:r>
              <a:rPr lang="en"/>
              <a:t>DIP captures the minimum required set of data to draw one instanced split of geometry isolated with a given material into single pass of a single camera view. </a:t>
            </a:r>
            <a:endParaRPr/>
          </a:p>
          <a:p>
            <a:pPr marL="0" lvl="0" indent="0" algn="l" rtl="0">
              <a:spcBef>
                <a:spcPts val="0"/>
              </a:spcBef>
              <a:spcAft>
                <a:spcPts val="0"/>
              </a:spcAft>
              <a:buNone/>
            </a:pPr>
            <a:r>
              <a:rPr lang="en"/>
              <a:t>All assembled DIPs are then sorted and written to command buffers.</a:t>
            </a:r>
            <a:endParaRPr/>
          </a:p>
        </p:txBody>
      </p:sp>
      <p:sp>
        <p:nvSpPr>
          <p:cNvPr id="1286" name="Google Shape;1286;g35a2dd63118_5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35ee864e8af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assembly of DIPs is performed according to the following scheme. </a:t>
            </a:r>
            <a:endParaRPr/>
          </a:p>
          <a:p>
            <a:pPr marL="0" lvl="0" indent="0" algn="l" rtl="0">
              <a:spcBef>
                <a:spcPts val="0"/>
              </a:spcBef>
              <a:spcAft>
                <a:spcPts val="0"/>
              </a:spcAft>
              <a:buNone/>
            </a:pPr>
            <a:r>
              <a:rPr lang="en"/>
              <a:t>The geometry format and the set of vertex buffers come from the split. </a:t>
            </a:r>
            <a:endParaRPr/>
          </a:p>
          <a:p>
            <a:pPr marL="0" lvl="0" indent="0" algn="l" rtl="0">
              <a:spcBef>
                <a:spcPts val="0"/>
              </a:spcBef>
              <a:spcAft>
                <a:spcPts val="0"/>
              </a:spcAft>
              <a:buNone/>
            </a:pPr>
            <a:r>
              <a:rPr lang="en"/>
              <a:t>The material is determined by the set of shaders inside. </a:t>
            </a:r>
            <a:endParaRPr/>
          </a:p>
          <a:p>
            <a:pPr marL="0" lvl="0" indent="0" algn="l" rtl="0">
              <a:spcBef>
                <a:spcPts val="0"/>
              </a:spcBef>
              <a:spcAft>
                <a:spcPts val="0"/>
              </a:spcAft>
              <a:buNone/>
            </a:pPr>
            <a:r>
              <a:rPr lang="en"/>
              <a:t>Each of the shaders can draw geometry in one of the passes predefined in the engine.</a:t>
            </a:r>
            <a:endParaRPr/>
          </a:p>
          <a:p>
            <a:pPr marL="0" lvl="0" indent="0" algn="l" rtl="0">
              <a:spcBef>
                <a:spcPts val="0"/>
              </a:spcBef>
              <a:spcAft>
                <a:spcPts val="0"/>
              </a:spcAft>
              <a:buNone/>
            </a:pPr>
            <a:r>
              <a:rPr lang="en"/>
              <a:t>Examples of passes are the ZPass, GBuffer, distortion, transparency, shadow pass, etc. </a:t>
            </a:r>
            <a:endParaRPr/>
          </a:p>
          <a:p>
            <a:pPr marL="0" lvl="0" indent="0" algn="l" rtl="0">
              <a:spcBef>
                <a:spcPts val="0"/>
              </a:spcBef>
              <a:spcAft>
                <a:spcPts val="0"/>
              </a:spcAft>
              <a:buNone/>
            </a:pPr>
            <a:r>
              <a:rPr lang="en"/>
              <a:t>For each of these passes, a unique PSO is created, a constant buffer with the parameters of the material and texture indices is filled. </a:t>
            </a:r>
            <a:endParaRPr/>
          </a:p>
          <a:p>
            <a:pPr marL="0" lvl="0" indent="0" algn="l" rtl="0">
              <a:spcBef>
                <a:spcPts val="0"/>
              </a:spcBef>
              <a:spcAft>
                <a:spcPts val="0"/>
              </a:spcAft>
              <a:buNone/>
            </a:pPr>
            <a:r>
              <a:rPr lang="en"/>
              <a:t>Instancing payloads are already allocated and filled in the CPU or GPU instancing systems. </a:t>
            </a:r>
            <a:endParaRPr/>
          </a:p>
        </p:txBody>
      </p:sp>
      <p:sp>
        <p:nvSpPr>
          <p:cNvPr id="1299" name="Google Shape;1299;g35ee864e8af_0_1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35a4d265b19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That's all for the backend part. </a:t>
            </a:r>
            <a:endParaRPr/>
          </a:p>
          <a:p>
            <a:pPr marL="0" lvl="0" indent="0" algn="l" rtl="0">
              <a:spcBef>
                <a:spcPts val="0"/>
              </a:spcBef>
              <a:spcAft>
                <a:spcPts val="0"/>
              </a:spcAft>
              <a:buNone/>
            </a:pPr>
            <a:r>
              <a:rPr lang="en"/>
              <a:t>Now let's take a look at the frontend for the client part.</a:t>
            </a:r>
            <a:endParaRPr/>
          </a:p>
        </p:txBody>
      </p:sp>
      <p:sp>
        <p:nvSpPr>
          <p:cNvPr id="1366" name="Google Shape;1366;g35a4d265b19_2_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35a4d265b19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frontend for drawing actors has not changed. </a:t>
            </a:r>
            <a:endParaRPr/>
          </a:p>
          <a:p>
            <a:pPr marL="0" lvl="0" indent="0" algn="l" rtl="0">
              <a:spcBef>
                <a:spcPts val="0"/>
              </a:spcBef>
              <a:spcAft>
                <a:spcPts val="0"/>
              </a:spcAft>
              <a:buNone/>
            </a:pPr>
            <a:r>
              <a:rPr lang="en"/>
              <a:t>Under the hood, it uses the same full-fledged animinst. </a:t>
            </a:r>
            <a:endParaRPr/>
          </a:p>
          <a:p>
            <a:pPr marL="0" lvl="0" indent="0" algn="l" rtl="0">
              <a:spcBef>
                <a:spcPts val="0"/>
              </a:spcBef>
              <a:spcAft>
                <a:spcPts val="0"/>
              </a:spcAft>
              <a:buNone/>
            </a:pPr>
            <a:r>
              <a:rPr lang="en"/>
              <a:t>For the actor system, there is a special binding for the script system in the form of a prop for the actor. </a:t>
            </a:r>
            <a:endParaRPr/>
          </a:p>
          <a:p>
            <a:pPr marL="0" lvl="0" indent="0" algn="l" rtl="0">
              <a:spcBef>
                <a:spcPts val="0"/>
              </a:spcBef>
              <a:spcAft>
                <a:spcPts val="0"/>
              </a:spcAft>
              <a:buNone/>
            </a:pPr>
            <a:r>
              <a:rPr lang="en"/>
              <a:t>Using this prop, you can change materials on individual splits, apply overrides, show and hide individual pieces of geometry. </a:t>
            </a:r>
            <a:endParaRPr/>
          </a:p>
          <a:p>
            <a:pPr marL="0" lvl="0" indent="0" algn="l" rtl="0">
              <a:spcBef>
                <a:spcPts val="0"/>
              </a:spcBef>
              <a:spcAft>
                <a:spcPts val="0"/>
              </a:spcAft>
              <a:buNone/>
            </a:pPr>
            <a:r>
              <a:rPr lang="en"/>
              <a:t>This approach is very flexible. </a:t>
            </a:r>
            <a:endParaRPr/>
          </a:p>
          <a:p>
            <a:pPr marL="0" lvl="0" indent="0" algn="l" rtl="0">
              <a:spcBef>
                <a:spcPts val="0"/>
              </a:spcBef>
              <a:spcAft>
                <a:spcPts val="0"/>
              </a:spcAft>
              <a:buNone/>
            </a:pPr>
            <a:r>
              <a:rPr lang="en"/>
              <a:t>But of course, it quickly becomes a bottleneck on the CPU if there are a lot of actors.</a:t>
            </a:r>
            <a:endParaRPr/>
          </a:p>
        </p:txBody>
      </p:sp>
      <p:sp>
        <p:nvSpPr>
          <p:cNvPr id="1395" name="Google Shape;1395;g35a4d265b19_2_1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35a4d265b19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draw ECS entities, a new rendering frontend was written from scratch.</a:t>
            </a:r>
            <a:endParaRPr/>
          </a:p>
          <a:p>
            <a:pPr marL="0" lvl="0" indent="0" algn="l" rtl="0">
              <a:spcBef>
                <a:spcPts val="0"/>
              </a:spcBef>
              <a:spcAft>
                <a:spcPts val="0"/>
              </a:spcAft>
              <a:buNone/>
            </a:pPr>
            <a:r>
              <a:rPr lang="en"/>
              <a:t>On the ECS side, we can render tens of thousands of entities. </a:t>
            </a:r>
            <a:endParaRPr/>
          </a:p>
          <a:p>
            <a:pPr marL="0" lvl="0" indent="0" algn="l" rtl="0">
              <a:spcBef>
                <a:spcPts val="0"/>
              </a:spcBef>
              <a:spcAft>
                <a:spcPts val="0"/>
              </a:spcAft>
              <a:buNone/>
            </a:pPr>
            <a:r>
              <a:rPr lang="en"/>
              <a:t>For this, over 20 custom components and over 40 different ECS systems were written.</a:t>
            </a:r>
            <a:endParaRPr/>
          </a:p>
        </p:txBody>
      </p:sp>
      <p:sp>
        <p:nvSpPr>
          <p:cNvPr id="1409" name="Google Shape;1409;g35a4d265b19_2_1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36007d5d2f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use our custom in-house framework for ECS. </a:t>
            </a:r>
            <a:endParaRPr/>
          </a:p>
          <a:p>
            <a:pPr marL="0" lvl="0" indent="0" algn="l" rtl="0">
              <a:spcBef>
                <a:spcPts val="0"/>
              </a:spcBef>
              <a:spcAft>
                <a:spcPts val="0"/>
              </a:spcAft>
              <a:buNone/>
            </a:pPr>
            <a:r>
              <a:rPr lang="en"/>
              <a:t>It is quite large and complex piece of technology, which covers almost all aspects of entities crafting. </a:t>
            </a:r>
            <a:endParaRPr/>
          </a:p>
          <a:p>
            <a:pPr marL="0" lvl="0" indent="0" algn="l" rtl="0">
              <a:spcBef>
                <a:spcPts val="0"/>
              </a:spcBef>
              <a:spcAft>
                <a:spcPts val="0"/>
              </a:spcAft>
              <a:buClr>
                <a:schemeClr val="dk1"/>
              </a:buClr>
              <a:buSzPts val="1100"/>
              <a:buFont typeface="Arial"/>
              <a:buNone/>
            </a:pPr>
            <a:r>
              <a:rPr lang="en">
                <a:solidFill>
                  <a:schemeClr val="dk1"/>
                </a:solidFill>
              </a:rPr>
              <a:t>If you want to learn more details about our ECS framework in general, check out Sergey's recent talk at the GDC conference.</a:t>
            </a:r>
            <a:endParaRPr>
              <a:solidFill>
                <a:schemeClr val="dk1"/>
              </a:solidFill>
            </a:endParaRPr>
          </a:p>
          <a:p>
            <a:pPr marL="0" lvl="0" indent="0" algn="l" rtl="0">
              <a:spcBef>
                <a:spcPts val="0"/>
              </a:spcBef>
              <a:spcAft>
                <a:spcPts val="0"/>
              </a:spcAft>
              <a:buNone/>
            </a:pPr>
            <a:endParaRPr/>
          </a:p>
        </p:txBody>
      </p:sp>
      <p:sp>
        <p:nvSpPr>
          <p:cNvPr id="1423" name="Google Shape;1423;g36007d5d2f5_2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5a4d265b1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We at Saber use our proprietary in house technology called  in recent years Swarm Engine. </a:t>
            </a:r>
            <a:endParaRPr/>
          </a:p>
          <a:p>
            <a:pPr marL="0" lvl="0" indent="0" algn="l" rtl="0">
              <a:spcBef>
                <a:spcPts val="0"/>
              </a:spcBef>
              <a:spcAft>
                <a:spcPts val="0"/>
              </a:spcAft>
              <a:buClr>
                <a:schemeClr val="dk1"/>
              </a:buClr>
              <a:buSzPts val="1100"/>
              <a:buFont typeface="Arial"/>
              <a:buNone/>
            </a:pPr>
            <a:r>
              <a:rPr lang="en"/>
              <a:t>The engine features full development toolchain.</a:t>
            </a:r>
            <a:endParaRPr/>
          </a:p>
          <a:p>
            <a:pPr marL="0" lvl="0" indent="0" algn="l" rtl="0">
              <a:spcBef>
                <a:spcPts val="0"/>
              </a:spcBef>
              <a:spcAft>
                <a:spcPts val="0"/>
              </a:spcAft>
              <a:buClr>
                <a:schemeClr val="dk1"/>
              </a:buClr>
              <a:buSzPts val="1100"/>
              <a:buFont typeface="Arial"/>
              <a:buNone/>
            </a:pPr>
            <a:r>
              <a:rPr lang="en"/>
              <a:t>The engine roughly counts over 2 million lines of code. </a:t>
            </a:r>
            <a:endParaRPr/>
          </a:p>
          <a:p>
            <a:pPr marL="0" lvl="0" indent="0" algn="l" rtl="0">
              <a:spcBef>
                <a:spcPts val="0"/>
              </a:spcBef>
              <a:spcAft>
                <a:spcPts val="0"/>
              </a:spcAft>
              <a:buClr>
                <a:schemeClr val="dk1"/>
              </a:buClr>
              <a:buSzPts val="1100"/>
              <a:buFont typeface="Arial"/>
              <a:buNone/>
            </a:pPr>
            <a:r>
              <a:rPr lang="en"/>
              <a:t>It is developed and supported by a core team, which counts roughly 130 persons.</a:t>
            </a:r>
            <a:endParaRPr/>
          </a:p>
          <a:p>
            <a:pPr marL="0" lvl="0" indent="0" algn="l" rtl="0">
              <a:spcBef>
                <a:spcPts val="0"/>
              </a:spcBef>
              <a:spcAft>
                <a:spcPts val="0"/>
              </a:spcAft>
              <a:buClr>
                <a:schemeClr val="dk1"/>
              </a:buClr>
              <a:buSzPts val="1100"/>
              <a:buFont typeface="Arial"/>
              <a:buNone/>
            </a:pPr>
            <a:r>
              <a:rPr lang="en"/>
              <a:t>The actual game products are developed by game teams, which count roughly 450 persons in total, excluding outsource teams and satellite studios.</a:t>
            </a:r>
            <a:endParaRPr/>
          </a:p>
          <a:p>
            <a:pPr marL="0" lvl="0" indent="0" algn="l" rtl="0">
              <a:spcBef>
                <a:spcPts val="0"/>
              </a:spcBef>
              <a:spcAft>
                <a:spcPts val="0"/>
              </a:spcAft>
              <a:buClr>
                <a:schemeClr val="dk1"/>
              </a:buClr>
              <a:buSzPts val="1100"/>
              <a:buFont typeface="Arial"/>
              <a:buNone/>
            </a:pPr>
            <a:r>
              <a:rPr lang="en"/>
              <a:t>The primary focus of the studio is game production, not the engine development as is.</a:t>
            </a:r>
            <a:endParaRPr/>
          </a:p>
          <a:p>
            <a:pPr marL="0" lvl="0" indent="0" algn="l" rtl="0">
              <a:spcBef>
                <a:spcPts val="0"/>
              </a:spcBef>
              <a:spcAft>
                <a:spcPts val="0"/>
              </a:spcAft>
              <a:buNone/>
            </a:pPr>
            <a:endParaRPr/>
          </a:p>
        </p:txBody>
      </p:sp>
      <p:sp>
        <p:nvSpPr>
          <p:cNvPr id="238" name="Google Shape;238;g35a4d265b19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35f801eb670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Components are declared using a custom </a:t>
            </a:r>
            <a:r>
              <a:rPr lang="en">
                <a:solidFill>
                  <a:schemeClr val="dk1"/>
                </a:solidFill>
              </a:rPr>
              <a:t>DSL </a:t>
            </a:r>
            <a:r>
              <a:rPr lang="en"/>
              <a:t>language in special ecs files. </a:t>
            </a:r>
            <a:endParaRPr/>
          </a:p>
          <a:p>
            <a:pPr marL="0" lvl="0" indent="0" algn="l" rtl="0">
              <a:spcBef>
                <a:spcPts val="0"/>
              </a:spcBef>
              <a:spcAft>
                <a:spcPts val="0"/>
              </a:spcAft>
              <a:buNone/>
            </a:pPr>
            <a:r>
              <a:rPr lang="en"/>
              <a:t>Based on these files, C++ code is generated for runtime.</a:t>
            </a:r>
            <a:endParaRPr/>
          </a:p>
        </p:txBody>
      </p:sp>
      <p:sp>
        <p:nvSpPr>
          <p:cNvPr id="1437" name="Google Shape;1437;g35f801eb670_6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35f801eb670_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ECS systems are declared using the same DSL language in the same ecs files.</a:t>
            </a:r>
            <a:endParaRPr/>
          </a:p>
          <a:p>
            <a:pPr marL="0" lvl="0" indent="0" algn="l" rtl="0">
              <a:spcBef>
                <a:spcPts val="0"/>
              </a:spcBef>
              <a:spcAft>
                <a:spcPts val="0"/>
              </a:spcAft>
              <a:buNone/>
            </a:pPr>
            <a:r>
              <a:rPr lang="en"/>
              <a:t>Using the generator, C++ files are generated with meta information about the systems for their execution, and stubs for methods are also generated, where the implementation of the system itself can be written in C++.</a:t>
            </a:r>
            <a:endParaRPr/>
          </a:p>
        </p:txBody>
      </p:sp>
      <p:sp>
        <p:nvSpPr>
          <p:cNvPr id="1454" name="Google Shape;1454;g35f801eb670_6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35f801eb670_6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a very positive experience working with the ECS framework.</a:t>
            </a:r>
            <a:endParaRPr/>
          </a:p>
          <a:p>
            <a:pPr marL="0" lvl="0" indent="0" algn="l" rtl="0">
              <a:spcBef>
                <a:spcPts val="0"/>
              </a:spcBef>
              <a:spcAft>
                <a:spcPts val="0"/>
              </a:spcAft>
              <a:buNone/>
            </a:pPr>
            <a:r>
              <a:rPr lang="en"/>
              <a:t>In the ECS client, we actually re-implemented part of the animinst functionality. </a:t>
            </a:r>
            <a:endParaRPr/>
          </a:p>
          <a:p>
            <a:pPr marL="0" lvl="0" indent="0" algn="l" rtl="0">
              <a:spcBef>
                <a:spcPts val="0"/>
              </a:spcBef>
              <a:spcAft>
                <a:spcPts val="0"/>
              </a:spcAft>
              <a:buNone/>
            </a:pPr>
            <a:r>
              <a:rPr lang="en"/>
              <a:t>We implemented these features on demand, depending on what a particular gameplay system required. </a:t>
            </a:r>
            <a:endParaRPr/>
          </a:p>
          <a:p>
            <a:pPr marL="0" lvl="0" indent="0" algn="l" rtl="0">
              <a:spcBef>
                <a:spcPts val="0"/>
              </a:spcBef>
              <a:spcAft>
                <a:spcPts val="0"/>
              </a:spcAft>
              <a:buNone/>
            </a:pPr>
            <a:r>
              <a:rPr lang="en"/>
              <a:t>Multithreading worked out of the box thanks to our ECS framework. </a:t>
            </a:r>
            <a:endParaRPr/>
          </a:p>
          <a:p>
            <a:pPr marL="0" lvl="0" indent="0" algn="l" rtl="0">
              <a:spcBef>
                <a:spcPts val="0"/>
              </a:spcBef>
              <a:spcAft>
                <a:spcPts val="0"/>
              </a:spcAft>
              <a:buNone/>
            </a:pPr>
            <a:r>
              <a:rPr lang="en"/>
              <a:t>Some logic could differ from animinst rendering, but this was corrected whenever possible. </a:t>
            </a:r>
            <a:endParaRPr/>
          </a:p>
          <a:p>
            <a:pPr marL="0" lvl="0" indent="0" algn="l" rtl="0">
              <a:spcBef>
                <a:spcPts val="0"/>
              </a:spcBef>
              <a:spcAft>
                <a:spcPts val="0"/>
              </a:spcAft>
              <a:buNone/>
            </a:pPr>
            <a:r>
              <a:rPr lang="en"/>
              <a:t>There were also performance issues for drawing some entities. </a:t>
            </a:r>
            <a:endParaRPr/>
          </a:p>
          <a:p>
            <a:pPr marL="0" lvl="0" indent="0" algn="l" rtl="0">
              <a:spcBef>
                <a:spcPts val="0"/>
              </a:spcBef>
              <a:spcAft>
                <a:spcPts val="0"/>
              </a:spcAft>
              <a:buNone/>
            </a:pPr>
            <a:r>
              <a:rPr lang="en"/>
              <a:t>But we fixed it without major issues during polishing phase of the project.</a:t>
            </a:r>
            <a:endParaRPr/>
          </a:p>
        </p:txBody>
      </p:sp>
      <p:sp>
        <p:nvSpPr>
          <p:cNvPr id="1471" name="Google Shape;1471;g35f801eb670_6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35a4d265b19_2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important part of GPU instancing is drawing static geometry on the scene.</a:t>
            </a:r>
            <a:endParaRPr/>
          </a:p>
          <a:p>
            <a:pPr marL="0" lvl="0" indent="0" algn="l" rtl="0">
              <a:spcBef>
                <a:spcPts val="0"/>
              </a:spcBef>
              <a:spcAft>
                <a:spcPts val="0"/>
              </a:spcAft>
              <a:buNone/>
            </a:pPr>
            <a:r>
              <a:rPr lang="en"/>
              <a:t>In order to achieve high detail and good performance, the following pipeline for working with static assets was implemented. </a:t>
            </a:r>
            <a:endParaRPr/>
          </a:p>
          <a:p>
            <a:pPr marL="0" lvl="0" indent="0" algn="l" rtl="0">
              <a:spcBef>
                <a:spcPts val="0"/>
              </a:spcBef>
              <a:spcAft>
                <a:spcPts val="0"/>
              </a:spcAft>
              <a:buNone/>
            </a:pPr>
            <a:r>
              <a:rPr lang="en"/>
              <a:t>Assets are modeled from individual small, often duplicated elements in DCC tool. Using special markup, the entire asset is exported as a prefab. </a:t>
            </a:r>
            <a:endParaRPr/>
          </a:p>
          <a:p>
            <a:pPr marL="0" lvl="0" indent="0" algn="l" rtl="0">
              <a:spcBef>
                <a:spcPts val="0"/>
              </a:spcBef>
              <a:spcAft>
                <a:spcPts val="0"/>
              </a:spcAft>
              <a:buNone/>
            </a:pPr>
            <a:r>
              <a:rPr lang="en"/>
              <a:t>Individual elements are exported as unique meshes with their own LODing and rendering settings. </a:t>
            </a:r>
            <a:endParaRPr/>
          </a:p>
          <a:p>
            <a:pPr marL="0" lvl="0" indent="0" algn="l" rtl="0">
              <a:spcBef>
                <a:spcPts val="0"/>
              </a:spcBef>
              <a:spcAft>
                <a:spcPts val="0"/>
              </a:spcAft>
              <a:buNone/>
            </a:pPr>
            <a:r>
              <a:rPr lang="en"/>
              <a:t>Then these prefabs are placed on the scene by artists. </a:t>
            </a:r>
            <a:endParaRPr/>
          </a:p>
          <a:p>
            <a:pPr marL="0" lvl="0" indent="0" algn="l" rtl="0">
              <a:spcBef>
                <a:spcPts val="0"/>
              </a:spcBef>
              <a:spcAft>
                <a:spcPts val="0"/>
              </a:spcAft>
              <a:buNone/>
            </a:pPr>
            <a:r>
              <a:rPr lang="en"/>
              <a:t>The system automatically combines and packs all individual repeating objects from all scene prefabs into an instance container and renders them on the GPU through the previously presented instancing system. </a:t>
            </a:r>
            <a:endParaRPr/>
          </a:p>
          <a:p>
            <a:pPr marL="0" lvl="0" indent="0" algn="l" rtl="0">
              <a:spcBef>
                <a:spcPts val="0"/>
              </a:spcBef>
              <a:spcAft>
                <a:spcPts val="0"/>
              </a:spcAft>
              <a:buNone/>
            </a:pPr>
            <a:r>
              <a:rPr lang="en"/>
              <a:t>We manage to store more than 250 thousand individual instances on the scene with individual LODing logic for each.</a:t>
            </a:r>
            <a:endParaRPr/>
          </a:p>
        </p:txBody>
      </p:sp>
      <p:sp>
        <p:nvSpPr>
          <p:cNvPr id="1484" name="Google Shape;1484;g35a4d265b19_2_1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35a4d265b19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procedural geometry generation system allows generating mesh instances on the fly.</a:t>
            </a:r>
            <a:endParaRPr/>
          </a:p>
          <a:p>
            <a:pPr marL="0" lvl="0" indent="0" algn="l" rtl="0">
              <a:spcBef>
                <a:spcPts val="0"/>
              </a:spcBef>
              <a:spcAft>
                <a:spcPts val="0"/>
              </a:spcAft>
              <a:buNone/>
            </a:pPr>
            <a:r>
              <a:rPr lang="en"/>
              <a:t>Special masks are used for generation, which are painted by artists in the editor using custom brush tools. </a:t>
            </a:r>
            <a:endParaRPr/>
          </a:p>
          <a:p>
            <a:pPr marL="0" lvl="0" indent="0" algn="l" rtl="0">
              <a:spcBef>
                <a:spcPts val="0"/>
              </a:spcBef>
              <a:spcAft>
                <a:spcPts val="0"/>
              </a:spcAft>
              <a:buNone/>
            </a:pPr>
            <a:r>
              <a:rPr lang="en"/>
              <a:t>Based on these masks and distribution settings, shader generates and caches these instances on the GPU for drawing. </a:t>
            </a:r>
            <a:endParaRPr/>
          </a:p>
          <a:p>
            <a:pPr marL="0" lvl="0" indent="0" algn="l" rtl="0">
              <a:spcBef>
                <a:spcPts val="0"/>
              </a:spcBef>
              <a:spcAft>
                <a:spcPts val="0"/>
              </a:spcAft>
              <a:buNone/>
            </a:pPr>
            <a:r>
              <a:rPr lang="en"/>
              <a:t>The generation shader works in a relaxed mode. </a:t>
            </a:r>
            <a:endParaRPr/>
          </a:p>
          <a:p>
            <a:pPr marL="0" lvl="0" indent="0" algn="l" rtl="0">
              <a:spcBef>
                <a:spcPts val="0"/>
              </a:spcBef>
              <a:spcAft>
                <a:spcPts val="0"/>
              </a:spcAft>
              <a:buNone/>
            </a:pPr>
            <a:r>
              <a:rPr lang="en"/>
              <a:t>We use the cache to avoid costly regeneration for every frame. </a:t>
            </a:r>
            <a:endParaRPr/>
          </a:p>
          <a:p>
            <a:pPr marL="0" lvl="0" indent="0" algn="l" rtl="0">
              <a:spcBef>
                <a:spcPts val="0"/>
              </a:spcBef>
              <a:spcAft>
                <a:spcPts val="0"/>
              </a:spcAft>
              <a:buNone/>
            </a:pPr>
            <a:r>
              <a:rPr lang="en"/>
              <a:t>On Space Marine 2, a cache of 200 thousand instances was sufficient.</a:t>
            </a:r>
            <a:endParaRPr/>
          </a:p>
        </p:txBody>
      </p:sp>
      <p:sp>
        <p:nvSpPr>
          <p:cNvPr id="1498" name="Google Shape;1498;g35a4d265b19_2_1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35a4d265b19_2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Scattering tool allows you to place instances on the scene by masks or geometry in the editor. </a:t>
            </a:r>
            <a:endParaRPr/>
          </a:p>
          <a:p>
            <a:pPr marL="0" lvl="0" indent="0" algn="l" rtl="0">
              <a:spcBef>
                <a:spcPts val="0"/>
              </a:spcBef>
              <a:spcAft>
                <a:spcPts val="0"/>
              </a:spcAft>
              <a:buNone/>
            </a:pPr>
            <a:r>
              <a:rPr lang="en"/>
              <a:t>These instances are also painted with special brush tools. </a:t>
            </a:r>
            <a:endParaRPr/>
          </a:p>
          <a:p>
            <a:pPr marL="0" lvl="0" indent="0" algn="l" rtl="0">
              <a:spcBef>
                <a:spcPts val="0"/>
              </a:spcBef>
              <a:spcAft>
                <a:spcPts val="0"/>
              </a:spcAft>
              <a:buNone/>
            </a:pPr>
            <a:r>
              <a:rPr lang="en"/>
              <a:t>The generated instances in the editor are saved and exported at the stage of scene cooking.</a:t>
            </a:r>
            <a:endParaRPr/>
          </a:p>
        </p:txBody>
      </p:sp>
      <p:sp>
        <p:nvSpPr>
          <p:cNvPr id="1514" name="Google Shape;1514;g35a4d265b19_2_1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35ee864e8a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looked at the geometry rendering frontend. </a:t>
            </a:r>
            <a:endParaRPr/>
          </a:p>
          <a:p>
            <a:pPr marL="0" lvl="0" indent="0" algn="l" rtl="0">
              <a:spcBef>
                <a:spcPts val="0"/>
              </a:spcBef>
              <a:spcAft>
                <a:spcPts val="0"/>
              </a:spcAft>
              <a:buNone/>
            </a:pPr>
            <a:r>
              <a:rPr lang="en"/>
              <a:t>Now we need to understand which rendering path to choose? </a:t>
            </a:r>
            <a:endParaRPr/>
          </a:p>
          <a:p>
            <a:pPr marL="0" lvl="0" indent="0" algn="l" rtl="0">
              <a:spcBef>
                <a:spcPts val="0"/>
              </a:spcBef>
              <a:spcAft>
                <a:spcPts val="0"/>
              </a:spcAft>
              <a:buNone/>
            </a:pPr>
            <a:r>
              <a:rPr lang="en"/>
              <a:t>This is important, since the choice of rendering path depends solely on the clients using this technology. </a:t>
            </a:r>
            <a:endParaRPr/>
          </a:p>
          <a:p>
            <a:pPr marL="0" lvl="0" indent="0" algn="l" rtl="0">
              <a:spcBef>
                <a:spcPts val="0"/>
              </a:spcBef>
              <a:spcAft>
                <a:spcPts val="0"/>
              </a:spcAft>
              <a:buNone/>
            </a:pPr>
            <a:r>
              <a:rPr lang="en"/>
              <a:t>Our geometry rendering engine does not make any automatic switches from one path to another under the hood. </a:t>
            </a:r>
            <a:endParaRPr/>
          </a:p>
          <a:p>
            <a:pPr marL="0" lvl="0" indent="0" algn="l" rtl="0">
              <a:spcBef>
                <a:spcPts val="0"/>
              </a:spcBef>
              <a:spcAft>
                <a:spcPts val="0"/>
              </a:spcAft>
              <a:buNone/>
            </a:pPr>
            <a:r>
              <a:rPr lang="en"/>
              <a:t>We have identified the following set of simple rules for ourselves.</a:t>
            </a:r>
            <a:endParaRPr/>
          </a:p>
          <a:p>
            <a:pPr marL="0" lvl="0" indent="0" algn="l" rtl="0">
              <a:spcBef>
                <a:spcPts val="0"/>
              </a:spcBef>
              <a:spcAft>
                <a:spcPts val="0"/>
              </a:spcAft>
              <a:buNone/>
            </a:pPr>
            <a:r>
              <a:rPr lang="en"/>
              <a:t>In most cases, static geometry will be enough for basic use cases. </a:t>
            </a:r>
            <a:endParaRPr/>
          </a:p>
          <a:p>
            <a:pPr marL="0" lvl="0" indent="0" algn="l" rtl="0">
              <a:spcBef>
                <a:spcPts val="0"/>
              </a:spcBef>
              <a:spcAft>
                <a:spcPts val="0"/>
              </a:spcAft>
              <a:buNone/>
            </a:pPr>
            <a:r>
              <a:rPr lang="en"/>
              <a:t>If you need a dynamic simulation of a large number of entities, then ECS is your choice.</a:t>
            </a:r>
            <a:endParaRPr/>
          </a:p>
          <a:p>
            <a:pPr marL="0" lvl="0" indent="0" algn="l" rtl="0">
              <a:spcBef>
                <a:spcPts val="0"/>
              </a:spcBef>
              <a:spcAft>
                <a:spcPts val="0"/>
              </a:spcAft>
              <a:buNone/>
            </a:pPr>
            <a:r>
              <a:rPr lang="en"/>
              <a:t>If you need flexibility and a small set of entities, then Actors is your choice. </a:t>
            </a:r>
            <a:endParaRPr/>
          </a:p>
          <a:p>
            <a:pPr marL="0" lvl="0" indent="0" algn="l" rtl="0">
              <a:spcBef>
                <a:spcPts val="0"/>
              </a:spcBef>
              <a:spcAft>
                <a:spcPts val="0"/>
              </a:spcAft>
              <a:buNone/>
            </a:pPr>
            <a:r>
              <a:rPr lang="en"/>
              <a:t>The remaining cases should be considered separately, since they are too specific.</a:t>
            </a:r>
            <a:endParaRPr/>
          </a:p>
          <a:p>
            <a:pPr marL="0" lvl="0" indent="0" algn="l" rtl="0">
              <a:spcBef>
                <a:spcPts val="0"/>
              </a:spcBef>
              <a:spcAft>
                <a:spcPts val="0"/>
              </a:spcAft>
              <a:buNone/>
            </a:pPr>
            <a:r>
              <a:rPr lang="en"/>
              <a:t>The obvious drawback of this approach is that everything can end up with inefficient Actors in the worst case. </a:t>
            </a:r>
            <a:endParaRPr/>
          </a:p>
          <a:p>
            <a:pPr marL="0" lvl="0" indent="0" algn="l" rtl="0">
              <a:spcBef>
                <a:spcPts val="0"/>
              </a:spcBef>
              <a:spcAft>
                <a:spcPts val="0"/>
              </a:spcAft>
              <a:buNone/>
            </a:pPr>
            <a:r>
              <a:rPr lang="en"/>
              <a:t>Therefore, performance profiling is important to identify such problems.</a:t>
            </a:r>
            <a:endParaRPr/>
          </a:p>
        </p:txBody>
      </p:sp>
      <p:sp>
        <p:nvSpPr>
          <p:cNvPr id="1530" name="Google Shape;1530;g35ee864e8af_0_1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360a4ba45c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In conclusion on the geometry section.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We managed to evolve the system to meet project requirements.</a:t>
            </a:r>
            <a:endParaRPr/>
          </a:p>
          <a:p>
            <a:pPr marL="0" lvl="0" indent="0" algn="l" rtl="0">
              <a:spcBef>
                <a:spcPts val="0"/>
              </a:spcBef>
              <a:spcAft>
                <a:spcPts val="0"/>
              </a:spcAft>
              <a:buNone/>
            </a:pPr>
            <a:r>
              <a:rPr lang="en"/>
              <a:t>Instancing everything worked for us. </a:t>
            </a:r>
            <a:endParaRPr/>
          </a:p>
          <a:p>
            <a:pPr marL="0" lvl="0" indent="0" algn="l" rtl="0">
              <a:spcBef>
                <a:spcPts val="0"/>
              </a:spcBef>
              <a:spcAft>
                <a:spcPts val="0"/>
              </a:spcAft>
              <a:buNone/>
            </a:pPr>
            <a:r>
              <a:rPr lang="en"/>
              <a:t>The hybrid rendering pipeline allowed us to avoid a lot of refactoring. </a:t>
            </a:r>
            <a:endParaRPr/>
          </a:p>
          <a:p>
            <a:pPr marL="0" lvl="0" indent="0" algn="l" rtl="0">
              <a:spcBef>
                <a:spcPts val="0"/>
              </a:spcBef>
              <a:spcAft>
                <a:spcPts val="0"/>
              </a:spcAft>
              <a:buNone/>
            </a:pPr>
            <a:r>
              <a:rPr lang="en"/>
              <a:t>The existing code remained almost unchanged. </a:t>
            </a:r>
            <a:endParaRPr/>
          </a:p>
          <a:p>
            <a:pPr marL="0" lvl="0" indent="0" algn="l" rtl="0">
              <a:spcBef>
                <a:spcPts val="0"/>
              </a:spcBef>
              <a:spcAft>
                <a:spcPts val="0"/>
              </a:spcAft>
              <a:buNone/>
            </a:pPr>
            <a:r>
              <a:rPr lang="en"/>
              <a:t>The system also evolved gradually, and we saw the result at each stage of the implementation.</a:t>
            </a:r>
            <a:endParaRPr/>
          </a:p>
          <a:p>
            <a:pPr marL="0" lvl="0" indent="0" algn="l" rtl="0">
              <a:spcBef>
                <a:spcPts val="0"/>
              </a:spcBef>
              <a:spcAft>
                <a:spcPts val="0"/>
              </a:spcAft>
              <a:buNone/>
            </a:pPr>
            <a:r>
              <a:rPr lang="en"/>
              <a:t>The frontend of the system also worked well. </a:t>
            </a:r>
            <a:endParaRPr/>
          </a:p>
          <a:p>
            <a:pPr marL="0" lvl="0" indent="0" algn="l" rtl="0">
              <a:spcBef>
                <a:spcPts val="0"/>
              </a:spcBef>
              <a:spcAft>
                <a:spcPts val="0"/>
              </a:spcAft>
              <a:buNone/>
            </a:pPr>
            <a:r>
              <a:rPr lang="en"/>
              <a:t>We supported the required set of features. </a:t>
            </a:r>
            <a:endParaRPr/>
          </a:p>
          <a:p>
            <a:pPr marL="0" lvl="0" indent="0" algn="l" rtl="0">
              <a:spcBef>
                <a:spcPts val="0"/>
              </a:spcBef>
              <a:spcAft>
                <a:spcPts val="0"/>
              </a:spcAft>
              <a:buNone/>
            </a:pPr>
            <a:r>
              <a:rPr lang="en"/>
              <a:t>Also we got convenient editor workflow for static geometry. </a:t>
            </a:r>
            <a:endParaRPr/>
          </a:p>
          <a:p>
            <a:pPr marL="0" lvl="0" indent="0" algn="l" rtl="0">
              <a:spcBef>
                <a:spcPts val="0"/>
              </a:spcBef>
              <a:spcAft>
                <a:spcPts val="0"/>
              </a:spcAft>
              <a:buNone/>
            </a:pPr>
            <a:r>
              <a:rPr lang="en"/>
              <a:t>It is isolated. </a:t>
            </a:r>
            <a:endParaRPr/>
          </a:p>
          <a:p>
            <a:pPr marL="0" lvl="0" indent="0" algn="l" rtl="0">
              <a:spcBef>
                <a:spcPts val="0"/>
              </a:spcBef>
              <a:spcAft>
                <a:spcPts val="0"/>
              </a:spcAft>
              <a:buNone/>
            </a:pPr>
            <a:r>
              <a:rPr lang="en"/>
              <a:t>And it is more artistic driven.</a:t>
            </a:r>
            <a:endParaRPr/>
          </a:p>
        </p:txBody>
      </p:sp>
      <p:sp>
        <p:nvSpPr>
          <p:cNvPr id="1543" name="Google Shape;1543;g360a4ba45c6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360aa4f6c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Unfortunately there is also a number of things yet to consider. </a:t>
            </a:r>
            <a:endParaRPr/>
          </a:p>
          <a:p>
            <a:pPr marL="0" lvl="0" indent="0" algn="l" rtl="0">
              <a:spcBef>
                <a:spcPts val="0"/>
              </a:spcBef>
              <a:spcAft>
                <a:spcPts val="0"/>
              </a:spcAft>
              <a:buNone/>
            </a:pPr>
            <a:r>
              <a:rPr lang="en"/>
              <a:t>We still may have a CPU bottleneck due to DIPs generation, what it in most cases requires art setup tuning in the project to fix the problem.</a:t>
            </a:r>
            <a:endParaRPr/>
          </a:p>
          <a:p>
            <a:pPr marL="0" lvl="0" indent="0" algn="l" rtl="0">
              <a:spcBef>
                <a:spcPts val="0"/>
              </a:spcBef>
              <a:spcAft>
                <a:spcPts val="0"/>
              </a:spcAft>
              <a:buNone/>
            </a:pPr>
            <a:r>
              <a:rPr lang="en"/>
              <a:t>Now with hybrid renderer we have to maintain both rendering paths, what at some point will end up in divergence of some features, what is not good.</a:t>
            </a:r>
            <a:endParaRPr/>
          </a:p>
          <a:p>
            <a:pPr marL="0" lvl="0" indent="0" algn="l" rtl="0">
              <a:spcBef>
                <a:spcPts val="0"/>
              </a:spcBef>
              <a:spcAft>
                <a:spcPts val="0"/>
              </a:spcAft>
              <a:buNone/>
            </a:pPr>
            <a:r>
              <a:rPr lang="en"/>
              <a:t>The overall performance of the visibility culling is debatable. Manual occluders are not always applicable. Some instance are still too large for precise culling.</a:t>
            </a:r>
            <a:endParaRPr/>
          </a:p>
          <a:p>
            <a:pPr marL="0" lvl="0" indent="0" algn="l" rtl="0">
              <a:spcBef>
                <a:spcPts val="0"/>
              </a:spcBef>
              <a:spcAft>
                <a:spcPts val="0"/>
              </a:spcAft>
              <a:buNone/>
            </a:pPr>
            <a:r>
              <a:rPr lang="en"/>
              <a:t>However, now it is reasonable to move towards fully GPU driven pipeline. We have already done a lot of work (which may be thought as a preparations). But there is still much to be done.</a:t>
            </a:r>
            <a:endParaRPr/>
          </a:p>
        </p:txBody>
      </p:sp>
      <p:sp>
        <p:nvSpPr>
          <p:cNvPr id="1556" name="Google Shape;1556;g360aa4f6cd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35a4d265b1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Egor: So that is it for the geometry section. Now I give a word for a Max.</a:t>
            </a:r>
            <a:endParaRPr/>
          </a:p>
          <a:p>
            <a:pPr marL="0" lvl="0" indent="0" algn="l" rtl="0">
              <a:spcBef>
                <a:spcPts val="0"/>
              </a:spcBef>
              <a:spcAft>
                <a:spcPts val="0"/>
              </a:spcAft>
              <a:buNone/>
            </a:pPr>
            <a:r>
              <a:rPr lang="en"/>
              <a:t>Max: Hi everyone, my name is Max, i will give you a talk about our shader infrastructure in Space Marine 2</a:t>
            </a:r>
            <a:endParaRPr/>
          </a:p>
        </p:txBody>
      </p:sp>
      <p:sp>
        <p:nvSpPr>
          <p:cNvPr id="1569" name="Google Shape;1569;g35a4d265b19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a4d265b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Saber has developed a lot of projects using own engine in past two decades. </a:t>
            </a:r>
            <a:endParaRPr/>
          </a:p>
          <a:p>
            <a:pPr marL="0" lvl="0" indent="0" algn="l" rtl="0">
              <a:spcBef>
                <a:spcPts val="0"/>
              </a:spcBef>
              <a:spcAft>
                <a:spcPts val="0"/>
              </a:spcAft>
              <a:buClr>
                <a:schemeClr val="dk1"/>
              </a:buClr>
              <a:buSzPts val="1100"/>
              <a:buFont typeface="Arial"/>
              <a:buNone/>
            </a:pPr>
            <a:r>
              <a:rPr lang="en"/>
              <a:t>However, we want to focus our attention on the most recent titles.</a:t>
            </a:r>
            <a:endParaRPr/>
          </a:p>
          <a:p>
            <a:pPr marL="0" lvl="0" indent="0" algn="l" rtl="0">
              <a:spcBef>
                <a:spcPts val="0"/>
              </a:spcBef>
              <a:spcAft>
                <a:spcPts val="0"/>
              </a:spcAft>
              <a:buNone/>
            </a:pPr>
            <a:r>
              <a:rPr lang="en"/>
              <a:t>The World War Z game was released in 2019. It uses a previous generation of the engine. </a:t>
            </a:r>
            <a:endParaRPr/>
          </a:p>
          <a:p>
            <a:pPr marL="0" lvl="0" indent="0" algn="l" rtl="0">
              <a:spcBef>
                <a:spcPts val="0"/>
              </a:spcBef>
              <a:spcAft>
                <a:spcPts val="0"/>
              </a:spcAft>
              <a:buClr>
                <a:schemeClr val="dk1"/>
              </a:buClr>
              <a:buSzPts val="1100"/>
              <a:buFont typeface="Arial"/>
              <a:buNone/>
            </a:pPr>
            <a:r>
              <a:rPr lang="en"/>
              <a:t>Recently released Space Marine 2 the next engine version.</a:t>
            </a:r>
            <a:endParaRPr/>
          </a:p>
          <a:p>
            <a:pPr marL="0" lvl="0" indent="0" algn="l" rtl="0">
              <a:spcBef>
                <a:spcPts val="0"/>
              </a:spcBef>
              <a:spcAft>
                <a:spcPts val="0"/>
              </a:spcAft>
              <a:buNone/>
            </a:pPr>
            <a:endParaRPr/>
          </a:p>
        </p:txBody>
      </p:sp>
      <p:sp>
        <p:nvSpPr>
          <p:cNvPr id="251" name="Google Shape;251;g35a4d265b19_0_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35735c1ae54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Shader system is still pretty much the same compared to the system we launched WWZ with.</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Going into the development of SM2, we knew that the game required complex materials and quite large scenes.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was important to us not to get in the way of artists and developers, and at the same time hold on to the performance</a:t>
            </a:r>
            <a:endParaRPr/>
          </a:p>
        </p:txBody>
      </p:sp>
      <p:sp>
        <p:nvSpPr>
          <p:cNvPr id="1581" name="Google Shape;1581;g35735c1ae54_2_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3609af6f5d2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wanted to keep the principles of the system we already had: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Simple shader authoring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Simple maintenance, that means easy to inspect, profile, debug, or tweak and tune shader code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Keep logic in one place when possible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Easy shader interaction from C++ code, as well as simple material parameter setup for artists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Fully automated build process, to minimize the latency between committing changes and getting them, as well as getting testable builds as quickly as possible to keep the development pace high</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also didn’t want to rewrite or redesign our shader system and work with what we got since we were not ready at that time, spent resources to implement a new infrastructure for various reasons (covid for one), so don’t expect something innovative and bleeding edge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My part is divided into 3 chapters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I will introduce you to the architecture of our system,</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Then I will briefly describe to you how our build process works,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then I will tell you about  pipeline precache and how we get around this problem</a:t>
            </a:r>
            <a:endParaRPr/>
          </a:p>
        </p:txBody>
      </p:sp>
      <p:sp>
        <p:nvSpPr>
          <p:cNvPr id="1593" name="Google Shape;1593;g3609af6f5d2_3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35da3d2aa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write our shaders in HLSL with macroses to be able to support 3 platforms.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dont really support Vulkan at this point, Vulkan support was added in WWZ and we switched off to DX12 in SM2 to be able to cover 2 platforms with the DX12)</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Writing in basically straight hlsl allows us to write code that will go straight to compiler, which allows easier shader debugging in all platforms.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write our shader in UBER approach, most of the feature branching happens using preprocessor and defines, which allows us to save on shader binary size and avoid unnecessary branchings in code</a:t>
            </a:r>
            <a:endParaRPr/>
          </a:p>
        </p:txBody>
      </p:sp>
      <p:sp>
        <p:nvSpPr>
          <p:cNvPr id="1605" name="Google Shape;1605;g35da3d2aa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35735c1ae54_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 pass in our terminology is a logical unit of shaders.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Its quite easy to confuse it with frame stages (depth pass, gbuffer pass etc) that is not what it is.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Its not WHERE in the frame we render, but rather WHAT.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Examples of passes in our engine is: ssao, particles, water, lit skinned material.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Pass consists of 3 different parts: shaders (set of pixel, vertex and/or compute, domain etc), pass setup and pass desc</a:t>
            </a:r>
            <a:endParaRPr/>
          </a:p>
        </p:txBody>
      </p:sp>
      <p:sp>
        <p:nvSpPr>
          <p:cNvPr id="1618" name="Google Shape;1618;g35735c1ae54_2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35735c1ae54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Passes can be either of two types: material or engine. Material passes are passes that are visible to artists and can be put in materials. There are only 5 of the total 80 of our passes that are material, 1 quite large (~90% is drawn by one pass), and the others are relatively light.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There is no way to directly draw mesh with a material pass; it needs to be put in the queue or queues, and the draw call will be executed at a specific point of the frame, depending on the type of queue it was put in.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can deduce all pretty much permutations of the material passes by enumerating all objects on all scenes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Examples: vfx shader, lit skinned </a:t>
            </a:r>
            <a:endParaRPr/>
          </a:p>
        </p:txBody>
      </p:sp>
      <p:sp>
        <p:nvSpPr>
          <p:cNvPr id="1653" name="Google Shape;1653;g35735c1ae54_2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35735c1ae54_2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Engine passes are passes that set up parameters from C++ code and can be dispatched at any moment. Not always compute. Since all parameters are logically set in C++ code, we cannot deduce all pass permutations.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Examples of such passes are fill that can be used as copy shader or fill with certain values, but we have quite large engine passes as well, such as terrain, water, particles, and trails are all engine passes in SM2</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1688" name="Google Shape;1688;g35735c1ae54_2_1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35a2dd63118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Pass desc is a set of variables that influence how pass is set up or what goes into constant buffer.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Desc as well as setup is written in text format (our own format, something like a json or yaml with syntactic difference)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There are quite small set of types of the variables that can be declared: bool, float, int, enum, color. </a:t>
            </a:r>
            <a:endParaRPr/>
          </a:p>
        </p:txBody>
      </p:sp>
      <p:sp>
        <p:nvSpPr>
          <p:cNvPr id="1723" name="Google Shape;1723;g35a2dd63118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35da3d2aa7d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parameters are exposed through our tool to artists for materials</a:t>
            </a:r>
            <a:endParaRPr/>
          </a:p>
        </p:txBody>
      </p:sp>
      <p:sp>
        <p:nvSpPr>
          <p:cNvPr id="1759" name="Google Shape;1759;g35da3d2aa7d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35da3d2aa7d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And to C++ code through structure, which is being autogenerated based on the desc</a:t>
            </a:r>
            <a:endParaRPr/>
          </a:p>
        </p:txBody>
      </p:sp>
      <p:sp>
        <p:nvSpPr>
          <p:cNvPr id="1800" name="Google Shape;1800;g35da3d2aa7d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35a2dd63118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Pass setup is a description of a pipeline that will be used for draw or dispatch.</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consists of several sections, and for every parameter, there is a condition that depends on the parameters described in the pass desc (sdr) or common parameters that are options, environment, platform, material (additional data from DCC like don’t cast shadow ) or split (geometry information, for example, vertex layout)</a:t>
            </a:r>
            <a:endParaRPr/>
          </a:p>
        </p:txBody>
      </p:sp>
      <p:sp>
        <p:nvSpPr>
          <p:cNvPr id="1839" name="Google Shape;1839;g35a2dd63118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5ee864e8af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For such a transition we had to improve, rework and advance a lot of engine features in different aspects. </a:t>
            </a:r>
            <a:endParaRPr/>
          </a:p>
          <a:p>
            <a:pPr marL="0" lvl="0" indent="0" algn="l" rtl="0">
              <a:spcBef>
                <a:spcPts val="0"/>
              </a:spcBef>
              <a:spcAft>
                <a:spcPts val="0"/>
              </a:spcAft>
              <a:buClr>
                <a:schemeClr val="dk1"/>
              </a:buClr>
              <a:buSzPts val="1100"/>
              <a:buFont typeface="Arial"/>
              <a:buNone/>
            </a:pPr>
            <a:r>
              <a:rPr lang="en"/>
              <a:t>Some improvements are game specific. But some of them are general in a sense, that they are applicable for many game projects.</a:t>
            </a:r>
            <a:endParaRPr/>
          </a:p>
          <a:p>
            <a:pPr marL="0" lvl="0" indent="0" algn="l" rtl="0">
              <a:spcBef>
                <a:spcPts val="0"/>
              </a:spcBef>
              <a:spcAft>
                <a:spcPts val="0"/>
              </a:spcAft>
              <a:buClr>
                <a:schemeClr val="dk1"/>
              </a:buClr>
              <a:buSzPts val="1100"/>
              <a:buFont typeface="Arial"/>
              <a:buNone/>
            </a:pPr>
            <a:r>
              <a:rPr lang="en"/>
              <a:t>In this talk we want to focus on two major aspects of rendering engines: geometry rendering pipeline and shaders infrastructure.</a:t>
            </a:r>
            <a:endParaRPr/>
          </a:p>
          <a:p>
            <a:pPr marL="0" lvl="0" indent="0" algn="l" rtl="0">
              <a:spcBef>
                <a:spcPts val="0"/>
              </a:spcBef>
              <a:spcAft>
                <a:spcPts val="0"/>
              </a:spcAft>
              <a:buClr>
                <a:schemeClr val="dk1"/>
              </a:buClr>
              <a:buSzPts val="1100"/>
              <a:buFont typeface="Arial"/>
              <a:buNone/>
            </a:pPr>
            <a:r>
              <a:rPr lang="en"/>
              <a:t>So let's dive into it.</a:t>
            </a:r>
            <a:endParaRPr/>
          </a:p>
          <a:p>
            <a:pPr marL="0" lvl="0" indent="0" algn="l" rtl="0">
              <a:spcBef>
                <a:spcPts val="0"/>
              </a:spcBef>
              <a:spcAft>
                <a:spcPts val="0"/>
              </a:spcAft>
              <a:buNone/>
            </a:pPr>
            <a:endParaRPr/>
          </a:p>
        </p:txBody>
      </p:sp>
      <p:sp>
        <p:nvSpPr>
          <p:cNvPr id="287" name="Google Shape;287;g35ee864e8af_0_1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g35da3d2aa7d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First section (real order doesn't matter, ordering just for presenting purposes) is defines, there is a define declaration and a condition on whether or not this define should be set</a:t>
            </a:r>
            <a:endParaRPr/>
          </a:p>
        </p:txBody>
      </p:sp>
      <p:sp>
        <p:nvSpPr>
          <p:cNvPr id="1878" name="Google Shape;1878;g35da3d2aa7d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g35da3d2aa7d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next section is fvf, which stands for vertex format (historic name), describes the vertex format, and generates defines for the shader for every parameter </a:t>
            </a:r>
            <a:endParaRPr/>
          </a:p>
        </p:txBody>
      </p:sp>
      <p:sp>
        <p:nvSpPr>
          <p:cNvPr id="1918" name="Google Shape;1918;g35da3d2aa7d_0_3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35da3d2aa7d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Renderstate - describes renderstate of the pipeline, such as cullmode, stencil, ztest, etc</a:t>
            </a:r>
            <a:endParaRPr/>
          </a:p>
        </p:txBody>
      </p:sp>
      <p:sp>
        <p:nvSpPr>
          <p:cNvPr id="1958" name="Google Shape;1958;g35da3d2aa7d_0_4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35da3d2aa7d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Render target formats are described as well </a:t>
            </a:r>
            <a:endParaRPr/>
          </a:p>
        </p:txBody>
      </p:sp>
      <p:sp>
        <p:nvSpPr>
          <p:cNvPr id="1998" name="Google Shape;1998;g35da3d2aa7d_0_4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35da3d2aa7d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Render flags don’t directly correspond to pipeline desc in GAPI, instead, this is a flag set that can be used to determine some information about the particular pass.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example, what queue type should the draw call go into, what is the sorting order of the draw calls, or any other logic.</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Just add the parameter and check it in C++ code. This allows us to be quite agile in the development of features, but this instrument should be used wisely since it can lead to nontrivial and hard-to-understand and debug logic, as well as some difficulties in pipeline permutation management.</a:t>
            </a:r>
            <a:endParaRPr/>
          </a:p>
        </p:txBody>
      </p:sp>
      <p:sp>
        <p:nvSpPr>
          <p:cNvPr id="2038" name="Google Shape;2038;g35da3d2aa7d_0_4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35da3d2aa7d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Stateflags and usage are quite small sections that describe what shaders are needed when (sometimes you need just a vertex shader, sometimes a vertex and a pixel, sometimes compute), usage describes how the pass can be used and how the pass is processed during the build process and the generation of C++ code stage.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All runtime evaluation of pass parameters is done by generating c++ code and passing in engine data to </a:t>
            </a:r>
            <a:endParaRPr>
              <a:solidFill>
                <a:schemeClr val="dk1"/>
              </a:solidFill>
            </a:endParaRPr>
          </a:p>
        </p:txBody>
      </p:sp>
      <p:sp>
        <p:nvSpPr>
          <p:cNvPr id="2078" name="Google Shape;2078;g35da3d2aa7d_0_5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5735c1ae54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have our own authoring tool for shaders - called ShaderStudio, at first it was a standalone text editor with built-in features like compiler, syntax highlighting, on on-demand hot reloading.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Quite recently, we migrated to Visual Studio extension, so we rewrote some functionality into the extension, and some functionality was moved into external tools that can be called from the extension.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I’ll briefly describe what our tooling looks like.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 I mentioned, Shader Studio is our main authoring tool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Shader studio can execute shader generator - cli tool that behaves like proxy (written in python), it can do some commands on its own(copy files to right destination, send signal to the engine to notify that shaders were changed etc) or can call other more specialized tools (written in c++), so called Codegen (set of tools like code generator, reflection generation etc).</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engine can communicate with ShaderStudio, receive notification that shaders were changed, and that it should reload them (hot reload path). It can also send back compile errors if that happens to achieve a smooth development experience, where code and errors are in the same place.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that's how our architecture roughly looks</a:t>
            </a:r>
            <a:endParaRPr/>
          </a:p>
        </p:txBody>
      </p:sp>
      <p:sp>
        <p:nvSpPr>
          <p:cNvPr id="2118" name="Google Shape;2118;g35735c1ae54_2_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35735c1ae54_2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 terms of caching and storing shaders, we have a local cache (dev only, used for caching shaders that are compiled at runtime) and a prebuilt cache that is shipped and contains all necessary data related to shaders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Prebuilt shader cache is a set of files - one per pass, that is a collection of shader binaries, pipeline state collection for material passes (200 bytes per pipeline), and some meta information for validation of the cache</a:t>
            </a:r>
            <a:endParaRPr/>
          </a:p>
        </p:txBody>
      </p:sp>
      <p:sp>
        <p:nvSpPr>
          <p:cNvPr id="2139" name="Google Shape;2139;g35735c1ae54_2_1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g35da3d2aa7d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Here are some stats of the d3d12 pc cache. Total size of compressed material cache is 314 mb, around 11k unique binaries, average binary size is ~42kb, and around 27k pipelines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Engine passes: total size of engine passes is around 406mb, which is larger compared to material passes, around 38k unique binaries (3 times more), and average binary size is 17kb.</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in engine passes lies quite a large overhead since the cache for engine passes contains all possible define permutations, and we don’t enumerate pipelines since that is beyond what we could compute in a reasonable amount of time</a:t>
            </a:r>
            <a:endParaRPr/>
          </a:p>
        </p:txBody>
      </p:sp>
      <p:sp>
        <p:nvSpPr>
          <p:cNvPr id="2151" name="Google Shape;2151;g35da3d2aa7d_0_9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1"/>
        <p:cNvGrpSpPr/>
        <p:nvPr/>
      </p:nvGrpSpPr>
      <p:grpSpPr>
        <a:xfrm>
          <a:off x="0" y="0"/>
          <a:ext cx="0" cy="0"/>
          <a:chOff x="0" y="0"/>
          <a:chExt cx="0" cy="0"/>
        </a:xfrm>
      </p:grpSpPr>
      <p:sp>
        <p:nvSpPr>
          <p:cNvPr id="2162" name="Google Shape;2162;g35735c1ae54_2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Regarding the build process itself, as I mentioned before, it is fully automatic and runs on remote build machines.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consists of several stages to be able to run tasks in parallel as much as possible. I will not get into details about our build process regarding servers and their infrastructure; I will focus on stages and what can be executed in parallel.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we collect scene data for material passes, We can run this at the same time since we have no dependencies between scenes. At the same time, we can start enumerating all possible shader permutations for engine passes since we don't depend on scene data.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When finished with scene data collection, we can enumerate all necessary permutations for material passes, again, at the same time, since there are no dependencies between different scenes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After all combinations are collected, we can now compile and export our cache. This is done by one tool, so I will describe what it does in parts.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is reading combinations and evaluating what passes are needed to be compiled.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Then we split combinations into batches and send them to compile (batches compiled distributedly), collect all batches, and export them into sdc’s</a:t>
            </a:r>
            <a:endParaRPr/>
          </a:p>
        </p:txBody>
      </p:sp>
      <p:sp>
        <p:nvSpPr>
          <p:cNvPr id="2163" name="Google Shape;2163;g35735c1ae54_2_2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5a2dd6311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part is geometry rendering pipeline.</a:t>
            </a:r>
            <a:endParaRPr/>
          </a:p>
        </p:txBody>
      </p:sp>
      <p:sp>
        <p:nvSpPr>
          <p:cNvPr id="300" name="Google Shape;300;g35a2dd63118_5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g3609af6f5d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Generation of combination for Engine passes takes around an hour and a half</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Scene processing takes 25 minutes on average for every scene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Generating combinations for Material passes takes around 25 minutes as well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Shader compilation takes around 2h, depending on how many passes need to be recompiled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Compiling for 1 platform takes around 10 minutes,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Importing and processing around 20 minutes rest is exporting, which is heavy due to PDBs, we also retrieve and store pdbs of shaders, so pretty much half of the time is going to processing PDB binaries.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total time is around 5 hours of real time from start to finish</a:t>
            </a:r>
            <a:endParaRPr/>
          </a:p>
        </p:txBody>
      </p:sp>
      <p:sp>
        <p:nvSpPr>
          <p:cNvPr id="2209" name="Google Shape;2209;g3609af6f5d2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Google Shape;2254;g3609af6f5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Problems with this approach. We have 31 scenes in SM2, each scene has around 3-4k unique materials, pass setups have around 2k conditions total for 80 passes, all of which sum up to enormous computations even before the compiling stage.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is very easy to shoot yourself in the foot in this approach, you have to be very mindful at every stage, which is not possible in reality.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All permutation computation for engine passes is an exponentially growing algorithm, which makes it very sensitive to even the slightest tweaks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Bad separation of shader code can lead to often recompilation of passes.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Overall, you have to be very careful to be able to live with this system.</a:t>
            </a:r>
            <a:endParaRPr/>
          </a:p>
        </p:txBody>
      </p:sp>
      <p:sp>
        <p:nvSpPr>
          <p:cNvPr id="2255" name="Google Shape;2255;g3609af6f5d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35735c1ae54_2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There are some things to consider if you want to minimize the build time using such a build process.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Regarding the stage of collecting scene information: first, keep the number of scenes reasonable, and try to process data in parallel as much as possible, consider removing from the build process test scenes and scenes for dev use only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Considering generation of combinations: keep conditions count and parameters conditions depend on (pass desc parameters, shader options, etc) as low as possible, the lower the condition count, the lower the amount to evaluate.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lower the parameter count, the lower the enumeration stage for engine passes (remember we enumerate all possible combinations).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Also consider splitting passes into two or more when it is logically makes sense, that is especially true for engine passes, since enumeration, as I mentioned previously, grows exponentially as the number of parameters grows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Regarding the compilation stage, there is not much I can add other than to parallelize compilation as much as possible, use incremental compilation, and separate shader sources into files wisely to facilitate incremental compilation</a:t>
            </a:r>
            <a:endParaRPr>
              <a:solidFill>
                <a:schemeClr val="dk1"/>
              </a:solidFill>
            </a:endParaRPr>
          </a:p>
        </p:txBody>
      </p:sp>
      <p:sp>
        <p:nvSpPr>
          <p:cNvPr id="2301" name="Google Shape;2301;g35735c1ae54_2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35735c1ae54_2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Regarding memory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Collect scene info stage: try to collect just what you need ( at least in builds) and try to avoid duplication of objects between the scenes ( we have a “fake scene” named common for that, that contains references to objects that can be used in every scene)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Generate define sets stage: keep define set permutations low, the lower the shade binary count, the lower the cache size for that pass. sometimes it is worth switching to dynamic branching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Compile and export stage: just don’t forget to use compression don’t really have anything to add here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That is how our build process works, it is not perfect scheme nor is it really optimized for memory and build time, in fact we managed to optimize it quite a bit for RoadCraft using just algorithmic optimizations from 5h of build time to roughly ~1.5h it is not fair comparison since art conditions are different, but still the effect is quite noticeable. Even with ~5h build time  we managed to ship quite easily.</a:t>
            </a:r>
            <a:endParaRPr/>
          </a:p>
        </p:txBody>
      </p:sp>
      <p:sp>
        <p:nvSpPr>
          <p:cNvPr id="2313" name="Google Shape;2313;g35735c1ae54_2_2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g35da3d2aa7d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Now onto the topic we struggled the most with.</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Pipeline precache.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of all what is a precache why it is important and what we can achieve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is worth mentioning that it is only a PC issue, on PC creating a pipeline state is CPU heavy operation due to compilation from dxil to native card assembly code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can easily take 50-100ms for pipelines that have heavy shader binaries, so if we would create pipelines during frame in runtime it would easily cause a really disturbing spikes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is rather usual problem in the industry and approach is on a high level is pretty much always the same - create pipelines during loading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If there is no pipeline creating during gameplay then there will be no spikes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load can be slow, but drivers have caches for pipelines that stay persistent between launches of the game, so the slow warm up happen only once.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After that precaching should be quite fast.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If we don’t create pipelines during frame we can sometimes unload shader binaries after precaching stage saving up memory</a:t>
            </a:r>
            <a:endParaRPr/>
          </a:p>
        </p:txBody>
      </p:sp>
      <p:sp>
        <p:nvSpPr>
          <p:cNvPr id="2325" name="Google Shape;2325;g35da3d2aa7d_0_8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6"/>
        <p:cNvGrpSpPr/>
        <p:nvPr/>
      </p:nvGrpSpPr>
      <p:grpSpPr>
        <a:xfrm>
          <a:off x="0" y="0"/>
          <a:ext cx="0" cy="0"/>
          <a:chOff x="0" y="0"/>
          <a:chExt cx="0" cy="0"/>
        </a:xfrm>
      </p:grpSpPr>
      <p:sp>
        <p:nvSpPr>
          <p:cNvPr id="2337" name="Google Shape;2337;g35735c1ae54_2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Before SM2 we had already system for pipeline precaching.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material passes we can compute during build process all pipeline parameters and store them in shader cache.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WWZ we had Forward+ rendering which resulted in quite large material shader binaries, in SM2 we moved to Deferred so shader binary size decreased leaving us with satisfactory timings for material pipeline precache of around 2-3 minutes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 i mentioned, it is too expensive to compute pipelines for engine passes, but there are still heavy passes that cause noticeable spikes.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that in WWZ was implemented system for manual collection of such pipelines during runtime.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QA would run through all scenes and collect pipeline parameters into the file that would be used later in build process to pack pipeline parameters in engine passes’s shader cache. It had a lot of disadvantages, mainly: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complicated build process quite a bit, slowed it down, which ultimately caused slowing down the iterations, it was also very unstable - one change in shaders, or related code renders whole cache invalid which demands new run through entire game.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SM2 we didn’t profile pipeline creation related spikes issue was unmonitored, code for that system was stripped since we didn’t really wanted to live with that system anymore.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But few months before release we realized that we have a huge problem - we have quite a lot of stutters from creating pipelines for engine passes!</a:t>
            </a:r>
            <a:endParaRPr/>
          </a:p>
        </p:txBody>
      </p:sp>
      <p:sp>
        <p:nvSpPr>
          <p:cNvPr id="2338" name="Google Shape;2338;g35735c1ae54_2_3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3609af6f5d2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To fully understand the dire situation look at the graph,</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on x axis is the frame number on y - time in ms.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is profiling session for a section of a scene.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Graph shows how much time we spent on creating pipelines in every single frame.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 you can see, sometimes total time spent on creating pipelines is exceeding 250ms!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we needed to do something about it and to do it fast, we didn’t have a lot of time.</a:t>
            </a:r>
            <a:endParaRPr/>
          </a:p>
        </p:txBody>
      </p:sp>
      <p:sp>
        <p:nvSpPr>
          <p:cNvPr id="2350" name="Google Shape;2350;g3609af6f5d2_0_1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1"/>
        <p:cNvGrpSpPr/>
        <p:nvPr/>
      </p:nvGrpSpPr>
      <p:grpSpPr>
        <a:xfrm>
          <a:off x="0" y="0"/>
          <a:ext cx="0" cy="0"/>
          <a:chOff x="0" y="0"/>
          <a:chExt cx="0" cy="0"/>
        </a:xfrm>
      </p:grpSpPr>
      <p:sp>
        <p:nvSpPr>
          <p:cNvPr id="2362" name="Google Shape;2362;g35735c1ae54_2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Ultimately there are 2 approaches.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is restore manual cache, when qa runs through the whole game, collects pipeline information and we use it to precache engine passes.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Second is somehow to be able to enumerate all pipeline combinations as well as shader combinations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Both have pros and cons.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manual cache pros is it is quite easy to implement but cons are that it slows down the iterations a lot (which is really important the closer the release date 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is tricky to design in such a way that it removes a lot of the pain to work with that cache.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cant really guarantee to collect everything and changing art or even engine code can render cache obsolete which causes qa to run through game again (which can took several days)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 for trying to fit enumeration of pipelines into build process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pros is that if we succeed  - it will just work no need to wait for qa to collect pipeline information, we will be sure that we have every pipeline that we need.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Cons are first - it is really hard to fit it in build process when you neglected the issue for so long, needs ton of per pass optimizations to even fit in in extra hours range of build process time, we also store way way more than we need which leads to quite sufficient memory overhead,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build process would take drastically longer to complete, and it is very unstable since adding even one define can cause doubling both build time and memory overhead for a pass </a:t>
            </a:r>
            <a:endParaRPr/>
          </a:p>
        </p:txBody>
      </p:sp>
      <p:sp>
        <p:nvSpPr>
          <p:cNvPr id="2363" name="Google Shape;2363;g35735c1ae54_2_3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g35735c1ae54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chose manual cache for SM2 but we tried to avoid several mistaked that was made in WWZ implementation.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we consider collecting only several passes that caused noticeable spikes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Second, we store pipeline information not in binary but in the text form, so if pipeline couldn’t be serialized for one pass it does not affect another pass, we can collect pipeline information less often.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Also we can manually fix some parameters in some cases, in case of an error or other extra situaltuon.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That allows us to be agile and easily patch that cache if needed by hand.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Art at that time was ready and cache doesn’t really become outdated for a long 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Pipeline info was collected only for shipping builds, but still was used in dev builds to help here and there.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Its not the best solution in the slightest but considering our time limitations it got the job done</a:t>
            </a:r>
            <a:endParaRPr>
              <a:solidFill>
                <a:schemeClr val="dk1"/>
              </a:solidFill>
            </a:endParaRPr>
          </a:p>
        </p:txBody>
      </p:sp>
      <p:sp>
        <p:nvSpPr>
          <p:cNvPr id="2384" name="Google Shape;2384;g35735c1ae54_2_3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g35fb3973578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 Conclusion to precaching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Don’t forget about this issue try to always keep it in mind to avoid close to release problem solving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would be even better to regularly profile and keep statistics every so often (can even automate it)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Sometimes ugly solution is the way to go, don't fear them, don’t seek the perfect well architectured sound solution. </a:t>
            </a:r>
            <a:endParaRPr/>
          </a:p>
        </p:txBody>
      </p:sp>
      <p:sp>
        <p:nvSpPr>
          <p:cNvPr id="2396" name="Google Shape;2396;g35fb3973578_2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d9a0ef4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previous generation of the engine was developed for the PS4, Xbox One, and PC platforms. </a:t>
            </a:r>
            <a:endParaRPr/>
          </a:p>
          <a:p>
            <a:pPr marL="0" lvl="0" indent="0" algn="l" rtl="0">
              <a:spcBef>
                <a:spcPts val="0"/>
              </a:spcBef>
              <a:spcAft>
                <a:spcPts val="0"/>
              </a:spcAft>
              <a:buNone/>
            </a:pPr>
            <a:r>
              <a:rPr lang="en"/>
              <a:t>The game frame rate was limited to 30 FPS. The rendering engine used the Forward+ pipeline.</a:t>
            </a:r>
            <a:endParaRPr/>
          </a:p>
          <a:p>
            <a:pPr marL="0" lvl="0" indent="0" algn="l" rtl="0">
              <a:spcBef>
                <a:spcPts val="0"/>
              </a:spcBef>
              <a:spcAft>
                <a:spcPts val="0"/>
              </a:spcAft>
              <a:buNone/>
            </a:pPr>
            <a:r>
              <a:rPr lang="en"/>
              <a:t>Engine used 2 frames of latency.</a:t>
            </a:r>
            <a:endParaRPr/>
          </a:p>
          <a:p>
            <a:pPr marL="0" lvl="0" indent="0" algn="l" rtl="0">
              <a:spcBef>
                <a:spcPts val="0"/>
              </a:spcBef>
              <a:spcAft>
                <a:spcPts val="0"/>
              </a:spcAft>
              <a:buNone/>
            </a:pPr>
            <a:r>
              <a:rPr lang="en"/>
              <a:t>A very good overview of the rendering pipeline, zombies chord shading and instancing technology was given in the talk at GDC conference in 2019 by Anton and Denis (</a:t>
            </a:r>
            <a:r>
              <a:rPr lang="en">
                <a:solidFill>
                  <a:schemeClr val="dk1"/>
                </a:solidFill>
              </a:rPr>
              <a:t>check it out if you want</a:t>
            </a:r>
            <a:r>
              <a:rPr lang="en"/>
              <a:t>).</a:t>
            </a:r>
            <a:endParaRPr/>
          </a:p>
        </p:txBody>
      </p:sp>
      <p:sp>
        <p:nvSpPr>
          <p:cNvPr id="312" name="Google Shape;312;g35d9a0ef4ac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6"/>
        <p:cNvGrpSpPr/>
        <p:nvPr/>
      </p:nvGrpSpPr>
      <p:grpSpPr>
        <a:xfrm>
          <a:off x="0" y="0"/>
          <a:ext cx="0" cy="0"/>
          <a:chOff x="0" y="0"/>
          <a:chExt cx="0" cy="0"/>
        </a:xfrm>
      </p:grpSpPr>
      <p:sp>
        <p:nvSpPr>
          <p:cNvPr id="2407" name="Google Shape;2407;g35ff69e81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 Conclusion to precaching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Don’t forget about this issue try to always keep it in mind to avoid close to release problem solving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would be even better to regularly profile and keep statistics every so often (can even automate it)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Sometimes ugly solution is the way to go, don't fear them, don’t seek the perfect well architectured sound solution. </a:t>
            </a:r>
            <a:endParaRPr/>
          </a:p>
        </p:txBody>
      </p:sp>
      <p:sp>
        <p:nvSpPr>
          <p:cNvPr id="2408" name="Google Shape;2408;g35ff69e8174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g360a4ba45c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 you can imagine both shader infrastructure tech and geometry tech is not possible without cooperation between a lot of people,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 want to thank all the departments that helped us, Rendering team, Engine, Tools, Infrastructure and Tech Art tems.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Special thanks to Denis Sladkov our Graphics TD for this presentation supervision.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now on to for some Q&amp;A</a:t>
            </a:r>
            <a:endParaRPr>
              <a:solidFill>
                <a:schemeClr val="dk1"/>
              </a:solidFill>
            </a:endParaRPr>
          </a:p>
        </p:txBody>
      </p:sp>
      <p:sp>
        <p:nvSpPr>
          <p:cNvPr id="2420" name="Google Shape;2420;g360a4ba45c6_0_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5d9a0ef4ac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version of the engine, the frame was structured like this. </a:t>
            </a:r>
            <a:endParaRPr/>
          </a:p>
          <a:p>
            <a:pPr marL="0" lvl="0" indent="0" algn="l" rtl="0">
              <a:spcBef>
                <a:spcPts val="0"/>
              </a:spcBef>
              <a:spcAft>
                <a:spcPts val="0"/>
              </a:spcAft>
              <a:buNone/>
            </a:pPr>
            <a:r>
              <a:rPr lang="en"/>
              <a:t>On the main thread, we receive updated user input. </a:t>
            </a:r>
            <a:endParaRPr/>
          </a:p>
          <a:p>
            <a:pPr marL="0" lvl="0" indent="0" algn="l" rtl="0">
              <a:spcBef>
                <a:spcPts val="0"/>
              </a:spcBef>
              <a:spcAft>
                <a:spcPts val="0"/>
              </a:spcAft>
              <a:buNone/>
            </a:pPr>
            <a:r>
              <a:rPr lang="en"/>
              <a:t>Then, in a quick batch, the transforms are updated, and the camera list is prepared. </a:t>
            </a:r>
            <a:endParaRPr/>
          </a:p>
          <a:p>
            <a:pPr marL="0" lvl="0" indent="0" algn="l" rtl="0">
              <a:spcBef>
                <a:spcPts val="0"/>
              </a:spcBef>
              <a:spcAft>
                <a:spcPts val="0"/>
              </a:spcAft>
              <a:buNone/>
            </a:pPr>
            <a:r>
              <a:rPr lang="en"/>
              <a:t>As soon as the camera list is ready, we send a request for visibility culling from the rendering thread to the GPU. </a:t>
            </a:r>
            <a:endParaRPr/>
          </a:p>
          <a:p>
            <a:pPr marL="0" lvl="0" indent="0" algn="l" rtl="0">
              <a:spcBef>
                <a:spcPts val="0"/>
              </a:spcBef>
              <a:spcAft>
                <a:spcPts val="0"/>
              </a:spcAft>
              <a:buNone/>
            </a:pPr>
            <a:r>
              <a:rPr lang="en"/>
              <a:t>While the game logic is being updated (which takes quite a long time), we have time to receive the culling results from the GPU to the CPU via readback. </a:t>
            </a:r>
            <a:endParaRPr/>
          </a:p>
          <a:p>
            <a:pPr marL="0" lvl="0" indent="0" algn="l" rtl="0">
              <a:spcBef>
                <a:spcPts val="0"/>
              </a:spcBef>
              <a:spcAft>
                <a:spcPts val="0"/>
              </a:spcAft>
              <a:buNone/>
            </a:pPr>
            <a:r>
              <a:rPr lang="en"/>
              <a:t>Then, based on this result, we collect drawing requests for visible geometry. </a:t>
            </a:r>
            <a:endParaRPr/>
          </a:p>
          <a:p>
            <a:pPr marL="0" lvl="0" indent="0" algn="l" rtl="0">
              <a:spcBef>
                <a:spcPts val="0"/>
              </a:spcBef>
              <a:spcAft>
                <a:spcPts val="0"/>
              </a:spcAft>
              <a:buNone/>
            </a:pPr>
            <a:r>
              <a:rPr lang="en"/>
              <a:t>Then, on the render thread, we </a:t>
            </a:r>
            <a:r>
              <a:rPr lang="en">
                <a:solidFill>
                  <a:schemeClr val="dk1"/>
                </a:solidFill>
              </a:rPr>
              <a:t>build command buffers and </a:t>
            </a:r>
            <a:r>
              <a:rPr lang="en"/>
              <a:t>send these command buffers for drawing for the corresponding passes.</a:t>
            </a:r>
            <a:endParaRPr/>
          </a:p>
        </p:txBody>
      </p:sp>
      <p:sp>
        <p:nvSpPr>
          <p:cNvPr id="326" name="Google Shape;326;g35d9a0ef4ac_0_2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a:spLocks noGrp="1"/>
          </p:cNvSpPr>
          <p:nvPr>
            <p:ph type="pic" idx="2"/>
          </p:nvPr>
        </p:nvSpPr>
        <p:spPr>
          <a:xfrm>
            <a:off x="-9300" y="-9375"/>
            <a:ext cx="3317700" cy="5152800"/>
          </a:xfrm>
          <a:prstGeom prst="rect">
            <a:avLst/>
          </a:prstGeom>
          <a:noFill/>
          <a:ln>
            <a:noFill/>
          </a:ln>
        </p:spPr>
      </p:sp>
      <p:sp>
        <p:nvSpPr>
          <p:cNvPr id="10" name="Google Shape;10;p2"/>
          <p:cNvSpPr/>
          <p:nvPr/>
        </p:nvSpPr>
        <p:spPr>
          <a:xfrm>
            <a:off x="3998862" y="4371450"/>
            <a:ext cx="732000" cy="257700"/>
          </a:xfrm>
          <a:prstGeom prst="rect">
            <a:avLst/>
          </a:prstGeom>
          <a:solidFill>
            <a:schemeClr val="dk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 name="Google Shape;11;p2"/>
          <p:cNvSpPr/>
          <p:nvPr/>
        </p:nvSpPr>
        <p:spPr>
          <a:xfrm>
            <a:off x="4364792" y="0"/>
            <a:ext cx="2321280" cy="1161621"/>
          </a:xfrm>
          <a:custGeom>
            <a:avLst/>
            <a:gdLst/>
            <a:ahLst/>
            <a:cxnLst/>
            <a:rect l="l" t="t" r="r" b="b"/>
            <a:pathLst>
              <a:path w="4642561" h="2323242" extrusionOk="0">
                <a:moveTo>
                  <a:pt x="4642562" y="0"/>
                </a:moveTo>
                <a:cubicBezTo>
                  <a:pt x="4642562" y="1283278"/>
                  <a:pt x="3602596" y="2323243"/>
                  <a:pt x="2319318" y="2323243"/>
                </a:cubicBezTo>
                <a:cubicBezTo>
                  <a:pt x="1036041" y="2323243"/>
                  <a:pt x="0" y="1283278"/>
                  <a:pt x="0" y="0"/>
                </a:cubicBezTo>
                <a:lnTo>
                  <a:pt x="4642562" y="0"/>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 name="Google Shape;12;p2"/>
          <p:cNvSpPr/>
          <p:nvPr/>
        </p:nvSpPr>
        <p:spPr>
          <a:xfrm>
            <a:off x="7995722" y="3995221"/>
            <a:ext cx="1148279" cy="1148272"/>
          </a:xfrm>
          <a:custGeom>
            <a:avLst/>
            <a:gdLst/>
            <a:ahLst/>
            <a:cxnLst/>
            <a:rect l="l" t="t" r="r" b="b"/>
            <a:pathLst>
              <a:path w="2296557" h="2296543" extrusionOk="0">
                <a:moveTo>
                  <a:pt x="2296557" y="0"/>
                </a:moveTo>
                <a:cubicBezTo>
                  <a:pt x="1028205" y="0"/>
                  <a:pt x="9" y="1028196"/>
                  <a:pt x="0" y="2296543"/>
                </a:cubicBezTo>
                <a:lnTo>
                  <a:pt x="2296557" y="2296543"/>
                </a:lnTo>
                <a:lnTo>
                  <a:pt x="2296557"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 name="Google Shape;13;p2"/>
          <p:cNvSpPr txBox="1">
            <a:spLocks noGrp="1"/>
          </p:cNvSpPr>
          <p:nvPr>
            <p:ph type="ctrTitle"/>
          </p:nvPr>
        </p:nvSpPr>
        <p:spPr>
          <a:xfrm>
            <a:off x="3998850" y="1991475"/>
            <a:ext cx="4630800" cy="1159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4000"/>
              <a:buNone/>
              <a:defRPr sz="4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58"/>
        <p:cNvGrpSpPr/>
        <p:nvPr/>
      </p:nvGrpSpPr>
      <p:grpSpPr>
        <a:xfrm>
          <a:off x="0" y="0"/>
          <a:ext cx="0" cy="0"/>
          <a:chOff x="0" y="0"/>
          <a:chExt cx="0" cy="0"/>
        </a:xfrm>
      </p:grpSpPr>
      <p:pic>
        <p:nvPicPr>
          <p:cNvPr id="59" name="Google Shape;59;p11">
            <a:hlinkClick r:id="rId2"/>
          </p:cNvPr>
          <p:cNvPicPr preferRelativeResize="0"/>
          <p:nvPr/>
        </p:nvPicPr>
        <p:blipFill rotWithShape="1">
          <a:blip r:embed="rId3">
            <a:alphaModFix/>
          </a:blip>
          <a:srcRect/>
          <a:stretch/>
        </p:blipFill>
        <p:spPr>
          <a:xfrm>
            <a:off x="4235427" y="5297943"/>
            <a:ext cx="1853806" cy="142875"/>
          </a:xfrm>
          <a:prstGeom prst="rect">
            <a:avLst/>
          </a:prstGeom>
          <a:noFill/>
          <a:ln>
            <a:noFill/>
          </a:ln>
        </p:spPr>
      </p:pic>
      <p:sp>
        <p:nvSpPr>
          <p:cNvPr id="60" name="Google Shape;60;p11"/>
          <p:cNvSpPr txBox="1"/>
          <p:nvPr/>
        </p:nvSpPr>
        <p:spPr>
          <a:xfrm>
            <a:off x="3054769"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0" i="0" u="sng" strike="noStrike" cap="none">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61" name="Google Shape;61;p11"/>
          <p:cNvSpPr/>
          <p:nvPr/>
        </p:nvSpPr>
        <p:spPr>
          <a:xfrm rot="-2700000">
            <a:off x="1357056" y="717388"/>
            <a:ext cx="81034" cy="854892"/>
          </a:xfrm>
          <a:prstGeom prst="roundRect">
            <a:avLst>
              <a:gd name="adj" fmla="val 50000"/>
            </a:avLst>
          </a:prstGeom>
          <a:solidFill>
            <a:srgbClr val="FB9A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62" name="Google Shape;62;p11"/>
          <p:cNvSpPr/>
          <p:nvPr/>
        </p:nvSpPr>
        <p:spPr>
          <a:xfrm>
            <a:off x="941605" y="2380525"/>
            <a:ext cx="781050" cy="1562100"/>
          </a:xfrm>
          <a:custGeom>
            <a:avLst/>
            <a:gdLst/>
            <a:ahLst/>
            <a:cxnLst/>
            <a:rect l="l" t="t" r="r" b="b"/>
            <a:pathLst>
              <a:path w="1041400" h="2082800" extrusionOk="0">
                <a:moveTo>
                  <a:pt x="1041400" y="0"/>
                </a:moveTo>
                <a:lnTo>
                  <a:pt x="1041400" y="2082800"/>
                </a:lnTo>
                <a:cubicBezTo>
                  <a:pt x="466251" y="2082800"/>
                  <a:pt x="0" y="1616549"/>
                  <a:pt x="0" y="1041400"/>
                </a:cubicBezTo>
                <a:cubicBezTo>
                  <a:pt x="0" y="466251"/>
                  <a:pt x="466251" y="0"/>
                  <a:pt x="1041400" y="0"/>
                </a:cubicBezTo>
                <a:close/>
              </a:path>
            </a:pathLst>
          </a:custGeom>
          <a:solidFill>
            <a:srgbClr val="FBD9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63" name="Google Shape;63;p11"/>
          <p:cNvSpPr/>
          <p:nvPr/>
        </p:nvSpPr>
        <p:spPr>
          <a:xfrm>
            <a:off x="7782459" y="4148128"/>
            <a:ext cx="95400" cy="999000"/>
          </a:xfrm>
          <a:prstGeom prst="rect">
            <a:avLst/>
          </a:prstGeom>
          <a:solidFill>
            <a:srgbClr val="40CEE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grpSp>
        <p:nvGrpSpPr>
          <p:cNvPr id="64" name="Google Shape;64;p11"/>
          <p:cNvGrpSpPr/>
          <p:nvPr/>
        </p:nvGrpSpPr>
        <p:grpSpPr>
          <a:xfrm>
            <a:off x="8235296" y="3333344"/>
            <a:ext cx="40500" cy="814782"/>
            <a:chOff x="6515161" y="2591286"/>
            <a:chExt cx="90000" cy="1810626"/>
          </a:xfrm>
        </p:grpSpPr>
        <p:sp>
          <p:nvSpPr>
            <p:cNvPr id="65" name="Google Shape;65;p11"/>
            <p:cNvSpPr/>
            <p:nvPr/>
          </p:nvSpPr>
          <p:spPr>
            <a:xfrm>
              <a:off x="6515161" y="2591286"/>
              <a:ext cx="90000" cy="90000"/>
            </a:xfrm>
            <a:prstGeom prst="ellipse">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66" name="Google Shape;66;p11"/>
            <p:cNvSpPr/>
            <p:nvPr/>
          </p:nvSpPr>
          <p:spPr>
            <a:xfrm>
              <a:off x="6515161" y="3021443"/>
              <a:ext cx="90000" cy="90000"/>
            </a:xfrm>
            <a:prstGeom prst="ellipse">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67" name="Google Shape;67;p11"/>
            <p:cNvSpPr/>
            <p:nvPr/>
          </p:nvSpPr>
          <p:spPr>
            <a:xfrm>
              <a:off x="6515161" y="3451600"/>
              <a:ext cx="90000" cy="90000"/>
            </a:xfrm>
            <a:prstGeom prst="ellipse">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68" name="Google Shape;68;p11"/>
            <p:cNvSpPr/>
            <p:nvPr/>
          </p:nvSpPr>
          <p:spPr>
            <a:xfrm>
              <a:off x="6515161" y="3881757"/>
              <a:ext cx="90000" cy="90000"/>
            </a:xfrm>
            <a:prstGeom prst="ellipse">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69" name="Google Shape;69;p11"/>
            <p:cNvSpPr/>
            <p:nvPr/>
          </p:nvSpPr>
          <p:spPr>
            <a:xfrm>
              <a:off x="6515161" y="4311912"/>
              <a:ext cx="90000" cy="90000"/>
            </a:xfrm>
            <a:prstGeom prst="ellipse">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grpSp>
      <p:sp>
        <p:nvSpPr>
          <p:cNvPr id="70" name="Google Shape;70;p11"/>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PTMON custom">
  <p:cSld name="PPTMON custom">
    <p:spTree>
      <p:nvGrpSpPr>
        <p:cNvPr id="1" name="Shape 71"/>
        <p:cNvGrpSpPr/>
        <p:nvPr/>
      </p:nvGrpSpPr>
      <p:grpSpPr>
        <a:xfrm>
          <a:off x="0" y="0"/>
          <a:ext cx="0" cy="0"/>
          <a:chOff x="0" y="0"/>
          <a:chExt cx="0" cy="0"/>
        </a:xfrm>
      </p:grpSpPr>
      <p:pic>
        <p:nvPicPr>
          <p:cNvPr id="72" name="Google Shape;72;p12">
            <a:hlinkClick r:id="rId2"/>
          </p:cNvPr>
          <p:cNvPicPr preferRelativeResize="0"/>
          <p:nvPr/>
        </p:nvPicPr>
        <p:blipFill rotWithShape="1">
          <a:blip r:embed="rId3">
            <a:alphaModFix/>
          </a:blip>
          <a:srcRect/>
          <a:stretch/>
        </p:blipFill>
        <p:spPr>
          <a:xfrm>
            <a:off x="4235427" y="5297943"/>
            <a:ext cx="1853806" cy="142875"/>
          </a:xfrm>
          <a:prstGeom prst="rect">
            <a:avLst/>
          </a:prstGeom>
          <a:noFill/>
          <a:ln>
            <a:noFill/>
          </a:ln>
        </p:spPr>
      </p:pic>
      <p:sp>
        <p:nvSpPr>
          <p:cNvPr id="73" name="Google Shape;73;p12"/>
          <p:cNvSpPr txBox="1"/>
          <p:nvPr/>
        </p:nvSpPr>
        <p:spPr>
          <a:xfrm>
            <a:off x="3054769"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u="sng">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74"/>
        <p:cNvGrpSpPr/>
        <p:nvPr/>
      </p:nvGrpSpPr>
      <p:grpSpPr>
        <a:xfrm>
          <a:off x="0" y="0"/>
          <a:ext cx="0" cy="0"/>
          <a:chOff x="0" y="0"/>
          <a:chExt cx="0" cy="0"/>
        </a:xfrm>
      </p:grpSpPr>
      <p:pic>
        <p:nvPicPr>
          <p:cNvPr id="75" name="Google Shape;75;p13">
            <a:hlinkClick r:id="rId2"/>
          </p:cNvPr>
          <p:cNvPicPr preferRelativeResize="0"/>
          <p:nvPr/>
        </p:nvPicPr>
        <p:blipFill rotWithShape="1">
          <a:blip r:embed="rId3">
            <a:alphaModFix/>
          </a:blip>
          <a:srcRect/>
          <a:stretch/>
        </p:blipFill>
        <p:spPr>
          <a:xfrm>
            <a:off x="4235427" y="5297943"/>
            <a:ext cx="1853806" cy="142875"/>
          </a:xfrm>
          <a:prstGeom prst="rect">
            <a:avLst/>
          </a:prstGeom>
          <a:noFill/>
          <a:ln>
            <a:noFill/>
          </a:ln>
        </p:spPr>
      </p:pic>
      <p:sp>
        <p:nvSpPr>
          <p:cNvPr id="76" name="Google Shape;76;p13"/>
          <p:cNvSpPr txBox="1"/>
          <p:nvPr/>
        </p:nvSpPr>
        <p:spPr>
          <a:xfrm>
            <a:off x="3054769"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u="sng">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77" name="Google Shape;77;p13"/>
          <p:cNvSpPr/>
          <p:nvPr/>
        </p:nvSpPr>
        <p:spPr>
          <a:xfrm flipH="1">
            <a:off x="5451627" y="2256185"/>
            <a:ext cx="661289" cy="1322578"/>
          </a:xfrm>
          <a:custGeom>
            <a:avLst/>
            <a:gdLst/>
            <a:ahLst/>
            <a:cxnLst/>
            <a:rect l="l" t="t" r="r" b="b"/>
            <a:pathLst>
              <a:path w="1041400" h="2082800" extrusionOk="0">
                <a:moveTo>
                  <a:pt x="1041400" y="0"/>
                </a:moveTo>
                <a:lnTo>
                  <a:pt x="1041400" y="2082800"/>
                </a:lnTo>
                <a:cubicBezTo>
                  <a:pt x="466251" y="2082800"/>
                  <a:pt x="0" y="1616549"/>
                  <a:pt x="0" y="1041400"/>
                </a:cubicBezTo>
                <a:cubicBezTo>
                  <a:pt x="0" y="466251"/>
                  <a:pt x="466251" y="0"/>
                  <a:pt x="1041400" y="0"/>
                </a:cubicBezTo>
                <a:close/>
              </a:path>
            </a:pathLst>
          </a:custGeom>
          <a:solidFill>
            <a:srgbClr val="FBD9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78" name="Google Shape;78;p13"/>
          <p:cNvSpPr/>
          <p:nvPr/>
        </p:nvSpPr>
        <p:spPr>
          <a:xfrm>
            <a:off x="3031085" y="1247982"/>
            <a:ext cx="661289" cy="1322578"/>
          </a:xfrm>
          <a:custGeom>
            <a:avLst/>
            <a:gdLst/>
            <a:ahLst/>
            <a:cxnLst/>
            <a:rect l="l" t="t" r="r" b="b"/>
            <a:pathLst>
              <a:path w="1041400" h="2082800" extrusionOk="0">
                <a:moveTo>
                  <a:pt x="1041400" y="0"/>
                </a:moveTo>
                <a:lnTo>
                  <a:pt x="1041400" y="2082800"/>
                </a:lnTo>
                <a:cubicBezTo>
                  <a:pt x="466251" y="2082800"/>
                  <a:pt x="0" y="1616549"/>
                  <a:pt x="0" y="1041400"/>
                </a:cubicBezTo>
                <a:cubicBezTo>
                  <a:pt x="0" y="466251"/>
                  <a:pt x="466251" y="0"/>
                  <a:pt x="1041400" y="0"/>
                </a:cubicBezTo>
                <a:close/>
              </a:path>
            </a:pathLst>
          </a:custGeom>
          <a:solidFill>
            <a:srgbClr val="FBD9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79" name="Google Shape;79;p13"/>
          <p:cNvSpPr/>
          <p:nvPr/>
        </p:nvSpPr>
        <p:spPr>
          <a:xfrm rot="-2700000">
            <a:off x="894790" y="3644167"/>
            <a:ext cx="81034" cy="854892"/>
          </a:xfrm>
          <a:prstGeom prst="roundRect">
            <a:avLst>
              <a:gd name="adj" fmla="val 50000"/>
            </a:avLst>
          </a:prstGeom>
          <a:solidFill>
            <a:srgbClr val="FB9A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80" name="Google Shape;80;p13"/>
          <p:cNvSpPr/>
          <p:nvPr/>
        </p:nvSpPr>
        <p:spPr>
          <a:xfrm>
            <a:off x="8275795" y="4148128"/>
            <a:ext cx="95400" cy="999000"/>
          </a:xfrm>
          <a:prstGeom prst="rect">
            <a:avLst/>
          </a:prstGeom>
          <a:solidFill>
            <a:srgbClr val="40CEE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grpSp>
        <p:nvGrpSpPr>
          <p:cNvPr id="81" name="Google Shape;81;p13"/>
          <p:cNvGrpSpPr/>
          <p:nvPr/>
        </p:nvGrpSpPr>
        <p:grpSpPr>
          <a:xfrm>
            <a:off x="8728632" y="3333344"/>
            <a:ext cx="40500" cy="814782"/>
            <a:chOff x="6515161" y="2591286"/>
            <a:chExt cx="90000" cy="1810626"/>
          </a:xfrm>
        </p:grpSpPr>
        <p:sp>
          <p:nvSpPr>
            <p:cNvPr id="82" name="Google Shape;82;p13"/>
            <p:cNvSpPr/>
            <p:nvPr/>
          </p:nvSpPr>
          <p:spPr>
            <a:xfrm>
              <a:off x="6515161" y="2591286"/>
              <a:ext cx="90000" cy="90000"/>
            </a:xfrm>
            <a:prstGeom prst="ellipse">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83" name="Google Shape;83;p13"/>
            <p:cNvSpPr/>
            <p:nvPr/>
          </p:nvSpPr>
          <p:spPr>
            <a:xfrm>
              <a:off x="6515161" y="3021443"/>
              <a:ext cx="90000" cy="90000"/>
            </a:xfrm>
            <a:prstGeom prst="ellipse">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84" name="Google Shape;84;p13"/>
            <p:cNvSpPr/>
            <p:nvPr/>
          </p:nvSpPr>
          <p:spPr>
            <a:xfrm>
              <a:off x="6515161" y="3451600"/>
              <a:ext cx="90000" cy="90000"/>
            </a:xfrm>
            <a:prstGeom prst="ellipse">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85" name="Google Shape;85;p13"/>
            <p:cNvSpPr/>
            <p:nvPr/>
          </p:nvSpPr>
          <p:spPr>
            <a:xfrm>
              <a:off x="6515161" y="3881757"/>
              <a:ext cx="90000" cy="90000"/>
            </a:xfrm>
            <a:prstGeom prst="ellipse">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86" name="Google Shape;86;p13"/>
            <p:cNvSpPr/>
            <p:nvPr/>
          </p:nvSpPr>
          <p:spPr>
            <a:xfrm>
              <a:off x="6515161" y="4311912"/>
              <a:ext cx="90000" cy="90000"/>
            </a:xfrm>
            <a:prstGeom prst="ellipse">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grpSp>
      <p:sp>
        <p:nvSpPr>
          <p:cNvPr id="87" name="Google Shape;87;p13"/>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88"/>
        <p:cNvGrpSpPr/>
        <p:nvPr/>
      </p:nvGrpSpPr>
      <p:grpSpPr>
        <a:xfrm>
          <a:off x="0" y="0"/>
          <a:ext cx="0" cy="0"/>
          <a:chOff x="0" y="0"/>
          <a:chExt cx="0" cy="0"/>
        </a:xfrm>
      </p:grpSpPr>
      <p:pic>
        <p:nvPicPr>
          <p:cNvPr id="89" name="Google Shape;89;p14">
            <a:hlinkClick r:id="rId2"/>
          </p:cNvPr>
          <p:cNvPicPr preferRelativeResize="0"/>
          <p:nvPr/>
        </p:nvPicPr>
        <p:blipFill rotWithShape="1">
          <a:blip r:embed="rId3">
            <a:alphaModFix/>
          </a:blip>
          <a:srcRect/>
          <a:stretch/>
        </p:blipFill>
        <p:spPr>
          <a:xfrm>
            <a:off x="4235427" y="5297943"/>
            <a:ext cx="1853806" cy="142875"/>
          </a:xfrm>
          <a:prstGeom prst="rect">
            <a:avLst/>
          </a:prstGeom>
          <a:noFill/>
          <a:ln>
            <a:noFill/>
          </a:ln>
        </p:spPr>
      </p:pic>
      <p:sp>
        <p:nvSpPr>
          <p:cNvPr id="90" name="Google Shape;90;p14"/>
          <p:cNvSpPr txBox="1"/>
          <p:nvPr/>
        </p:nvSpPr>
        <p:spPr>
          <a:xfrm>
            <a:off x="3054769"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u="sng">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91" name="Google Shape;91;p14"/>
          <p:cNvSpPr>
            <a:spLocks noGrp="1"/>
          </p:cNvSpPr>
          <p:nvPr>
            <p:ph type="pic" idx="2"/>
          </p:nvPr>
        </p:nvSpPr>
        <p:spPr>
          <a:xfrm>
            <a:off x="5280428" y="642233"/>
            <a:ext cx="2607300" cy="3858900"/>
          </a:xfrm>
          <a:prstGeom prst="rect">
            <a:avLst/>
          </a:prstGeom>
          <a:solidFill>
            <a:srgbClr val="F2F2F2"/>
          </a:solidFill>
          <a:ln>
            <a:noFill/>
          </a:ln>
        </p:spPr>
        <p:txBody>
          <a:bodyPr spcFirstLastPara="1" wrap="square" lIns="68575" tIns="729000" rIns="68575" bIns="34275" anchor="ctr" anchorCtr="1">
            <a:noAutofit/>
          </a:bodyPr>
          <a:lstStyle>
            <a:lvl1pPr marR="0" lvl="0" algn="ctr">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92"/>
        <p:cNvGrpSpPr/>
        <p:nvPr/>
      </p:nvGrpSpPr>
      <p:grpSpPr>
        <a:xfrm>
          <a:off x="0" y="0"/>
          <a:ext cx="0" cy="0"/>
          <a:chOff x="0" y="0"/>
          <a:chExt cx="0" cy="0"/>
        </a:xfrm>
      </p:grpSpPr>
      <p:pic>
        <p:nvPicPr>
          <p:cNvPr id="93" name="Google Shape;93;p15">
            <a:hlinkClick r:id="rId2"/>
          </p:cNvPr>
          <p:cNvPicPr preferRelativeResize="0"/>
          <p:nvPr/>
        </p:nvPicPr>
        <p:blipFill rotWithShape="1">
          <a:blip r:embed="rId3">
            <a:alphaModFix/>
          </a:blip>
          <a:srcRect/>
          <a:stretch/>
        </p:blipFill>
        <p:spPr>
          <a:xfrm>
            <a:off x="4235427" y="5297943"/>
            <a:ext cx="1853806" cy="142875"/>
          </a:xfrm>
          <a:prstGeom prst="rect">
            <a:avLst/>
          </a:prstGeom>
          <a:noFill/>
          <a:ln>
            <a:noFill/>
          </a:ln>
        </p:spPr>
      </p:pic>
      <p:sp>
        <p:nvSpPr>
          <p:cNvPr id="94" name="Google Shape;94;p15"/>
          <p:cNvSpPr txBox="1"/>
          <p:nvPr/>
        </p:nvSpPr>
        <p:spPr>
          <a:xfrm>
            <a:off x="3054769"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u="sng">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95" name="Google Shape;95;p15"/>
          <p:cNvSpPr/>
          <p:nvPr/>
        </p:nvSpPr>
        <p:spPr>
          <a:xfrm rot="-2700000" flipH="1">
            <a:off x="471442" y="322805"/>
            <a:ext cx="81034" cy="350866"/>
          </a:xfrm>
          <a:prstGeom prst="roundRect">
            <a:avLst>
              <a:gd name="adj" fmla="val 50000"/>
            </a:avLst>
          </a:prstGeom>
          <a:solidFill>
            <a:srgbClr val="FB9A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96" name="Google Shape;96;p15"/>
          <p:cNvSpPr/>
          <p:nvPr/>
        </p:nvSpPr>
        <p:spPr>
          <a:xfrm>
            <a:off x="8942604" y="4519621"/>
            <a:ext cx="200470" cy="400939"/>
          </a:xfrm>
          <a:custGeom>
            <a:avLst/>
            <a:gdLst/>
            <a:ahLst/>
            <a:cxnLst/>
            <a:rect l="l" t="t" r="r" b="b"/>
            <a:pathLst>
              <a:path w="1041400" h="2082800" extrusionOk="0">
                <a:moveTo>
                  <a:pt x="1041400" y="0"/>
                </a:moveTo>
                <a:lnTo>
                  <a:pt x="1041400" y="2082800"/>
                </a:lnTo>
                <a:cubicBezTo>
                  <a:pt x="466251" y="2082800"/>
                  <a:pt x="0" y="1616549"/>
                  <a:pt x="0" y="1041400"/>
                </a:cubicBezTo>
                <a:cubicBezTo>
                  <a:pt x="0" y="466251"/>
                  <a:pt x="466251" y="0"/>
                  <a:pt x="1041400" y="0"/>
                </a:cubicBezTo>
                <a:close/>
              </a:path>
            </a:pathLst>
          </a:custGeom>
          <a:solidFill>
            <a:srgbClr val="FBD9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97" name="Google Shape;97;p15"/>
          <p:cNvSpPr/>
          <p:nvPr/>
        </p:nvSpPr>
        <p:spPr>
          <a:xfrm flipH="1">
            <a:off x="8150893" y="5063671"/>
            <a:ext cx="881100" cy="79800"/>
          </a:xfrm>
          <a:prstGeom prst="rect">
            <a:avLst/>
          </a:prstGeom>
          <a:solidFill>
            <a:srgbClr val="40CEE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grpSp>
        <p:nvGrpSpPr>
          <p:cNvPr id="98" name="Google Shape;98;p15"/>
          <p:cNvGrpSpPr/>
          <p:nvPr/>
        </p:nvGrpSpPr>
        <p:grpSpPr>
          <a:xfrm>
            <a:off x="196195" y="4148127"/>
            <a:ext cx="40500" cy="814782"/>
            <a:chOff x="6515161" y="2591286"/>
            <a:chExt cx="90000" cy="1810626"/>
          </a:xfrm>
        </p:grpSpPr>
        <p:sp>
          <p:nvSpPr>
            <p:cNvPr id="99" name="Google Shape;99;p15"/>
            <p:cNvSpPr/>
            <p:nvPr/>
          </p:nvSpPr>
          <p:spPr>
            <a:xfrm>
              <a:off x="6515161" y="2591286"/>
              <a:ext cx="90000" cy="90000"/>
            </a:xfrm>
            <a:prstGeom prst="ellipse">
              <a:avLst/>
            </a:prstGeom>
            <a:solidFill>
              <a:srgbClr val="FBD9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100" name="Google Shape;100;p15"/>
            <p:cNvSpPr/>
            <p:nvPr/>
          </p:nvSpPr>
          <p:spPr>
            <a:xfrm>
              <a:off x="6515161" y="3021443"/>
              <a:ext cx="90000" cy="90000"/>
            </a:xfrm>
            <a:prstGeom prst="ellipse">
              <a:avLst/>
            </a:prstGeom>
            <a:solidFill>
              <a:srgbClr val="FBD9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101" name="Google Shape;101;p15"/>
            <p:cNvSpPr/>
            <p:nvPr/>
          </p:nvSpPr>
          <p:spPr>
            <a:xfrm>
              <a:off x="6515161" y="3451600"/>
              <a:ext cx="90000" cy="90000"/>
            </a:xfrm>
            <a:prstGeom prst="ellipse">
              <a:avLst/>
            </a:prstGeom>
            <a:solidFill>
              <a:srgbClr val="FBD9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102" name="Google Shape;102;p15"/>
            <p:cNvSpPr/>
            <p:nvPr/>
          </p:nvSpPr>
          <p:spPr>
            <a:xfrm>
              <a:off x="6515161" y="3881757"/>
              <a:ext cx="90000" cy="90000"/>
            </a:xfrm>
            <a:prstGeom prst="ellipse">
              <a:avLst/>
            </a:prstGeom>
            <a:solidFill>
              <a:srgbClr val="FBD9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103" name="Google Shape;103;p15"/>
            <p:cNvSpPr/>
            <p:nvPr/>
          </p:nvSpPr>
          <p:spPr>
            <a:xfrm>
              <a:off x="6515161" y="4311912"/>
              <a:ext cx="90000" cy="90000"/>
            </a:xfrm>
            <a:prstGeom prst="ellipse">
              <a:avLst/>
            </a:prstGeom>
            <a:solidFill>
              <a:srgbClr val="FBD9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grpSp>
      <p:sp>
        <p:nvSpPr>
          <p:cNvPr id="104" name="Google Shape;104;p15"/>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PPTMON slide">
  <p:cSld name="6_PPTMON slide">
    <p:spTree>
      <p:nvGrpSpPr>
        <p:cNvPr id="1" name="Shape 105"/>
        <p:cNvGrpSpPr/>
        <p:nvPr/>
      </p:nvGrpSpPr>
      <p:grpSpPr>
        <a:xfrm>
          <a:off x="0" y="0"/>
          <a:ext cx="0" cy="0"/>
          <a:chOff x="0" y="0"/>
          <a:chExt cx="0" cy="0"/>
        </a:xfrm>
      </p:grpSpPr>
      <p:pic>
        <p:nvPicPr>
          <p:cNvPr id="106" name="Google Shape;106;p16">
            <a:hlinkClick r:id="rId2"/>
          </p:cNvPr>
          <p:cNvPicPr preferRelativeResize="0"/>
          <p:nvPr/>
        </p:nvPicPr>
        <p:blipFill rotWithShape="1">
          <a:blip r:embed="rId3">
            <a:alphaModFix/>
          </a:blip>
          <a:srcRect/>
          <a:stretch/>
        </p:blipFill>
        <p:spPr>
          <a:xfrm>
            <a:off x="4235427" y="5297943"/>
            <a:ext cx="1853806" cy="142875"/>
          </a:xfrm>
          <a:prstGeom prst="rect">
            <a:avLst/>
          </a:prstGeom>
          <a:noFill/>
          <a:ln>
            <a:noFill/>
          </a:ln>
        </p:spPr>
      </p:pic>
      <p:sp>
        <p:nvSpPr>
          <p:cNvPr id="107" name="Google Shape;107;p16"/>
          <p:cNvSpPr txBox="1"/>
          <p:nvPr/>
        </p:nvSpPr>
        <p:spPr>
          <a:xfrm>
            <a:off x="3054769"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u="sng">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108" name="Google Shape;108;p16"/>
          <p:cNvSpPr/>
          <p:nvPr/>
        </p:nvSpPr>
        <p:spPr>
          <a:xfrm>
            <a:off x="1378697" y="922987"/>
            <a:ext cx="294196" cy="588391"/>
          </a:xfrm>
          <a:custGeom>
            <a:avLst/>
            <a:gdLst/>
            <a:ahLst/>
            <a:cxnLst/>
            <a:rect l="l" t="t" r="r" b="b"/>
            <a:pathLst>
              <a:path w="1041400" h="2082800" extrusionOk="0">
                <a:moveTo>
                  <a:pt x="1041400" y="0"/>
                </a:moveTo>
                <a:lnTo>
                  <a:pt x="1041400" y="2082800"/>
                </a:lnTo>
                <a:cubicBezTo>
                  <a:pt x="466251" y="2082800"/>
                  <a:pt x="0" y="1616549"/>
                  <a:pt x="0" y="1041400"/>
                </a:cubicBezTo>
                <a:cubicBezTo>
                  <a:pt x="0" y="466251"/>
                  <a:pt x="466251" y="0"/>
                  <a:pt x="1041400" y="0"/>
                </a:cubicBezTo>
                <a:close/>
              </a:path>
            </a:pathLst>
          </a:custGeom>
          <a:solidFill>
            <a:srgbClr val="FBD9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grpSp>
        <p:nvGrpSpPr>
          <p:cNvPr id="109" name="Google Shape;109;p16"/>
          <p:cNvGrpSpPr/>
          <p:nvPr/>
        </p:nvGrpSpPr>
        <p:grpSpPr>
          <a:xfrm>
            <a:off x="8076689" y="4501302"/>
            <a:ext cx="562711" cy="315761"/>
            <a:chOff x="6096000" y="1219200"/>
            <a:chExt cx="928106" cy="520800"/>
          </a:xfrm>
        </p:grpSpPr>
        <p:sp>
          <p:nvSpPr>
            <p:cNvPr id="110" name="Google Shape;110;p16"/>
            <p:cNvSpPr/>
            <p:nvPr/>
          </p:nvSpPr>
          <p:spPr>
            <a:xfrm>
              <a:off x="6503306" y="1219200"/>
              <a:ext cx="520800" cy="520800"/>
            </a:xfrm>
            <a:prstGeom prst="ellipse">
              <a:avLst/>
            </a:prstGeom>
            <a:solidFill>
              <a:srgbClr val="EE5A4E"/>
            </a:solidFill>
            <a:ln w="34925" cap="flat" cmpd="sng">
              <a:solidFill>
                <a:srgbClr val="EE5A4E"/>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111" name="Google Shape;111;p16"/>
            <p:cNvSpPr/>
            <p:nvPr/>
          </p:nvSpPr>
          <p:spPr>
            <a:xfrm>
              <a:off x="6096000" y="1219200"/>
              <a:ext cx="520800" cy="520800"/>
            </a:xfrm>
            <a:prstGeom prst="ellipse">
              <a:avLst/>
            </a:prstGeom>
            <a:noFill/>
            <a:ln w="34925" cap="flat" cmpd="sng">
              <a:solidFill>
                <a:srgbClr val="40CEE9"/>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grpSp>
      <p:sp>
        <p:nvSpPr>
          <p:cNvPr id="112" name="Google Shape;112;p16"/>
          <p:cNvSpPr/>
          <p:nvPr/>
        </p:nvSpPr>
        <p:spPr>
          <a:xfrm rot="5400000">
            <a:off x="7619360" y="778047"/>
            <a:ext cx="231000" cy="999000"/>
          </a:xfrm>
          <a:prstGeom prst="rect">
            <a:avLst/>
          </a:prstGeom>
          <a:solidFill>
            <a:srgbClr val="40CEE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113"/>
        <p:cNvGrpSpPr/>
        <p:nvPr/>
      </p:nvGrpSpPr>
      <p:grpSpPr>
        <a:xfrm>
          <a:off x="0" y="0"/>
          <a:ext cx="0" cy="0"/>
          <a:chOff x="0" y="0"/>
          <a:chExt cx="0" cy="0"/>
        </a:xfrm>
      </p:grpSpPr>
      <p:pic>
        <p:nvPicPr>
          <p:cNvPr id="114" name="Google Shape;114;p17">
            <a:hlinkClick r:id="rId2"/>
          </p:cNvPr>
          <p:cNvPicPr preferRelativeResize="0"/>
          <p:nvPr/>
        </p:nvPicPr>
        <p:blipFill rotWithShape="1">
          <a:blip r:embed="rId3">
            <a:alphaModFix/>
          </a:blip>
          <a:srcRect/>
          <a:stretch/>
        </p:blipFill>
        <p:spPr>
          <a:xfrm>
            <a:off x="4235427" y="5297943"/>
            <a:ext cx="1853806" cy="142875"/>
          </a:xfrm>
          <a:prstGeom prst="rect">
            <a:avLst/>
          </a:prstGeom>
          <a:noFill/>
          <a:ln>
            <a:noFill/>
          </a:ln>
        </p:spPr>
      </p:pic>
      <p:sp>
        <p:nvSpPr>
          <p:cNvPr id="115" name="Google Shape;115;p17"/>
          <p:cNvSpPr txBox="1"/>
          <p:nvPr/>
        </p:nvSpPr>
        <p:spPr>
          <a:xfrm>
            <a:off x="3054769"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u="sng">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116" name="Google Shape;116;p17"/>
          <p:cNvSpPr/>
          <p:nvPr/>
        </p:nvSpPr>
        <p:spPr>
          <a:xfrm>
            <a:off x="254782" y="4207021"/>
            <a:ext cx="294196" cy="588391"/>
          </a:xfrm>
          <a:custGeom>
            <a:avLst/>
            <a:gdLst/>
            <a:ahLst/>
            <a:cxnLst/>
            <a:rect l="l" t="t" r="r" b="b"/>
            <a:pathLst>
              <a:path w="1041400" h="2082800" extrusionOk="0">
                <a:moveTo>
                  <a:pt x="1041400" y="0"/>
                </a:moveTo>
                <a:lnTo>
                  <a:pt x="1041400" y="2082800"/>
                </a:lnTo>
                <a:cubicBezTo>
                  <a:pt x="466251" y="2082800"/>
                  <a:pt x="0" y="1616549"/>
                  <a:pt x="0" y="1041400"/>
                </a:cubicBezTo>
                <a:cubicBezTo>
                  <a:pt x="0" y="466251"/>
                  <a:pt x="466251" y="0"/>
                  <a:pt x="1041400" y="0"/>
                </a:cubicBezTo>
                <a:close/>
              </a:path>
            </a:pathLst>
          </a:custGeom>
          <a:solidFill>
            <a:srgbClr val="FBD9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grpSp>
        <p:nvGrpSpPr>
          <p:cNvPr id="117" name="Google Shape;117;p17"/>
          <p:cNvGrpSpPr/>
          <p:nvPr/>
        </p:nvGrpSpPr>
        <p:grpSpPr>
          <a:xfrm>
            <a:off x="8076689" y="4501302"/>
            <a:ext cx="562711" cy="315761"/>
            <a:chOff x="6096000" y="1219200"/>
            <a:chExt cx="928106" cy="520800"/>
          </a:xfrm>
        </p:grpSpPr>
        <p:sp>
          <p:nvSpPr>
            <p:cNvPr id="118" name="Google Shape;118;p17"/>
            <p:cNvSpPr/>
            <p:nvPr/>
          </p:nvSpPr>
          <p:spPr>
            <a:xfrm>
              <a:off x="6503306" y="1219200"/>
              <a:ext cx="520800" cy="520800"/>
            </a:xfrm>
            <a:prstGeom prst="ellipse">
              <a:avLst/>
            </a:prstGeom>
            <a:solidFill>
              <a:srgbClr val="EE5A4E"/>
            </a:solidFill>
            <a:ln w="34925" cap="flat" cmpd="sng">
              <a:solidFill>
                <a:srgbClr val="EE5A4E"/>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
          <p:nvSpPr>
            <p:cNvPr id="119" name="Google Shape;119;p17"/>
            <p:cNvSpPr/>
            <p:nvPr/>
          </p:nvSpPr>
          <p:spPr>
            <a:xfrm>
              <a:off x="6096000" y="1219200"/>
              <a:ext cx="520800" cy="520800"/>
            </a:xfrm>
            <a:prstGeom prst="ellipse">
              <a:avLst/>
            </a:prstGeom>
            <a:noFill/>
            <a:ln w="34925" cap="flat" cmpd="sng">
              <a:solidFill>
                <a:srgbClr val="40CEE9"/>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grpSp>
      <p:sp>
        <p:nvSpPr>
          <p:cNvPr id="120" name="Google Shape;120;p17"/>
          <p:cNvSpPr/>
          <p:nvPr/>
        </p:nvSpPr>
        <p:spPr>
          <a:xfrm rot="5400000">
            <a:off x="8438398" y="-215780"/>
            <a:ext cx="85800" cy="999000"/>
          </a:xfrm>
          <a:prstGeom prst="rect">
            <a:avLst/>
          </a:prstGeom>
          <a:solidFill>
            <a:srgbClr val="40CEE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121"/>
        <p:cNvGrpSpPr/>
        <p:nvPr/>
      </p:nvGrpSpPr>
      <p:grpSpPr>
        <a:xfrm>
          <a:off x="0" y="0"/>
          <a:ext cx="0" cy="0"/>
          <a:chOff x="0" y="0"/>
          <a:chExt cx="0" cy="0"/>
        </a:xfrm>
      </p:grpSpPr>
      <p:sp>
        <p:nvSpPr>
          <p:cNvPr id="122" name="Google Shape;122;p18"/>
          <p:cNvSpPr/>
          <p:nvPr/>
        </p:nvSpPr>
        <p:spPr>
          <a:xfrm rot="-2700000">
            <a:off x="514301" y="2319234"/>
            <a:ext cx="95459" cy="999142"/>
          </a:xfrm>
          <a:prstGeom prst="rect">
            <a:avLst/>
          </a:prstGeom>
          <a:solidFill>
            <a:srgbClr val="F8BCC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23" name="Google Shape;123;p18">
            <a:hlinkClick r:id="rId2"/>
          </p:cNvPr>
          <p:cNvPicPr preferRelativeResize="0"/>
          <p:nvPr/>
        </p:nvPicPr>
        <p:blipFill rotWithShape="1">
          <a:blip r:embed="rId3">
            <a:alphaModFix/>
          </a:blip>
          <a:srcRect/>
          <a:stretch/>
        </p:blipFill>
        <p:spPr>
          <a:xfrm>
            <a:off x="4235427" y="5297943"/>
            <a:ext cx="1853806" cy="142875"/>
          </a:xfrm>
          <a:prstGeom prst="rect">
            <a:avLst/>
          </a:prstGeom>
          <a:noFill/>
          <a:ln>
            <a:noFill/>
          </a:ln>
        </p:spPr>
      </p:pic>
      <p:sp>
        <p:nvSpPr>
          <p:cNvPr id="124" name="Google Shape;124;p18"/>
          <p:cNvSpPr txBox="1"/>
          <p:nvPr/>
        </p:nvSpPr>
        <p:spPr>
          <a:xfrm>
            <a:off x="3054769"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u="sng">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125" name="Google Shape;125;p18"/>
          <p:cNvSpPr>
            <a:spLocks noGrp="1"/>
          </p:cNvSpPr>
          <p:nvPr>
            <p:ph type="pic" idx="2"/>
          </p:nvPr>
        </p:nvSpPr>
        <p:spPr>
          <a:xfrm>
            <a:off x="655894" y="1074965"/>
            <a:ext cx="2209800" cy="22098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6" name="Google Shape;126;p18"/>
          <p:cNvSpPr>
            <a:spLocks noGrp="1"/>
          </p:cNvSpPr>
          <p:nvPr>
            <p:ph type="pic" idx="3"/>
          </p:nvPr>
        </p:nvSpPr>
        <p:spPr>
          <a:xfrm>
            <a:off x="3467100" y="1074965"/>
            <a:ext cx="2209800" cy="22098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7" name="Google Shape;127;p18"/>
          <p:cNvSpPr>
            <a:spLocks noGrp="1"/>
          </p:cNvSpPr>
          <p:nvPr>
            <p:ph type="pic" idx="4"/>
          </p:nvPr>
        </p:nvSpPr>
        <p:spPr>
          <a:xfrm>
            <a:off x="6275108" y="1074965"/>
            <a:ext cx="2209800" cy="22098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PPTMON slide">
  <p:cSld name="4_PPTMON slide">
    <p:spTree>
      <p:nvGrpSpPr>
        <p:cNvPr id="1" name="Shape 128"/>
        <p:cNvGrpSpPr/>
        <p:nvPr/>
      </p:nvGrpSpPr>
      <p:grpSpPr>
        <a:xfrm>
          <a:off x="0" y="0"/>
          <a:ext cx="0" cy="0"/>
          <a:chOff x="0" y="0"/>
          <a:chExt cx="0" cy="0"/>
        </a:xfrm>
      </p:grpSpPr>
      <p:pic>
        <p:nvPicPr>
          <p:cNvPr id="129" name="Google Shape;129;p19">
            <a:hlinkClick r:id="rId2"/>
          </p:cNvPr>
          <p:cNvPicPr preferRelativeResize="0"/>
          <p:nvPr/>
        </p:nvPicPr>
        <p:blipFill rotWithShape="1">
          <a:blip r:embed="rId3">
            <a:alphaModFix/>
          </a:blip>
          <a:srcRect/>
          <a:stretch/>
        </p:blipFill>
        <p:spPr>
          <a:xfrm>
            <a:off x="4235427" y="5297943"/>
            <a:ext cx="1853806" cy="142875"/>
          </a:xfrm>
          <a:prstGeom prst="rect">
            <a:avLst/>
          </a:prstGeom>
          <a:noFill/>
          <a:ln>
            <a:noFill/>
          </a:ln>
        </p:spPr>
      </p:pic>
      <p:sp>
        <p:nvSpPr>
          <p:cNvPr id="130" name="Google Shape;130;p19"/>
          <p:cNvSpPr txBox="1"/>
          <p:nvPr/>
        </p:nvSpPr>
        <p:spPr>
          <a:xfrm>
            <a:off x="3054769"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u="sng">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131" name="Google Shape;131;p19"/>
          <p:cNvSpPr>
            <a:spLocks noGrp="1"/>
          </p:cNvSpPr>
          <p:nvPr>
            <p:ph type="pic" idx="2"/>
          </p:nvPr>
        </p:nvSpPr>
        <p:spPr>
          <a:xfrm>
            <a:off x="1195356" y="1611312"/>
            <a:ext cx="1460400" cy="1460400"/>
          </a:xfrm>
          <a:prstGeom prst="ellipse">
            <a:avLst/>
          </a:prstGeom>
          <a:solidFill>
            <a:srgbClr val="F2F2F2"/>
          </a:solidFill>
          <a:ln>
            <a:noFill/>
          </a:ln>
        </p:spPr>
        <p:txBody>
          <a:bodyPr spcFirstLastPara="1" wrap="square" lIns="68575" tIns="34275" rIns="68575" bIns="34275" anchor="b"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2" name="Google Shape;132;p19"/>
          <p:cNvSpPr>
            <a:spLocks noGrp="1"/>
          </p:cNvSpPr>
          <p:nvPr>
            <p:ph type="pic" idx="3"/>
          </p:nvPr>
        </p:nvSpPr>
        <p:spPr>
          <a:xfrm>
            <a:off x="6488330" y="1611312"/>
            <a:ext cx="1460400" cy="1460400"/>
          </a:xfrm>
          <a:prstGeom prst="ellipse">
            <a:avLst/>
          </a:prstGeom>
          <a:solidFill>
            <a:srgbClr val="F2F2F2"/>
          </a:solidFill>
          <a:ln>
            <a:noFill/>
          </a:ln>
        </p:spPr>
        <p:txBody>
          <a:bodyPr spcFirstLastPara="1" wrap="square" lIns="68575" tIns="34275" rIns="68575" bIns="34275" anchor="b"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3" name="Google Shape;133;p19"/>
          <p:cNvSpPr>
            <a:spLocks noGrp="1"/>
          </p:cNvSpPr>
          <p:nvPr>
            <p:ph type="pic" idx="4"/>
          </p:nvPr>
        </p:nvSpPr>
        <p:spPr>
          <a:xfrm>
            <a:off x="4724005" y="1611312"/>
            <a:ext cx="1460400" cy="1460400"/>
          </a:xfrm>
          <a:prstGeom prst="ellipse">
            <a:avLst/>
          </a:prstGeom>
          <a:solidFill>
            <a:srgbClr val="F2F2F2"/>
          </a:solidFill>
          <a:ln>
            <a:noFill/>
          </a:ln>
        </p:spPr>
        <p:txBody>
          <a:bodyPr spcFirstLastPara="1" wrap="square" lIns="68575" tIns="34275" rIns="68575" bIns="34275" anchor="b"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4" name="Google Shape;134;p19"/>
          <p:cNvSpPr>
            <a:spLocks noGrp="1"/>
          </p:cNvSpPr>
          <p:nvPr>
            <p:ph type="pic" idx="5"/>
          </p:nvPr>
        </p:nvSpPr>
        <p:spPr>
          <a:xfrm>
            <a:off x="2959681" y="1611312"/>
            <a:ext cx="1460400" cy="1460400"/>
          </a:xfrm>
          <a:prstGeom prst="ellipse">
            <a:avLst/>
          </a:prstGeom>
          <a:solidFill>
            <a:srgbClr val="F2F2F2"/>
          </a:solidFill>
          <a:ln>
            <a:noFill/>
          </a:ln>
        </p:spPr>
        <p:txBody>
          <a:bodyPr spcFirstLastPara="1" wrap="square" lIns="68575" tIns="34275" rIns="68575" bIns="34275" anchor="b"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135"/>
        <p:cNvGrpSpPr/>
        <p:nvPr/>
      </p:nvGrpSpPr>
      <p:grpSpPr>
        <a:xfrm>
          <a:off x="0" y="0"/>
          <a:ext cx="0" cy="0"/>
          <a:chOff x="0" y="0"/>
          <a:chExt cx="0" cy="0"/>
        </a:xfrm>
      </p:grpSpPr>
      <p:pic>
        <p:nvPicPr>
          <p:cNvPr id="136" name="Google Shape;136;p20">
            <a:hlinkClick r:id="rId2"/>
          </p:cNvPr>
          <p:cNvPicPr preferRelativeResize="0"/>
          <p:nvPr/>
        </p:nvPicPr>
        <p:blipFill rotWithShape="1">
          <a:blip r:embed="rId3">
            <a:alphaModFix/>
          </a:blip>
          <a:srcRect/>
          <a:stretch/>
        </p:blipFill>
        <p:spPr>
          <a:xfrm>
            <a:off x="4235427" y="5297943"/>
            <a:ext cx="1853806" cy="142875"/>
          </a:xfrm>
          <a:prstGeom prst="rect">
            <a:avLst/>
          </a:prstGeom>
          <a:noFill/>
          <a:ln>
            <a:noFill/>
          </a:ln>
        </p:spPr>
      </p:pic>
      <p:sp>
        <p:nvSpPr>
          <p:cNvPr id="137" name="Google Shape;137;p20"/>
          <p:cNvSpPr txBox="1"/>
          <p:nvPr/>
        </p:nvSpPr>
        <p:spPr>
          <a:xfrm>
            <a:off x="3054769"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u="sng">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138" name="Google Shape;138;p20"/>
          <p:cNvSpPr>
            <a:spLocks noGrp="1"/>
          </p:cNvSpPr>
          <p:nvPr>
            <p:ph type="pic" idx="2"/>
          </p:nvPr>
        </p:nvSpPr>
        <p:spPr>
          <a:xfrm>
            <a:off x="1108295" y="1303358"/>
            <a:ext cx="1469700" cy="2922300"/>
          </a:xfrm>
          <a:prstGeom prst="roundRect">
            <a:avLst>
              <a:gd name="adj" fmla="val 4287"/>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9" name="Google Shape;139;p20"/>
          <p:cNvSpPr>
            <a:spLocks noGrp="1"/>
          </p:cNvSpPr>
          <p:nvPr>
            <p:ph type="pic" idx="3"/>
          </p:nvPr>
        </p:nvSpPr>
        <p:spPr>
          <a:xfrm>
            <a:off x="3209835" y="1303358"/>
            <a:ext cx="1469700" cy="2922300"/>
          </a:xfrm>
          <a:prstGeom prst="roundRect">
            <a:avLst>
              <a:gd name="adj" fmla="val 4287"/>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a:spLocks noGrp="1"/>
          </p:cNvSpPr>
          <p:nvPr>
            <p:ph type="pic" idx="2"/>
          </p:nvPr>
        </p:nvSpPr>
        <p:spPr>
          <a:xfrm>
            <a:off x="6442275" y="0"/>
            <a:ext cx="2701800" cy="5143500"/>
          </a:xfrm>
          <a:prstGeom prst="rect">
            <a:avLst/>
          </a:prstGeom>
          <a:noFill/>
          <a:ln>
            <a:noFill/>
          </a:ln>
        </p:spPr>
      </p:sp>
      <p:sp>
        <p:nvSpPr>
          <p:cNvPr id="16" name="Google Shape;16;p3"/>
          <p:cNvSpPr/>
          <p:nvPr/>
        </p:nvSpPr>
        <p:spPr>
          <a:xfrm>
            <a:off x="514350" y="4371450"/>
            <a:ext cx="732000" cy="257700"/>
          </a:xfrm>
          <a:prstGeom prst="rect">
            <a:avLst/>
          </a:prstGeom>
          <a:solidFill>
            <a:schemeClr val="dk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 name="Google Shape;17;p3"/>
          <p:cNvSpPr/>
          <p:nvPr/>
        </p:nvSpPr>
        <p:spPr>
          <a:xfrm>
            <a:off x="514350" y="0"/>
            <a:ext cx="1953396" cy="977523"/>
          </a:xfrm>
          <a:custGeom>
            <a:avLst/>
            <a:gdLst/>
            <a:ahLst/>
            <a:cxnLst/>
            <a:rect l="l" t="t" r="r" b="b"/>
            <a:pathLst>
              <a:path w="3906791" h="1955046" extrusionOk="0">
                <a:moveTo>
                  <a:pt x="3906792" y="0"/>
                </a:moveTo>
                <a:cubicBezTo>
                  <a:pt x="3906792" y="1079899"/>
                  <a:pt x="3031644" y="1955047"/>
                  <a:pt x="1951744" y="1955047"/>
                </a:cubicBezTo>
                <a:cubicBezTo>
                  <a:pt x="871845" y="1955047"/>
                  <a:pt x="0" y="1079899"/>
                  <a:pt x="0" y="0"/>
                </a:cubicBezTo>
                <a:lnTo>
                  <a:pt x="3906792" y="0"/>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 name="Google Shape;18;p3"/>
          <p:cNvSpPr/>
          <p:nvPr/>
        </p:nvSpPr>
        <p:spPr>
          <a:xfrm>
            <a:off x="5314609" y="4015837"/>
            <a:ext cx="1127663" cy="1127656"/>
          </a:xfrm>
          <a:custGeom>
            <a:avLst/>
            <a:gdLst/>
            <a:ahLst/>
            <a:cxnLst/>
            <a:rect l="l" t="t" r="r" b="b"/>
            <a:pathLst>
              <a:path w="2255326" h="2255312" extrusionOk="0">
                <a:moveTo>
                  <a:pt x="2255326" y="0"/>
                </a:moveTo>
                <a:cubicBezTo>
                  <a:pt x="1009746" y="0"/>
                  <a:pt x="9" y="1009737"/>
                  <a:pt x="0" y="2255313"/>
                </a:cubicBezTo>
                <a:lnTo>
                  <a:pt x="2255326" y="2255313"/>
                </a:lnTo>
                <a:lnTo>
                  <a:pt x="2255326"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9" name="Google Shape;19;p3"/>
          <p:cNvSpPr txBox="1">
            <a:spLocks noGrp="1"/>
          </p:cNvSpPr>
          <p:nvPr>
            <p:ph type="ctrTitle"/>
          </p:nvPr>
        </p:nvSpPr>
        <p:spPr>
          <a:xfrm>
            <a:off x="630550" y="1555500"/>
            <a:ext cx="5181300" cy="1310700"/>
          </a:xfrm>
          <a:prstGeom prst="rect">
            <a:avLst/>
          </a:prstGeom>
        </p:spPr>
        <p:txBody>
          <a:bodyPr spcFirstLastPara="1" wrap="square" lIns="0" tIns="0" rIns="0" bIns="0" anchor="b" anchorCtr="0">
            <a:noAutofit/>
          </a:bodyPr>
          <a:lstStyle>
            <a:lvl1pPr lvl="0" algn="ctr" rtl="0">
              <a:spcBef>
                <a:spcPts val="0"/>
              </a:spcBef>
              <a:spcAft>
                <a:spcPts val="0"/>
              </a:spcAft>
              <a:buClr>
                <a:schemeClr val="lt1"/>
              </a:buClr>
              <a:buSzPts val="3500"/>
              <a:buNone/>
              <a:defRPr sz="35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0" name="Google Shape;20;p3"/>
          <p:cNvSpPr txBox="1">
            <a:spLocks noGrp="1"/>
          </p:cNvSpPr>
          <p:nvPr>
            <p:ph type="subTitle" idx="1"/>
          </p:nvPr>
        </p:nvSpPr>
        <p:spPr>
          <a:xfrm>
            <a:off x="630550" y="3096600"/>
            <a:ext cx="5181300" cy="4533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1500"/>
              <a:buFont typeface="Archivo Black"/>
              <a:buNone/>
              <a:defRPr sz="1500">
                <a:solidFill>
                  <a:schemeClr val="dk2"/>
                </a:solidFill>
                <a:latin typeface="Archivo Black"/>
                <a:ea typeface="Archivo Black"/>
                <a:cs typeface="Archivo Black"/>
                <a:sym typeface="Archivo Black"/>
              </a:defRPr>
            </a:lvl1pPr>
            <a:lvl2pPr lvl="1" algn="ctr" rtl="0">
              <a:spcBef>
                <a:spcPts val="800"/>
              </a:spcBef>
              <a:spcAft>
                <a:spcPts val="0"/>
              </a:spcAft>
              <a:buClr>
                <a:schemeClr val="dk2"/>
              </a:buClr>
              <a:buSzPts val="3000"/>
              <a:buNone/>
              <a:defRPr sz="3000">
                <a:solidFill>
                  <a:schemeClr val="dk2"/>
                </a:solidFill>
              </a:defRPr>
            </a:lvl2pPr>
            <a:lvl3pPr lvl="2" algn="ctr" rtl="0">
              <a:spcBef>
                <a:spcPts val="800"/>
              </a:spcBef>
              <a:spcAft>
                <a:spcPts val="0"/>
              </a:spcAft>
              <a:buClr>
                <a:schemeClr val="dk2"/>
              </a:buClr>
              <a:buSzPts val="3000"/>
              <a:buNone/>
              <a:defRPr sz="3000">
                <a:solidFill>
                  <a:schemeClr val="dk2"/>
                </a:solidFill>
              </a:defRPr>
            </a:lvl3pPr>
            <a:lvl4pPr lvl="3" algn="ctr" rtl="0">
              <a:spcBef>
                <a:spcPts val="800"/>
              </a:spcBef>
              <a:spcAft>
                <a:spcPts val="0"/>
              </a:spcAft>
              <a:buClr>
                <a:schemeClr val="dk2"/>
              </a:buClr>
              <a:buSzPts val="3000"/>
              <a:buNone/>
              <a:defRPr sz="3000">
                <a:solidFill>
                  <a:schemeClr val="dk2"/>
                </a:solidFill>
              </a:defRPr>
            </a:lvl4pPr>
            <a:lvl5pPr lvl="4" algn="ctr" rtl="0">
              <a:spcBef>
                <a:spcPts val="800"/>
              </a:spcBef>
              <a:spcAft>
                <a:spcPts val="0"/>
              </a:spcAft>
              <a:buClr>
                <a:schemeClr val="dk2"/>
              </a:buClr>
              <a:buSzPts val="3000"/>
              <a:buNone/>
              <a:defRPr sz="3000">
                <a:solidFill>
                  <a:schemeClr val="dk2"/>
                </a:solidFill>
              </a:defRPr>
            </a:lvl5pPr>
            <a:lvl6pPr lvl="5" algn="ctr" rtl="0">
              <a:spcBef>
                <a:spcPts val="800"/>
              </a:spcBef>
              <a:spcAft>
                <a:spcPts val="0"/>
              </a:spcAft>
              <a:buClr>
                <a:schemeClr val="dk2"/>
              </a:buClr>
              <a:buSzPts val="3000"/>
              <a:buNone/>
              <a:defRPr sz="3000">
                <a:solidFill>
                  <a:schemeClr val="dk2"/>
                </a:solidFill>
              </a:defRPr>
            </a:lvl6pPr>
            <a:lvl7pPr lvl="6" algn="ctr" rtl="0">
              <a:spcBef>
                <a:spcPts val="800"/>
              </a:spcBef>
              <a:spcAft>
                <a:spcPts val="0"/>
              </a:spcAft>
              <a:buClr>
                <a:schemeClr val="dk2"/>
              </a:buClr>
              <a:buSzPts val="3000"/>
              <a:buNone/>
              <a:defRPr sz="3000">
                <a:solidFill>
                  <a:schemeClr val="dk2"/>
                </a:solidFill>
              </a:defRPr>
            </a:lvl7pPr>
            <a:lvl8pPr lvl="7" algn="ctr" rtl="0">
              <a:spcBef>
                <a:spcPts val="800"/>
              </a:spcBef>
              <a:spcAft>
                <a:spcPts val="0"/>
              </a:spcAft>
              <a:buClr>
                <a:schemeClr val="dk2"/>
              </a:buClr>
              <a:buSzPts val="3000"/>
              <a:buNone/>
              <a:defRPr sz="3000">
                <a:solidFill>
                  <a:schemeClr val="dk2"/>
                </a:solidFill>
              </a:defRPr>
            </a:lvl8pPr>
            <a:lvl9pPr lvl="8" algn="ctr" rtl="0">
              <a:spcBef>
                <a:spcPts val="800"/>
              </a:spcBef>
              <a:spcAft>
                <a:spcPts val="800"/>
              </a:spcAft>
              <a:buClr>
                <a:schemeClr val="dk2"/>
              </a:buClr>
              <a:buSzPts val="3000"/>
              <a:buNone/>
              <a:defRPr sz="3000">
                <a:solidFill>
                  <a:schemeClr val="dk2"/>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140"/>
        <p:cNvGrpSpPr/>
        <p:nvPr/>
      </p:nvGrpSpPr>
      <p:grpSpPr>
        <a:xfrm>
          <a:off x="0" y="0"/>
          <a:ext cx="0" cy="0"/>
          <a:chOff x="0" y="0"/>
          <a:chExt cx="0" cy="0"/>
        </a:xfrm>
      </p:grpSpPr>
      <p:pic>
        <p:nvPicPr>
          <p:cNvPr id="141" name="Google Shape;141;p21">
            <a:hlinkClick r:id="rId2"/>
          </p:cNvPr>
          <p:cNvPicPr preferRelativeResize="0"/>
          <p:nvPr/>
        </p:nvPicPr>
        <p:blipFill rotWithShape="1">
          <a:blip r:embed="rId3">
            <a:alphaModFix/>
          </a:blip>
          <a:srcRect/>
          <a:stretch/>
        </p:blipFill>
        <p:spPr>
          <a:xfrm>
            <a:off x="4235427" y="5297943"/>
            <a:ext cx="1853806" cy="142875"/>
          </a:xfrm>
          <a:prstGeom prst="rect">
            <a:avLst/>
          </a:prstGeom>
          <a:noFill/>
          <a:ln>
            <a:noFill/>
          </a:ln>
        </p:spPr>
      </p:pic>
      <p:sp>
        <p:nvSpPr>
          <p:cNvPr id="142" name="Google Shape;142;p21"/>
          <p:cNvSpPr txBox="1"/>
          <p:nvPr/>
        </p:nvSpPr>
        <p:spPr>
          <a:xfrm>
            <a:off x="3054769"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u="sng">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143" name="Google Shape;143;p21"/>
          <p:cNvSpPr>
            <a:spLocks noGrp="1"/>
          </p:cNvSpPr>
          <p:nvPr>
            <p:ph type="pic" idx="2"/>
          </p:nvPr>
        </p:nvSpPr>
        <p:spPr>
          <a:xfrm>
            <a:off x="1506647" y="917849"/>
            <a:ext cx="2751600" cy="3407700"/>
          </a:xfrm>
          <a:prstGeom prst="roundRect">
            <a:avLst>
              <a:gd name="adj" fmla="val 1407"/>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PPTMON slide">
  <p:cSld name="10_PPTMON slide">
    <p:spTree>
      <p:nvGrpSpPr>
        <p:cNvPr id="1" name="Shape 144"/>
        <p:cNvGrpSpPr/>
        <p:nvPr/>
      </p:nvGrpSpPr>
      <p:grpSpPr>
        <a:xfrm>
          <a:off x="0" y="0"/>
          <a:ext cx="0" cy="0"/>
          <a:chOff x="0" y="0"/>
          <a:chExt cx="0" cy="0"/>
        </a:xfrm>
      </p:grpSpPr>
      <p:pic>
        <p:nvPicPr>
          <p:cNvPr id="145" name="Google Shape;145;p22">
            <a:hlinkClick r:id="rId2"/>
          </p:cNvPr>
          <p:cNvPicPr preferRelativeResize="0"/>
          <p:nvPr/>
        </p:nvPicPr>
        <p:blipFill rotWithShape="1">
          <a:blip r:embed="rId3">
            <a:alphaModFix/>
          </a:blip>
          <a:srcRect/>
          <a:stretch/>
        </p:blipFill>
        <p:spPr>
          <a:xfrm>
            <a:off x="4235427" y="5297943"/>
            <a:ext cx="1853806" cy="142875"/>
          </a:xfrm>
          <a:prstGeom prst="rect">
            <a:avLst/>
          </a:prstGeom>
          <a:noFill/>
          <a:ln>
            <a:noFill/>
          </a:ln>
        </p:spPr>
      </p:pic>
      <p:sp>
        <p:nvSpPr>
          <p:cNvPr id="146" name="Google Shape;146;p22"/>
          <p:cNvSpPr txBox="1"/>
          <p:nvPr/>
        </p:nvSpPr>
        <p:spPr>
          <a:xfrm>
            <a:off x="3054769"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u="sng">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147" name="Google Shape;147;p22"/>
          <p:cNvSpPr>
            <a:spLocks noGrp="1"/>
          </p:cNvSpPr>
          <p:nvPr>
            <p:ph type="pic" idx="2"/>
          </p:nvPr>
        </p:nvSpPr>
        <p:spPr>
          <a:xfrm>
            <a:off x="575708" y="870800"/>
            <a:ext cx="4717800" cy="27432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dk1"/>
        </a:solidFill>
        <a:effectLst/>
      </p:bgPr>
    </p:bg>
    <p:spTree>
      <p:nvGrpSpPr>
        <p:cNvPr id="1" name="Shape 21"/>
        <p:cNvGrpSpPr/>
        <p:nvPr/>
      </p:nvGrpSpPr>
      <p:grpSpPr>
        <a:xfrm>
          <a:off x="0" y="0"/>
          <a:ext cx="0" cy="0"/>
          <a:chOff x="0" y="0"/>
          <a:chExt cx="0" cy="0"/>
        </a:xfrm>
      </p:grpSpPr>
      <p:sp>
        <p:nvSpPr>
          <p:cNvPr id="22" name="Google Shape;22;p4"/>
          <p:cNvSpPr/>
          <p:nvPr/>
        </p:nvSpPr>
        <p:spPr>
          <a:xfrm>
            <a:off x="7897791" y="514350"/>
            <a:ext cx="732000" cy="257700"/>
          </a:xfrm>
          <a:prstGeom prst="rect">
            <a:avLst/>
          </a:prstGeom>
          <a:solidFill>
            <a:schemeClr val="dk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3" name="Google Shape;23;p4"/>
          <p:cNvSpPr/>
          <p:nvPr/>
        </p:nvSpPr>
        <p:spPr>
          <a:xfrm>
            <a:off x="514350" y="4371450"/>
            <a:ext cx="732000" cy="257700"/>
          </a:xfrm>
          <a:prstGeom prst="rect">
            <a:avLst/>
          </a:prstGeom>
          <a:solidFill>
            <a:schemeClr val="dk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4" name="Google Shape;24;p4"/>
          <p:cNvSpPr/>
          <p:nvPr/>
        </p:nvSpPr>
        <p:spPr>
          <a:xfrm>
            <a:off x="514350" y="0"/>
            <a:ext cx="1825256" cy="913399"/>
          </a:xfrm>
          <a:custGeom>
            <a:avLst/>
            <a:gdLst/>
            <a:ahLst/>
            <a:cxnLst/>
            <a:rect l="l" t="t" r="r" b="b"/>
            <a:pathLst>
              <a:path w="3650512" h="1826798" extrusionOk="0">
                <a:moveTo>
                  <a:pt x="3650513" y="0"/>
                </a:moveTo>
                <a:cubicBezTo>
                  <a:pt x="3650513" y="1009059"/>
                  <a:pt x="2832773" y="1826799"/>
                  <a:pt x="1823713" y="1826799"/>
                </a:cubicBezTo>
                <a:cubicBezTo>
                  <a:pt x="814654" y="1826799"/>
                  <a:pt x="0" y="1009059"/>
                  <a:pt x="0" y="0"/>
                </a:cubicBezTo>
                <a:lnTo>
                  <a:pt x="3650513"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 name="Google Shape;25;p4"/>
          <p:cNvSpPr/>
          <p:nvPr/>
        </p:nvSpPr>
        <p:spPr>
          <a:xfrm rot="10800000">
            <a:off x="6809022" y="4233187"/>
            <a:ext cx="1825256" cy="913399"/>
          </a:xfrm>
          <a:custGeom>
            <a:avLst/>
            <a:gdLst/>
            <a:ahLst/>
            <a:cxnLst/>
            <a:rect l="l" t="t" r="r" b="b"/>
            <a:pathLst>
              <a:path w="3650512" h="1826798" extrusionOk="0">
                <a:moveTo>
                  <a:pt x="3650513" y="0"/>
                </a:moveTo>
                <a:cubicBezTo>
                  <a:pt x="3650513" y="1009059"/>
                  <a:pt x="2832773" y="1826799"/>
                  <a:pt x="1823713" y="1826799"/>
                </a:cubicBezTo>
                <a:cubicBezTo>
                  <a:pt x="814654" y="1826799"/>
                  <a:pt x="0" y="1009059"/>
                  <a:pt x="0" y="0"/>
                </a:cubicBezTo>
                <a:lnTo>
                  <a:pt x="3650513" y="0"/>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 name="Google Shape;26;p4"/>
          <p:cNvSpPr txBox="1">
            <a:spLocks noGrp="1"/>
          </p:cNvSpPr>
          <p:nvPr>
            <p:ph type="body" idx="1"/>
          </p:nvPr>
        </p:nvSpPr>
        <p:spPr>
          <a:xfrm>
            <a:off x="1836300" y="3085725"/>
            <a:ext cx="5471400" cy="819900"/>
          </a:xfrm>
          <a:prstGeom prst="rect">
            <a:avLst/>
          </a:prstGeom>
        </p:spPr>
        <p:txBody>
          <a:bodyPr spcFirstLastPara="1" wrap="square" lIns="0" tIns="0" rIns="0" bIns="0" anchor="t" anchorCtr="0">
            <a:noAutofit/>
          </a:bodyPr>
          <a:lstStyle>
            <a:lvl1pPr marL="457200" lvl="0" indent="-323850" algn="ctr" rtl="0">
              <a:spcBef>
                <a:spcPts val="0"/>
              </a:spcBef>
              <a:spcAft>
                <a:spcPts val="0"/>
              </a:spcAft>
              <a:buClr>
                <a:schemeClr val="dk2"/>
              </a:buClr>
              <a:buSzPts val="1500"/>
              <a:buChar char="●"/>
              <a:defRPr sz="1500">
                <a:solidFill>
                  <a:schemeClr val="dk2"/>
                </a:solidFill>
              </a:defRPr>
            </a:lvl1pPr>
            <a:lvl2pPr marL="914400" lvl="1" indent="-323850" algn="ctr" rtl="0">
              <a:spcBef>
                <a:spcPts val="800"/>
              </a:spcBef>
              <a:spcAft>
                <a:spcPts val="0"/>
              </a:spcAft>
              <a:buClr>
                <a:schemeClr val="dk2"/>
              </a:buClr>
              <a:buSzPts val="1500"/>
              <a:buChar char="○"/>
              <a:defRPr sz="1500">
                <a:solidFill>
                  <a:schemeClr val="dk2"/>
                </a:solidFill>
              </a:defRPr>
            </a:lvl2pPr>
            <a:lvl3pPr marL="1371600" lvl="2" indent="-323850" algn="ctr" rtl="0">
              <a:spcBef>
                <a:spcPts val="800"/>
              </a:spcBef>
              <a:spcAft>
                <a:spcPts val="0"/>
              </a:spcAft>
              <a:buClr>
                <a:schemeClr val="dk2"/>
              </a:buClr>
              <a:buSzPts val="1500"/>
              <a:buChar char="■"/>
              <a:defRPr sz="1500">
                <a:solidFill>
                  <a:schemeClr val="dk2"/>
                </a:solidFill>
              </a:defRPr>
            </a:lvl3pPr>
            <a:lvl4pPr marL="1828800" lvl="3" indent="-323850" algn="ctr" rtl="0">
              <a:spcBef>
                <a:spcPts val="800"/>
              </a:spcBef>
              <a:spcAft>
                <a:spcPts val="0"/>
              </a:spcAft>
              <a:buClr>
                <a:schemeClr val="dk2"/>
              </a:buClr>
              <a:buSzPts val="1500"/>
              <a:buChar char="●"/>
              <a:defRPr sz="1500">
                <a:solidFill>
                  <a:schemeClr val="dk2"/>
                </a:solidFill>
              </a:defRPr>
            </a:lvl4pPr>
            <a:lvl5pPr marL="2286000" lvl="4" indent="-323850" algn="ctr" rtl="0">
              <a:spcBef>
                <a:spcPts val="800"/>
              </a:spcBef>
              <a:spcAft>
                <a:spcPts val="0"/>
              </a:spcAft>
              <a:buClr>
                <a:schemeClr val="dk2"/>
              </a:buClr>
              <a:buSzPts val="1500"/>
              <a:buChar char="○"/>
              <a:defRPr sz="1500">
                <a:solidFill>
                  <a:schemeClr val="dk2"/>
                </a:solidFill>
              </a:defRPr>
            </a:lvl5pPr>
            <a:lvl6pPr marL="2743200" lvl="5" indent="-323850" algn="ctr" rtl="0">
              <a:spcBef>
                <a:spcPts val="800"/>
              </a:spcBef>
              <a:spcAft>
                <a:spcPts val="0"/>
              </a:spcAft>
              <a:buClr>
                <a:schemeClr val="dk2"/>
              </a:buClr>
              <a:buSzPts val="1500"/>
              <a:buChar char="■"/>
              <a:defRPr sz="1500">
                <a:solidFill>
                  <a:schemeClr val="dk2"/>
                </a:solidFill>
              </a:defRPr>
            </a:lvl6pPr>
            <a:lvl7pPr marL="3200400" lvl="6" indent="-323850" algn="ctr" rtl="0">
              <a:spcBef>
                <a:spcPts val="800"/>
              </a:spcBef>
              <a:spcAft>
                <a:spcPts val="0"/>
              </a:spcAft>
              <a:buClr>
                <a:schemeClr val="dk2"/>
              </a:buClr>
              <a:buSzPts val="1500"/>
              <a:buChar char="●"/>
              <a:defRPr sz="1500">
                <a:solidFill>
                  <a:schemeClr val="dk2"/>
                </a:solidFill>
              </a:defRPr>
            </a:lvl7pPr>
            <a:lvl8pPr marL="3657600" lvl="7" indent="-323850" algn="ctr" rtl="0">
              <a:spcBef>
                <a:spcPts val="800"/>
              </a:spcBef>
              <a:spcAft>
                <a:spcPts val="0"/>
              </a:spcAft>
              <a:buClr>
                <a:schemeClr val="dk2"/>
              </a:buClr>
              <a:buSzPts val="1500"/>
              <a:buChar char="○"/>
              <a:defRPr sz="1500">
                <a:solidFill>
                  <a:schemeClr val="dk2"/>
                </a:solidFill>
              </a:defRPr>
            </a:lvl8pPr>
            <a:lvl9pPr marL="4114800" lvl="8" indent="-323850" algn="ctr" rtl="0">
              <a:spcBef>
                <a:spcPts val="800"/>
              </a:spcBef>
              <a:spcAft>
                <a:spcPts val="800"/>
              </a:spcAft>
              <a:buClr>
                <a:schemeClr val="dk2"/>
              </a:buClr>
              <a:buSzPts val="1500"/>
              <a:buChar char="■"/>
              <a:defRPr sz="1500">
                <a:solidFill>
                  <a:schemeClr val="dk2"/>
                </a:solidFill>
              </a:defRPr>
            </a:lvl9pPr>
          </a:lstStyle>
          <a:p>
            <a:endParaRPr/>
          </a:p>
        </p:txBody>
      </p:sp>
      <p:sp>
        <p:nvSpPr>
          <p:cNvPr id="27" name="Google Shape;27;p4"/>
          <p:cNvSpPr txBox="1">
            <a:spLocks noGrp="1"/>
          </p:cNvSpPr>
          <p:nvPr>
            <p:ph type="ctrTitle"/>
          </p:nvPr>
        </p:nvSpPr>
        <p:spPr>
          <a:xfrm>
            <a:off x="1690650" y="1635250"/>
            <a:ext cx="5762700" cy="1159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lt1"/>
              </a:buClr>
              <a:buSzPts val="3500"/>
              <a:buNone/>
              <a:defRPr sz="3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8"/>
        <p:cNvGrpSpPr/>
        <p:nvPr/>
      </p:nvGrpSpPr>
      <p:grpSpPr>
        <a:xfrm>
          <a:off x="0" y="0"/>
          <a:ext cx="0" cy="0"/>
          <a:chOff x="0" y="0"/>
          <a:chExt cx="0" cy="0"/>
        </a:xfrm>
      </p:grpSpPr>
      <p:sp>
        <p:nvSpPr>
          <p:cNvPr id="29" name="Google Shape;29;p5"/>
          <p:cNvSpPr/>
          <p:nvPr/>
        </p:nvSpPr>
        <p:spPr>
          <a:xfrm>
            <a:off x="0" y="0"/>
            <a:ext cx="9144000" cy="1752300"/>
          </a:xfrm>
          <a:prstGeom prst="rect">
            <a:avLst/>
          </a:prstGeom>
          <a:solidFill>
            <a:schemeClr val="dk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 name="Google Shape;30;p5"/>
          <p:cNvSpPr/>
          <p:nvPr/>
        </p:nvSpPr>
        <p:spPr>
          <a:xfrm rot="-5400000">
            <a:off x="8096883" y="0"/>
            <a:ext cx="1047117" cy="1047110"/>
          </a:xfrm>
          <a:custGeom>
            <a:avLst/>
            <a:gdLst/>
            <a:ahLst/>
            <a:cxnLst/>
            <a:rect l="l" t="t" r="r" b="b"/>
            <a:pathLst>
              <a:path w="2094233" h="2094220" extrusionOk="0">
                <a:moveTo>
                  <a:pt x="2094233" y="0"/>
                </a:moveTo>
                <a:cubicBezTo>
                  <a:pt x="937622" y="0"/>
                  <a:pt x="8" y="937613"/>
                  <a:pt x="0" y="2094221"/>
                </a:cubicBezTo>
                <a:lnTo>
                  <a:pt x="2094233" y="2094221"/>
                </a:lnTo>
                <a:lnTo>
                  <a:pt x="2094233"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 name="Google Shape;31;p5"/>
          <p:cNvSpPr txBox="1">
            <a:spLocks noGrp="1"/>
          </p:cNvSpPr>
          <p:nvPr>
            <p:ph type="title"/>
          </p:nvPr>
        </p:nvSpPr>
        <p:spPr>
          <a:xfrm>
            <a:off x="599950" y="735150"/>
            <a:ext cx="7347900" cy="3963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300"/>
              <a:buNone/>
              <a:defRPr sz="33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2" name="Google Shape;32;p5"/>
          <p:cNvSpPr txBox="1">
            <a:spLocks noGrp="1"/>
          </p:cNvSpPr>
          <p:nvPr>
            <p:ph type="body" idx="1"/>
          </p:nvPr>
        </p:nvSpPr>
        <p:spPr>
          <a:xfrm>
            <a:off x="599950" y="2238375"/>
            <a:ext cx="7497000" cy="2229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33" name="Google Shape;33;p5"/>
          <p:cNvSpPr/>
          <p:nvPr/>
        </p:nvSpPr>
        <p:spPr>
          <a:xfrm>
            <a:off x="0" y="4885800"/>
            <a:ext cx="732000" cy="257700"/>
          </a:xfrm>
          <a:prstGeom prst="rect">
            <a:avLst/>
          </a:prstGeom>
          <a:solidFill>
            <a:schemeClr val="dk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4"/>
        <p:cNvGrpSpPr/>
        <p:nvPr/>
      </p:nvGrpSpPr>
      <p:grpSpPr>
        <a:xfrm>
          <a:off x="0" y="0"/>
          <a:ext cx="0" cy="0"/>
          <a:chOff x="0" y="0"/>
          <a:chExt cx="0" cy="0"/>
        </a:xfrm>
      </p:grpSpPr>
      <p:sp>
        <p:nvSpPr>
          <p:cNvPr id="35" name="Google Shape;35;p6"/>
          <p:cNvSpPr/>
          <p:nvPr/>
        </p:nvSpPr>
        <p:spPr>
          <a:xfrm>
            <a:off x="0" y="0"/>
            <a:ext cx="9144000" cy="1752300"/>
          </a:xfrm>
          <a:prstGeom prst="rect">
            <a:avLst/>
          </a:prstGeom>
          <a:solidFill>
            <a:schemeClr val="dk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6" name="Google Shape;36;p6"/>
          <p:cNvSpPr/>
          <p:nvPr/>
        </p:nvSpPr>
        <p:spPr>
          <a:xfrm rot="-5400000">
            <a:off x="8096883" y="0"/>
            <a:ext cx="1047117" cy="1047110"/>
          </a:xfrm>
          <a:custGeom>
            <a:avLst/>
            <a:gdLst/>
            <a:ahLst/>
            <a:cxnLst/>
            <a:rect l="l" t="t" r="r" b="b"/>
            <a:pathLst>
              <a:path w="2094233" h="2094220" extrusionOk="0">
                <a:moveTo>
                  <a:pt x="2094233" y="0"/>
                </a:moveTo>
                <a:cubicBezTo>
                  <a:pt x="937622" y="0"/>
                  <a:pt x="8" y="937613"/>
                  <a:pt x="0" y="2094221"/>
                </a:cubicBezTo>
                <a:lnTo>
                  <a:pt x="2094233" y="2094221"/>
                </a:lnTo>
                <a:lnTo>
                  <a:pt x="2094233"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 name="Google Shape;37;p6"/>
          <p:cNvSpPr txBox="1">
            <a:spLocks noGrp="1"/>
          </p:cNvSpPr>
          <p:nvPr>
            <p:ph type="title"/>
          </p:nvPr>
        </p:nvSpPr>
        <p:spPr>
          <a:xfrm>
            <a:off x="599950" y="735150"/>
            <a:ext cx="7347900" cy="3963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300"/>
              <a:buNone/>
              <a:defRPr sz="33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8" name="Google Shape;38;p6"/>
          <p:cNvSpPr txBox="1">
            <a:spLocks noGrp="1"/>
          </p:cNvSpPr>
          <p:nvPr>
            <p:ph type="body" idx="1"/>
          </p:nvPr>
        </p:nvSpPr>
        <p:spPr>
          <a:xfrm>
            <a:off x="599950" y="2238375"/>
            <a:ext cx="3287100" cy="2229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39" name="Google Shape;39;p6"/>
          <p:cNvSpPr/>
          <p:nvPr/>
        </p:nvSpPr>
        <p:spPr>
          <a:xfrm>
            <a:off x="0" y="4885800"/>
            <a:ext cx="732000" cy="257700"/>
          </a:xfrm>
          <a:prstGeom prst="rect">
            <a:avLst/>
          </a:prstGeom>
          <a:solidFill>
            <a:schemeClr val="dk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 name="Google Shape;40;p6"/>
          <p:cNvSpPr txBox="1">
            <a:spLocks noGrp="1"/>
          </p:cNvSpPr>
          <p:nvPr>
            <p:ph type="body" idx="2"/>
          </p:nvPr>
        </p:nvSpPr>
        <p:spPr>
          <a:xfrm>
            <a:off x="4809888" y="2238375"/>
            <a:ext cx="3287100" cy="2229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1"/>
        <p:cNvGrpSpPr/>
        <p:nvPr/>
      </p:nvGrpSpPr>
      <p:grpSpPr>
        <a:xfrm>
          <a:off x="0" y="0"/>
          <a:ext cx="0" cy="0"/>
          <a:chOff x="0" y="0"/>
          <a:chExt cx="0" cy="0"/>
        </a:xfrm>
      </p:grpSpPr>
      <p:sp>
        <p:nvSpPr>
          <p:cNvPr id="42" name="Google Shape;42;p7"/>
          <p:cNvSpPr/>
          <p:nvPr/>
        </p:nvSpPr>
        <p:spPr>
          <a:xfrm>
            <a:off x="0" y="0"/>
            <a:ext cx="9144000" cy="1752300"/>
          </a:xfrm>
          <a:prstGeom prst="rect">
            <a:avLst/>
          </a:prstGeom>
          <a:solidFill>
            <a:schemeClr val="dk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3" name="Google Shape;43;p7"/>
          <p:cNvSpPr/>
          <p:nvPr/>
        </p:nvSpPr>
        <p:spPr>
          <a:xfrm rot="-5400000">
            <a:off x="8096883" y="0"/>
            <a:ext cx="1047117" cy="1047110"/>
          </a:xfrm>
          <a:custGeom>
            <a:avLst/>
            <a:gdLst/>
            <a:ahLst/>
            <a:cxnLst/>
            <a:rect l="l" t="t" r="r" b="b"/>
            <a:pathLst>
              <a:path w="2094233" h="2094220" extrusionOk="0">
                <a:moveTo>
                  <a:pt x="2094233" y="0"/>
                </a:moveTo>
                <a:cubicBezTo>
                  <a:pt x="937622" y="0"/>
                  <a:pt x="8" y="937613"/>
                  <a:pt x="0" y="2094221"/>
                </a:cubicBezTo>
                <a:lnTo>
                  <a:pt x="2094233" y="2094221"/>
                </a:lnTo>
                <a:lnTo>
                  <a:pt x="2094233"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 name="Google Shape;44;p7"/>
          <p:cNvSpPr txBox="1">
            <a:spLocks noGrp="1"/>
          </p:cNvSpPr>
          <p:nvPr>
            <p:ph type="title"/>
          </p:nvPr>
        </p:nvSpPr>
        <p:spPr>
          <a:xfrm>
            <a:off x="599950" y="735150"/>
            <a:ext cx="7347900" cy="3963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300"/>
              <a:buNone/>
              <a:defRPr sz="33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5" name="Google Shape;45;p7"/>
          <p:cNvSpPr txBox="1">
            <a:spLocks noGrp="1"/>
          </p:cNvSpPr>
          <p:nvPr>
            <p:ph type="body" idx="1"/>
          </p:nvPr>
        </p:nvSpPr>
        <p:spPr>
          <a:xfrm>
            <a:off x="599950" y="2238375"/>
            <a:ext cx="2230500" cy="2229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46" name="Google Shape;46;p7"/>
          <p:cNvSpPr/>
          <p:nvPr/>
        </p:nvSpPr>
        <p:spPr>
          <a:xfrm>
            <a:off x="0" y="4885800"/>
            <a:ext cx="732000" cy="257700"/>
          </a:xfrm>
          <a:prstGeom prst="rect">
            <a:avLst/>
          </a:prstGeom>
          <a:solidFill>
            <a:schemeClr val="dk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7" name="Google Shape;47;p7"/>
          <p:cNvSpPr txBox="1">
            <a:spLocks noGrp="1"/>
          </p:cNvSpPr>
          <p:nvPr>
            <p:ph type="body" idx="2"/>
          </p:nvPr>
        </p:nvSpPr>
        <p:spPr>
          <a:xfrm>
            <a:off x="3456750" y="2238375"/>
            <a:ext cx="2230500" cy="2229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48" name="Google Shape;48;p7"/>
          <p:cNvSpPr txBox="1">
            <a:spLocks noGrp="1"/>
          </p:cNvSpPr>
          <p:nvPr>
            <p:ph type="body" idx="3"/>
          </p:nvPr>
        </p:nvSpPr>
        <p:spPr>
          <a:xfrm>
            <a:off x="6313550" y="2238375"/>
            <a:ext cx="2230500" cy="2229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49"/>
        <p:cNvGrpSpPr/>
        <p:nvPr/>
      </p:nvGrpSpPr>
      <p:grpSpPr>
        <a:xfrm>
          <a:off x="0" y="0"/>
          <a:ext cx="0" cy="0"/>
          <a:chOff x="0" y="0"/>
          <a:chExt cx="0" cy="0"/>
        </a:xfrm>
      </p:grpSpPr>
      <p:sp>
        <p:nvSpPr>
          <p:cNvPr id="50" name="Google Shape;50;p8"/>
          <p:cNvSpPr>
            <a:spLocks noGrp="1"/>
          </p:cNvSpPr>
          <p:nvPr>
            <p:ph type="pic" idx="2"/>
          </p:nvPr>
        </p:nvSpPr>
        <p:spPr>
          <a:xfrm>
            <a:off x="-25" y="0"/>
            <a:ext cx="4389600" cy="5143500"/>
          </a:xfrm>
          <a:prstGeom prst="rect">
            <a:avLst/>
          </a:prstGeom>
          <a:noFill/>
          <a:ln>
            <a:noFill/>
          </a:ln>
        </p:spPr>
      </p:sp>
      <p:sp>
        <p:nvSpPr>
          <p:cNvPr id="51" name="Google Shape;51;p8"/>
          <p:cNvSpPr/>
          <p:nvPr/>
        </p:nvSpPr>
        <p:spPr>
          <a:xfrm>
            <a:off x="4833750" y="4371450"/>
            <a:ext cx="732000" cy="257700"/>
          </a:xfrm>
          <a:prstGeom prst="rect">
            <a:avLst/>
          </a:prstGeom>
          <a:solidFill>
            <a:schemeClr val="dk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2" name="Google Shape;52;p8"/>
          <p:cNvSpPr/>
          <p:nvPr/>
        </p:nvSpPr>
        <p:spPr>
          <a:xfrm>
            <a:off x="5856498" y="0"/>
            <a:ext cx="1825256" cy="913399"/>
          </a:xfrm>
          <a:custGeom>
            <a:avLst/>
            <a:gdLst/>
            <a:ahLst/>
            <a:cxnLst/>
            <a:rect l="l" t="t" r="r" b="b"/>
            <a:pathLst>
              <a:path w="3650512" h="1826798" extrusionOk="0">
                <a:moveTo>
                  <a:pt x="3650513" y="0"/>
                </a:moveTo>
                <a:cubicBezTo>
                  <a:pt x="3650513" y="1009059"/>
                  <a:pt x="2832773" y="1826799"/>
                  <a:pt x="1823713" y="1826799"/>
                </a:cubicBezTo>
                <a:cubicBezTo>
                  <a:pt x="814654" y="1826799"/>
                  <a:pt x="0" y="1009059"/>
                  <a:pt x="0" y="0"/>
                </a:cubicBezTo>
                <a:lnTo>
                  <a:pt x="3650513" y="0"/>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 name="Google Shape;53;p8"/>
          <p:cNvSpPr/>
          <p:nvPr/>
        </p:nvSpPr>
        <p:spPr>
          <a:xfrm>
            <a:off x="8155490" y="4154990"/>
            <a:ext cx="988510" cy="988504"/>
          </a:xfrm>
          <a:custGeom>
            <a:avLst/>
            <a:gdLst/>
            <a:ahLst/>
            <a:cxnLst/>
            <a:rect l="l" t="t" r="r" b="b"/>
            <a:pathLst>
              <a:path w="1977020" h="1977008" extrusionOk="0">
                <a:moveTo>
                  <a:pt x="1977020" y="0"/>
                </a:moveTo>
                <a:cubicBezTo>
                  <a:pt x="885144" y="0"/>
                  <a:pt x="8" y="885136"/>
                  <a:pt x="0" y="1977008"/>
                </a:cubicBezTo>
                <a:lnTo>
                  <a:pt x="1977020" y="1977008"/>
                </a:lnTo>
                <a:lnTo>
                  <a:pt x="197702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 name="Google Shape;54;p8"/>
          <p:cNvSpPr txBox="1">
            <a:spLocks noGrp="1"/>
          </p:cNvSpPr>
          <p:nvPr>
            <p:ph type="title"/>
          </p:nvPr>
        </p:nvSpPr>
        <p:spPr>
          <a:xfrm>
            <a:off x="5144075" y="1774025"/>
            <a:ext cx="3245400" cy="16161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3500"/>
              <a:buNone/>
              <a:defRPr sz="3500">
                <a:solidFill>
                  <a:schemeClr val="lt1"/>
                </a:solidFill>
              </a:defRPr>
            </a:lvl1pPr>
            <a:lvl2pPr lvl="1" algn="ctr" rtl="0">
              <a:spcBef>
                <a:spcPts val="0"/>
              </a:spcBef>
              <a:spcAft>
                <a:spcPts val="0"/>
              </a:spcAft>
              <a:buClr>
                <a:schemeClr val="lt1"/>
              </a:buClr>
              <a:buSzPts val="3500"/>
              <a:buNone/>
              <a:defRPr sz="3500">
                <a:solidFill>
                  <a:schemeClr val="lt1"/>
                </a:solidFill>
              </a:defRPr>
            </a:lvl2pPr>
            <a:lvl3pPr lvl="2" algn="ctr" rtl="0">
              <a:spcBef>
                <a:spcPts val="0"/>
              </a:spcBef>
              <a:spcAft>
                <a:spcPts val="0"/>
              </a:spcAft>
              <a:buClr>
                <a:schemeClr val="lt1"/>
              </a:buClr>
              <a:buSzPts val="3500"/>
              <a:buNone/>
              <a:defRPr sz="3500">
                <a:solidFill>
                  <a:schemeClr val="lt1"/>
                </a:solidFill>
              </a:defRPr>
            </a:lvl3pPr>
            <a:lvl4pPr lvl="3" algn="ctr" rtl="0">
              <a:spcBef>
                <a:spcPts val="0"/>
              </a:spcBef>
              <a:spcAft>
                <a:spcPts val="0"/>
              </a:spcAft>
              <a:buClr>
                <a:schemeClr val="lt1"/>
              </a:buClr>
              <a:buSzPts val="3500"/>
              <a:buNone/>
              <a:defRPr sz="3500">
                <a:solidFill>
                  <a:schemeClr val="lt1"/>
                </a:solidFill>
              </a:defRPr>
            </a:lvl4pPr>
            <a:lvl5pPr lvl="4" algn="ctr" rtl="0">
              <a:spcBef>
                <a:spcPts val="0"/>
              </a:spcBef>
              <a:spcAft>
                <a:spcPts val="0"/>
              </a:spcAft>
              <a:buClr>
                <a:schemeClr val="lt1"/>
              </a:buClr>
              <a:buSzPts val="3500"/>
              <a:buNone/>
              <a:defRPr sz="3500">
                <a:solidFill>
                  <a:schemeClr val="lt1"/>
                </a:solidFill>
              </a:defRPr>
            </a:lvl5pPr>
            <a:lvl6pPr lvl="5" algn="ctr" rtl="0">
              <a:spcBef>
                <a:spcPts val="0"/>
              </a:spcBef>
              <a:spcAft>
                <a:spcPts val="0"/>
              </a:spcAft>
              <a:buClr>
                <a:schemeClr val="lt1"/>
              </a:buClr>
              <a:buSzPts val="3500"/>
              <a:buNone/>
              <a:defRPr sz="3500">
                <a:solidFill>
                  <a:schemeClr val="lt1"/>
                </a:solidFill>
              </a:defRPr>
            </a:lvl6pPr>
            <a:lvl7pPr lvl="6" algn="ctr" rtl="0">
              <a:spcBef>
                <a:spcPts val="0"/>
              </a:spcBef>
              <a:spcAft>
                <a:spcPts val="0"/>
              </a:spcAft>
              <a:buClr>
                <a:schemeClr val="lt1"/>
              </a:buClr>
              <a:buSzPts val="3500"/>
              <a:buNone/>
              <a:defRPr sz="3500">
                <a:solidFill>
                  <a:schemeClr val="lt1"/>
                </a:solidFill>
              </a:defRPr>
            </a:lvl7pPr>
            <a:lvl8pPr lvl="7" algn="ctr" rtl="0">
              <a:spcBef>
                <a:spcPts val="0"/>
              </a:spcBef>
              <a:spcAft>
                <a:spcPts val="0"/>
              </a:spcAft>
              <a:buClr>
                <a:schemeClr val="lt1"/>
              </a:buClr>
              <a:buSzPts val="3500"/>
              <a:buNone/>
              <a:defRPr sz="3500">
                <a:solidFill>
                  <a:schemeClr val="lt1"/>
                </a:solidFill>
              </a:defRPr>
            </a:lvl8pPr>
            <a:lvl9pPr lvl="8" algn="ctr" rtl="0">
              <a:spcBef>
                <a:spcPts val="0"/>
              </a:spcBef>
              <a:spcAft>
                <a:spcPts val="0"/>
              </a:spcAft>
              <a:buClr>
                <a:schemeClr val="lt1"/>
              </a:buClr>
              <a:buSzPts val="3500"/>
              <a:buNone/>
              <a:defRPr sz="3500">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sp>
        <p:nvSpPr>
          <p:cNvPr id="56" name="Google Shape;56;p9"/>
          <p:cNvSpPr txBox="1">
            <a:spLocks noGrp="1"/>
          </p:cNvSpPr>
          <p:nvPr>
            <p:ph type="body" idx="1"/>
          </p:nvPr>
        </p:nvSpPr>
        <p:spPr>
          <a:xfrm>
            <a:off x="855300" y="4406300"/>
            <a:ext cx="7433400" cy="519600"/>
          </a:xfrm>
          <a:prstGeom prst="rect">
            <a:avLst/>
          </a:prstGeom>
        </p:spPr>
        <p:txBody>
          <a:bodyPr spcFirstLastPara="1" wrap="square" lIns="0" tIns="0" rIns="0" bIns="0" anchor="t" anchorCtr="0">
            <a:noAutofit/>
          </a:bodyPr>
          <a:lstStyle>
            <a:lvl1pPr marL="457200" lvl="0" indent="-228600" algn="ctr" rtl="0">
              <a:spcBef>
                <a:spcPts val="0"/>
              </a:spcBef>
              <a:spcAft>
                <a:spcPts val="800"/>
              </a:spcAft>
              <a:buSzPts val="1800"/>
              <a:buNone/>
              <a:defRPr sz="1800"/>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7433400" cy="396300"/>
          </a:xfrm>
          <a:prstGeom prst="rect">
            <a:avLst/>
          </a:prstGeom>
          <a:noFill/>
          <a:ln>
            <a:noFill/>
          </a:ln>
        </p:spPr>
        <p:txBody>
          <a:bodyPr spcFirstLastPara="1" wrap="square" lIns="0" tIns="0" rIns="0" bIns="0" anchor="b" anchorCtr="0">
            <a:noAutofit/>
          </a:bodyPr>
          <a:lstStyle>
            <a:lvl1pPr lvl="0" rtl="0">
              <a:lnSpc>
                <a:spcPct val="100000"/>
              </a:lnSpc>
              <a:spcBef>
                <a:spcPts val="0"/>
              </a:spcBef>
              <a:spcAft>
                <a:spcPts val="0"/>
              </a:spcAft>
              <a:buClr>
                <a:schemeClr val="dk1"/>
              </a:buClr>
              <a:buSzPts val="3200"/>
              <a:buFont typeface="Archivo Black"/>
              <a:buNone/>
              <a:defRPr sz="3200" b="1">
                <a:solidFill>
                  <a:schemeClr val="dk1"/>
                </a:solidFill>
                <a:latin typeface="Archivo Black"/>
                <a:ea typeface="Archivo Black"/>
                <a:cs typeface="Archivo Black"/>
                <a:sym typeface="Archivo Black"/>
              </a:defRPr>
            </a:lvl1pPr>
            <a:lvl2pPr lvl="1" rtl="0">
              <a:lnSpc>
                <a:spcPct val="90000"/>
              </a:lnSpc>
              <a:spcBef>
                <a:spcPts val="0"/>
              </a:spcBef>
              <a:spcAft>
                <a:spcPts val="0"/>
              </a:spcAft>
              <a:buClr>
                <a:schemeClr val="dk1"/>
              </a:buClr>
              <a:buSzPts val="3200"/>
              <a:buNone/>
              <a:defRPr sz="3200" b="1">
                <a:solidFill>
                  <a:schemeClr val="dk1"/>
                </a:solidFill>
              </a:defRPr>
            </a:lvl2pPr>
            <a:lvl3pPr lvl="2" rtl="0">
              <a:lnSpc>
                <a:spcPct val="90000"/>
              </a:lnSpc>
              <a:spcBef>
                <a:spcPts val="0"/>
              </a:spcBef>
              <a:spcAft>
                <a:spcPts val="0"/>
              </a:spcAft>
              <a:buClr>
                <a:schemeClr val="dk1"/>
              </a:buClr>
              <a:buSzPts val="3200"/>
              <a:buNone/>
              <a:defRPr sz="3200" b="1">
                <a:solidFill>
                  <a:schemeClr val="dk1"/>
                </a:solidFill>
              </a:defRPr>
            </a:lvl3pPr>
            <a:lvl4pPr lvl="3" rtl="0">
              <a:lnSpc>
                <a:spcPct val="90000"/>
              </a:lnSpc>
              <a:spcBef>
                <a:spcPts val="0"/>
              </a:spcBef>
              <a:spcAft>
                <a:spcPts val="0"/>
              </a:spcAft>
              <a:buClr>
                <a:schemeClr val="dk1"/>
              </a:buClr>
              <a:buSzPts val="3200"/>
              <a:buNone/>
              <a:defRPr sz="3200" b="1">
                <a:solidFill>
                  <a:schemeClr val="dk1"/>
                </a:solidFill>
              </a:defRPr>
            </a:lvl4pPr>
            <a:lvl5pPr lvl="4" rtl="0">
              <a:lnSpc>
                <a:spcPct val="90000"/>
              </a:lnSpc>
              <a:spcBef>
                <a:spcPts val="0"/>
              </a:spcBef>
              <a:spcAft>
                <a:spcPts val="0"/>
              </a:spcAft>
              <a:buClr>
                <a:schemeClr val="dk1"/>
              </a:buClr>
              <a:buSzPts val="3200"/>
              <a:buNone/>
              <a:defRPr sz="3200" b="1">
                <a:solidFill>
                  <a:schemeClr val="dk1"/>
                </a:solidFill>
              </a:defRPr>
            </a:lvl5pPr>
            <a:lvl6pPr lvl="5" rtl="0">
              <a:lnSpc>
                <a:spcPct val="90000"/>
              </a:lnSpc>
              <a:spcBef>
                <a:spcPts val="0"/>
              </a:spcBef>
              <a:spcAft>
                <a:spcPts val="0"/>
              </a:spcAft>
              <a:buClr>
                <a:schemeClr val="dk1"/>
              </a:buClr>
              <a:buSzPts val="3200"/>
              <a:buNone/>
              <a:defRPr sz="3200" b="1">
                <a:solidFill>
                  <a:schemeClr val="dk1"/>
                </a:solidFill>
              </a:defRPr>
            </a:lvl6pPr>
            <a:lvl7pPr lvl="6" rtl="0">
              <a:lnSpc>
                <a:spcPct val="90000"/>
              </a:lnSpc>
              <a:spcBef>
                <a:spcPts val="0"/>
              </a:spcBef>
              <a:spcAft>
                <a:spcPts val="0"/>
              </a:spcAft>
              <a:buClr>
                <a:schemeClr val="dk1"/>
              </a:buClr>
              <a:buSzPts val="3200"/>
              <a:buNone/>
              <a:defRPr sz="3200" b="1">
                <a:solidFill>
                  <a:schemeClr val="dk1"/>
                </a:solidFill>
              </a:defRPr>
            </a:lvl7pPr>
            <a:lvl8pPr lvl="7" rtl="0">
              <a:lnSpc>
                <a:spcPct val="90000"/>
              </a:lnSpc>
              <a:spcBef>
                <a:spcPts val="0"/>
              </a:spcBef>
              <a:spcAft>
                <a:spcPts val="0"/>
              </a:spcAft>
              <a:buClr>
                <a:schemeClr val="dk1"/>
              </a:buClr>
              <a:buSzPts val="3200"/>
              <a:buNone/>
              <a:defRPr sz="3200" b="1">
                <a:solidFill>
                  <a:schemeClr val="dk1"/>
                </a:solidFill>
              </a:defRPr>
            </a:lvl8pPr>
            <a:lvl9pPr lvl="8" rtl="0">
              <a:lnSpc>
                <a:spcPct val="90000"/>
              </a:lnSpc>
              <a:spcBef>
                <a:spcPts val="0"/>
              </a:spcBef>
              <a:spcAft>
                <a:spcPts val="0"/>
              </a:spcAft>
              <a:buClr>
                <a:schemeClr val="dk1"/>
              </a:buClr>
              <a:buSzPts val="3200"/>
              <a:buNone/>
              <a:defRPr sz="3200" b="1">
                <a:solidFill>
                  <a:schemeClr val="dk1"/>
                </a:solidFill>
              </a:defRPr>
            </a:lvl9pPr>
          </a:lstStyle>
          <a:p>
            <a:endParaRPr/>
          </a:p>
        </p:txBody>
      </p:sp>
      <p:sp>
        <p:nvSpPr>
          <p:cNvPr id="7" name="Google Shape;7;p1"/>
          <p:cNvSpPr txBox="1">
            <a:spLocks noGrp="1"/>
          </p:cNvSpPr>
          <p:nvPr>
            <p:ph type="body" idx="1"/>
          </p:nvPr>
        </p:nvSpPr>
        <p:spPr>
          <a:xfrm>
            <a:off x="855300" y="1353947"/>
            <a:ext cx="7433400" cy="3033900"/>
          </a:xfrm>
          <a:prstGeom prst="rect">
            <a:avLst/>
          </a:prstGeom>
          <a:noFill/>
          <a:ln>
            <a:noFill/>
          </a:ln>
        </p:spPr>
        <p:txBody>
          <a:bodyPr spcFirstLastPara="1" wrap="square" lIns="0" tIns="0" rIns="0" bIns="0" anchor="t" anchorCtr="0">
            <a:noAutofit/>
          </a:bodyPr>
          <a:lstStyle>
            <a:lvl1pPr marL="457200" lvl="0" indent="-381000" rtl="0">
              <a:lnSpc>
                <a:spcPct val="120000"/>
              </a:lnSpc>
              <a:spcBef>
                <a:spcPts val="0"/>
              </a:spcBef>
              <a:spcAft>
                <a:spcPts val="0"/>
              </a:spcAft>
              <a:buClr>
                <a:schemeClr val="dk1"/>
              </a:buClr>
              <a:buSzPts val="2400"/>
              <a:buFont typeface="DM Sans"/>
              <a:buChar char="●"/>
              <a:defRPr sz="2400">
                <a:solidFill>
                  <a:schemeClr val="dk1"/>
                </a:solidFill>
                <a:latin typeface="DM Sans"/>
                <a:ea typeface="DM Sans"/>
                <a:cs typeface="DM Sans"/>
                <a:sym typeface="DM Sans"/>
              </a:defRPr>
            </a:lvl1pPr>
            <a:lvl2pPr marL="914400" lvl="1" indent="-381000" rtl="0">
              <a:lnSpc>
                <a:spcPct val="120000"/>
              </a:lnSpc>
              <a:spcBef>
                <a:spcPts val="800"/>
              </a:spcBef>
              <a:spcAft>
                <a:spcPts val="0"/>
              </a:spcAft>
              <a:buClr>
                <a:schemeClr val="dk1"/>
              </a:buClr>
              <a:buSzPts val="2400"/>
              <a:buFont typeface="DM Sans"/>
              <a:buChar char="○"/>
              <a:defRPr sz="2400">
                <a:solidFill>
                  <a:schemeClr val="dk1"/>
                </a:solidFill>
                <a:latin typeface="DM Sans"/>
                <a:ea typeface="DM Sans"/>
                <a:cs typeface="DM Sans"/>
                <a:sym typeface="DM Sans"/>
              </a:defRPr>
            </a:lvl2pPr>
            <a:lvl3pPr marL="1371600" lvl="2" indent="-381000" rtl="0">
              <a:lnSpc>
                <a:spcPct val="120000"/>
              </a:lnSpc>
              <a:spcBef>
                <a:spcPts val="800"/>
              </a:spcBef>
              <a:spcAft>
                <a:spcPts val="0"/>
              </a:spcAft>
              <a:buClr>
                <a:schemeClr val="dk1"/>
              </a:buClr>
              <a:buSzPts val="2400"/>
              <a:buFont typeface="DM Sans"/>
              <a:buChar char="■"/>
              <a:defRPr sz="2400">
                <a:solidFill>
                  <a:schemeClr val="dk1"/>
                </a:solidFill>
                <a:latin typeface="DM Sans"/>
                <a:ea typeface="DM Sans"/>
                <a:cs typeface="DM Sans"/>
                <a:sym typeface="DM Sans"/>
              </a:defRPr>
            </a:lvl3pPr>
            <a:lvl4pPr marL="1828800" lvl="3" indent="-381000" rtl="0">
              <a:lnSpc>
                <a:spcPct val="120000"/>
              </a:lnSpc>
              <a:spcBef>
                <a:spcPts val="800"/>
              </a:spcBef>
              <a:spcAft>
                <a:spcPts val="0"/>
              </a:spcAft>
              <a:buClr>
                <a:schemeClr val="dk1"/>
              </a:buClr>
              <a:buSzPts val="2400"/>
              <a:buFont typeface="DM Sans"/>
              <a:buChar char="●"/>
              <a:defRPr sz="2400">
                <a:solidFill>
                  <a:schemeClr val="dk1"/>
                </a:solidFill>
                <a:latin typeface="DM Sans"/>
                <a:ea typeface="DM Sans"/>
                <a:cs typeface="DM Sans"/>
                <a:sym typeface="DM Sans"/>
              </a:defRPr>
            </a:lvl4pPr>
            <a:lvl5pPr marL="2286000" lvl="4" indent="-381000" rtl="0">
              <a:lnSpc>
                <a:spcPct val="120000"/>
              </a:lnSpc>
              <a:spcBef>
                <a:spcPts val="800"/>
              </a:spcBef>
              <a:spcAft>
                <a:spcPts val="0"/>
              </a:spcAft>
              <a:buClr>
                <a:schemeClr val="dk1"/>
              </a:buClr>
              <a:buSzPts val="2400"/>
              <a:buFont typeface="DM Sans"/>
              <a:buChar char="○"/>
              <a:defRPr sz="2400">
                <a:solidFill>
                  <a:schemeClr val="dk1"/>
                </a:solidFill>
                <a:latin typeface="DM Sans"/>
                <a:ea typeface="DM Sans"/>
                <a:cs typeface="DM Sans"/>
                <a:sym typeface="DM Sans"/>
              </a:defRPr>
            </a:lvl5pPr>
            <a:lvl6pPr marL="2743200" lvl="5" indent="-381000" rtl="0">
              <a:lnSpc>
                <a:spcPct val="120000"/>
              </a:lnSpc>
              <a:spcBef>
                <a:spcPts val="800"/>
              </a:spcBef>
              <a:spcAft>
                <a:spcPts val="0"/>
              </a:spcAft>
              <a:buClr>
                <a:schemeClr val="dk1"/>
              </a:buClr>
              <a:buSzPts val="2400"/>
              <a:buFont typeface="DM Sans"/>
              <a:buChar char="■"/>
              <a:defRPr sz="2400">
                <a:solidFill>
                  <a:schemeClr val="dk1"/>
                </a:solidFill>
                <a:latin typeface="DM Sans"/>
                <a:ea typeface="DM Sans"/>
                <a:cs typeface="DM Sans"/>
                <a:sym typeface="DM Sans"/>
              </a:defRPr>
            </a:lvl6pPr>
            <a:lvl7pPr marL="3200400" lvl="6" indent="-381000" rtl="0">
              <a:lnSpc>
                <a:spcPct val="120000"/>
              </a:lnSpc>
              <a:spcBef>
                <a:spcPts val="800"/>
              </a:spcBef>
              <a:spcAft>
                <a:spcPts val="0"/>
              </a:spcAft>
              <a:buClr>
                <a:schemeClr val="dk1"/>
              </a:buClr>
              <a:buSzPts val="2400"/>
              <a:buFont typeface="DM Sans"/>
              <a:buChar char="●"/>
              <a:defRPr sz="2400">
                <a:solidFill>
                  <a:schemeClr val="dk1"/>
                </a:solidFill>
                <a:latin typeface="DM Sans"/>
                <a:ea typeface="DM Sans"/>
                <a:cs typeface="DM Sans"/>
                <a:sym typeface="DM Sans"/>
              </a:defRPr>
            </a:lvl7pPr>
            <a:lvl8pPr marL="3657600" lvl="7" indent="-381000" rtl="0">
              <a:lnSpc>
                <a:spcPct val="120000"/>
              </a:lnSpc>
              <a:spcBef>
                <a:spcPts val="800"/>
              </a:spcBef>
              <a:spcAft>
                <a:spcPts val="0"/>
              </a:spcAft>
              <a:buClr>
                <a:schemeClr val="dk1"/>
              </a:buClr>
              <a:buSzPts val="2400"/>
              <a:buFont typeface="DM Sans"/>
              <a:buChar char="○"/>
              <a:defRPr sz="2400">
                <a:solidFill>
                  <a:schemeClr val="dk1"/>
                </a:solidFill>
                <a:latin typeface="DM Sans"/>
                <a:ea typeface="DM Sans"/>
                <a:cs typeface="DM Sans"/>
                <a:sym typeface="DM Sans"/>
              </a:defRPr>
            </a:lvl8pPr>
            <a:lvl9pPr marL="4114800" lvl="8" indent="-381000" rtl="0">
              <a:lnSpc>
                <a:spcPct val="120000"/>
              </a:lnSpc>
              <a:spcBef>
                <a:spcPts val="800"/>
              </a:spcBef>
              <a:spcAft>
                <a:spcPts val="800"/>
              </a:spcAft>
              <a:buClr>
                <a:schemeClr val="dk1"/>
              </a:buClr>
              <a:buSzPts val="2400"/>
              <a:buFont typeface="DM Sans"/>
              <a:buChar char="■"/>
              <a:defRPr sz="2400">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1"/>
        <p:cNvGrpSpPr/>
        <p:nvPr/>
      </p:nvGrpSpPr>
      <p:grpSpPr>
        <a:xfrm>
          <a:off x="0" y="0"/>
          <a:ext cx="0" cy="0"/>
          <a:chOff x="0" y="0"/>
          <a:chExt cx="0" cy="0"/>
        </a:xfrm>
      </p:grpSpPr>
      <p:sp>
        <p:nvSpPr>
          <p:cNvPr id="152" name="Google Shape;152;p23"/>
          <p:cNvSpPr txBox="1"/>
          <p:nvPr/>
        </p:nvSpPr>
        <p:spPr>
          <a:xfrm>
            <a:off x="50875" y="58150"/>
            <a:ext cx="9056700" cy="505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443300"/>
                </a:solidFill>
                <a:latin typeface="Courier New"/>
                <a:ea typeface="Courier New"/>
                <a:cs typeface="Courier New"/>
                <a:sym typeface="Courier New"/>
              </a:rPr>
              <a:t>++++++++++++++++++++++++++++++++++++++++++++++++++++++++++++++++++++++++++++++++++++++++++++++++++++++++++++++++++++++++++++++++++++++++++++++++++++++++++++++++++++++++++++++++++++++++++++++++++++++++++++++++++++++++++++++++++++++++++++++++++++++++++++++++++++++++++++++++++++++++++++++++++++++++++++++++++++++++++++++++++++++++++++++++++++++++++++++++++++++++++++++++++++++++++++++++++++++++++++++++++++++++++++++++++++++++++++++++++++++++++++++++++++++++++++++++++++++++++++++++++++++++++++++++++++++++++++++++++++++++++++++++++++++++++++++++++++++++++++++++++++++++++++++++++++++++++++++++++++++++++++++++++++++++++++++++++++++++++++++++++++++++++++++++++++++++++++++++++++++++++++++++++++++++++++++++++++++++++++++++++++++++++++++++++++++++++++++++++++++++++++++++++++++++++++++++++++++++++++++++++++++++++++++++++++++++++++++++++++++++++++++++++++++++++++++++++++++++++++++++++++++++++++++++++++++++++++++++++++++++++++++++++++++++++++++++++++++++++++++++++++++++++++++++++++++++++++++++++++++++++++++++++++++++++++++++++++++++++++++++++++++++++++++++++++++++++++++++++++++++++++++++++++++++++++++++++++++++++++++++++++++++++++++++++++++++++++++++</a:t>
            </a:r>
            <a:endParaRPr sz="1800">
              <a:solidFill>
                <a:srgbClr val="443300"/>
              </a:solidFill>
              <a:latin typeface="Courier New"/>
              <a:ea typeface="Courier New"/>
              <a:cs typeface="Courier New"/>
              <a:sym typeface="Courier New"/>
            </a:endParaRPr>
          </a:p>
        </p:txBody>
      </p:sp>
      <p:sp>
        <p:nvSpPr>
          <p:cNvPr id="153" name="Google Shape;153;p23"/>
          <p:cNvSpPr txBox="1"/>
          <p:nvPr/>
        </p:nvSpPr>
        <p:spPr>
          <a:xfrm>
            <a:off x="489325" y="4261000"/>
            <a:ext cx="4861800" cy="75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EFEFEF"/>
                </a:solidFill>
                <a:latin typeface="Roboto"/>
                <a:ea typeface="Roboto"/>
                <a:cs typeface="Roboto"/>
                <a:sym typeface="Roboto"/>
              </a:rPr>
              <a:t>Max Bukhalov | Egor Orachev</a:t>
            </a:r>
            <a:endParaRPr sz="1500" b="1">
              <a:solidFill>
                <a:srgbClr val="EFEFEF"/>
              </a:solidFill>
              <a:latin typeface="Roboto"/>
              <a:ea typeface="Roboto"/>
              <a:cs typeface="Roboto"/>
              <a:sym typeface="Roboto"/>
            </a:endParaRPr>
          </a:p>
        </p:txBody>
      </p:sp>
      <p:sp>
        <p:nvSpPr>
          <p:cNvPr id="154" name="Google Shape;154;p23"/>
          <p:cNvSpPr txBox="1"/>
          <p:nvPr/>
        </p:nvSpPr>
        <p:spPr>
          <a:xfrm>
            <a:off x="489325" y="3362125"/>
            <a:ext cx="8326500" cy="939600"/>
          </a:xfrm>
          <a:prstGeom prst="rect">
            <a:avLst/>
          </a:prstGeom>
          <a:noFill/>
          <a:ln>
            <a:noFill/>
          </a:ln>
        </p:spPr>
        <p:txBody>
          <a:bodyPr spcFirstLastPara="1" wrap="square" lIns="91425" tIns="91425" rIns="91425" bIns="91425" anchor="b" anchorCtr="0">
            <a:noAutofit/>
          </a:bodyPr>
          <a:lstStyle/>
          <a:p>
            <a:pPr marL="0" lvl="0" indent="0" algn="l" rtl="0">
              <a:lnSpc>
                <a:spcPct val="80000"/>
              </a:lnSpc>
              <a:spcBef>
                <a:spcPts val="0"/>
              </a:spcBef>
              <a:spcAft>
                <a:spcPts val="0"/>
              </a:spcAft>
              <a:buSzPts val="935"/>
              <a:buNone/>
            </a:pPr>
            <a:r>
              <a:rPr lang="en" sz="2800" b="1">
                <a:solidFill>
                  <a:srgbClr val="FFFFFF"/>
                </a:solidFill>
                <a:latin typeface="Roboto"/>
                <a:ea typeface="Roboto"/>
                <a:cs typeface="Roboto"/>
                <a:sym typeface="Roboto"/>
              </a:rPr>
              <a:t>Geometry Rendering and Shaders Infrastructure in Warhammer 40000: Space Marine 2</a:t>
            </a:r>
            <a:endParaRPr sz="2800" b="1">
              <a:solidFill>
                <a:srgbClr val="FFFFFF"/>
              </a:solidFill>
              <a:latin typeface="Roboto"/>
              <a:ea typeface="Roboto"/>
              <a:cs typeface="Roboto"/>
              <a:sym typeface="Roboto"/>
            </a:endParaRPr>
          </a:p>
        </p:txBody>
      </p:sp>
      <p:pic>
        <p:nvPicPr>
          <p:cNvPr id="155" name="Google Shape;155;p23"/>
          <p:cNvPicPr preferRelativeResize="0"/>
          <p:nvPr/>
        </p:nvPicPr>
        <p:blipFill>
          <a:blip r:embed="rId3">
            <a:alphaModFix/>
          </a:blip>
          <a:stretch>
            <a:fillRect/>
          </a:stretch>
        </p:blipFill>
        <p:spPr>
          <a:xfrm>
            <a:off x="489325" y="173150"/>
            <a:ext cx="1401600" cy="560487"/>
          </a:xfrm>
          <a:prstGeom prst="rect">
            <a:avLst/>
          </a:prstGeom>
          <a:noFill/>
          <a:ln>
            <a:noFill/>
          </a:ln>
        </p:spPr>
      </p:pic>
      <p:grpSp>
        <p:nvGrpSpPr>
          <p:cNvPr id="156" name="Google Shape;156;p23"/>
          <p:cNvGrpSpPr/>
          <p:nvPr/>
        </p:nvGrpSpPr>
        <p:grpSpPr>
          <a:xfrm>
            <a:off x="6410146" y="805226"/>
            <a:ext cx="1944588" cy="2428053"/>
            <a:chOff x="5708739" y="1760957"/>
            <a:chExt cx="1412910" cy="1764573"/>
          </a:xfrm>
        </p:grpSpPr>
        <p:sp>
          <p:nvSpPr>
            <p:cNvPr id="157" name="Google Shape;157;p23"/>
            <p:cNvSpPr/>
            <p:nvPr/>
          </p:nvSpPr>
          <p:spPr>
            <a:xfrm rot="10777548">
              <a:off x="6703272" y="1762303"/>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p:nvPr/>
          </p:nvSpPr>
          <p:spPr>
            <a:xfrm rot="10777548">
              <a:off x="6706895" y="3108479"/>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3"/>
            <p:cNvSpPr/>
            <p:nvPr/>
          </p:nvSpPr>
          <p:spPr>
            <a:xfrm rot="10777548">
              <a:off x="6371476" y="1763286"/>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3"/>
            <p:cNvSpPr/>
            <p:nvPr/>
          </p:nvSpPr>
          <p:spPr>
            <a:xfrm rot="10777548">
              <a:off x="6375098" y="3109463"/>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3"/>
            <p:cNvSpPr/>
            <p:nvPr/>
          </p:nvSpPr>
          <p:spPr>
            <a:xfrm rot="10777548">
              <a:off x="6039193" y="1764599"/>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p:nvPr/>
          </p:nvSpPr>
          <p:spPr>
            <a:xfrm rot="10777548">
              <a:off x="6042815" y="3110776"/>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3"/>
            <p:cNvSpPr/>
            <p:nvPr/>
          </p:nvSpPr>
          <p:spPr>
            <a:xfrm rot="10777548">
              <a:off x="5710085" y="2101547"/>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3"/>
            <p:cNvSpPr/>
            <p:nvPr/>
          </p:nvSpPr>
          <p:spPr>
            <a:xfrm rot="10777548">
              <a:off x="5710532" y="2438311"/>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3"/>
            <p:cNvSpPr/>
            <p:nvPr/>
          </p:nvSpPr>
          <p:spPr>
            <a:xfrm rot="10777548">
              <a:off x="5710571" y="2774996"/>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23"/>
          <p:cNvGrpSpPr/>
          <p:nvPr/>
        </p:nvGrpSpPr>
        <p:grpSpPr>
          <a:xfrm>
            <a:off x="4477130" y="821097"/>
            <a:ext cx="1944588" cy="2428053"/>
            <a:chOff x="4304237" y="1772491"/>
            <a:chExt cx="1412910" cy="1764573"/>
          </a:xfrm>
        </p:grpSpPr>
        <p:sp>
          <p:nvSpPr>
            <p:cNvPr id="167" name="Google Shape;167;p23"/>
            <p:cNvSpPr/>
            <p:nvPr/>
          </p:nvSpPr>
          <p:spPr>
            <a:xfrm rot="10777548">
              <a:off x="5301459" y="2108817"/>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p:nvPr/>
          </p:nvSpPr>
          <p:spPr>
            <a:xfrm rot="10777548">
              <a:off x="5301906" y="2445580"/>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3"/>
            <p:cNvSpPr/>
            <p:nvPr/>
          </p:nvSpPr>
          <p:spPr>
            <a:xfrm rot="10777548">
              <a:off x="5301946" y="2782265"/>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p:nvPr/>
          </p:nvSpPr>
          <p:spPr>
            <a:xfrm rot="10777548">
              <a:off x="5302393" y="3119029"/>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3"/>
            <p:cNvSpPr/>
            <p:nvPr/>
          </p:nvSpPr>
          <p:spPr>
            <a:xfrm rot="10777548">
              <a:off x="4966974" y="1773836"/>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3"/>
            <p:cNvSpPr/>
            <p:nvPr/>
          </p:nvSpPr>
          <p:spPr>
            <a:xfrm rot="10777548">
              <a:off x="4970109" y="2446564"/>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3"/>
            <p:cNvSpPr/>
            <p:nvPr/>
          </p:nvSpPr>
          <p:spPr>
            <a:xfrm rot="10777548">
              <a:off x="4634691" y="1775149"/>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3"/>
            <p:cNvSpPr/>
            <p:nvPr/>
          </p:nvSpPr>
          <p:spPr>
            <a:xfrm rot="10777548">
              <a:off x="4637827" y="2447877"/>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3"/>
            <p:cNvSpPr/>
            <p:nvPr/>
          </p:nvSpPr>
          <p:spPr>
            <a:xfrm rot="10777548">
              <a:off x="4305583" y="2112097"/>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3"/>
            <p:cNvSpPr/>
            <p:nvPr/>
          </p:nvSpPr>
          <p:spPr>
            <a:xfrm rot="10777548">
              <a:off x="4306030" y="2448861"/>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3"/>
            <p:cNvSpPr/>
            <p:nvPr/>
          </p:nvSpPr>
          <p:spPr>
            <a:xfrm rot="10777548">
              <a:off x="4306069" y="2785546"/>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3"/>
            <p:cNvSpPr/>
            <p:nvPr/>
          </p:nvSpPr>
          <p:spPr>
            <a:xfrm rot="10777548">
              <a:off x="4306516" y="3122309"/>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23"/>
          <p:cNvGrpSpPr/>
          <p:nvPr/>
        </p:nvGrpSpPr>
        <p:grpSpPr>
          <a:xfrm>
            <a:off x="2540522" y="833699"/>
            <a:ext cx="1948289" cy="2429406"/>
            <a:chOff x="2897125" y="1781650"/>
            <a:chExt cx="1415599" cy="1765557"/>
          </a:xfrm>
        </p:grpSpPr>
        <p:sp>
          <p:nvSpPr>
            <p:cNvPr id="180" name="Google Shape;180;p23"/>
            <p:cNvSpPr/>
            <p:nvPr/>
          </p:nvSpPr>
          <p:spPr>
            <a:xfrm rot="10777548">
              <a:off x="3894347" y="1782995"/>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3"/>
            <p:cNvSpPr/>
            <p:nvPr/>
          </p:nvSpPr>
          <p:spPr>
            <a:xfrm rot="10777548">
              <a:off x="3897969" y="3129172"/>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3"/>
            <p:cNvSpPr/>
            <p:nvPr/>
          </p:nvSpPr>
          <p:spPr>
            <a:xfrm rot="10777548">
              <a:off x="3562550" y="1783979"/>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3"/>
            <p:cNvSpPr/>
            <p:nvPr/>
          </p:nvSpPr>
          <p:spPr>
            <a:xfrm rot="10777548">
              <a:off x="3565686" y="2456707"/>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3"/>
            <p:cNvSpPr/>
            <p:nvPr/>
          </p:nvSpPr>
          <p:spPr>
            <a:xfrm rot="10777548">
              <a:off x="3566173" y="3130156"/>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3"/>
            <p:cNvSpPr/>
            <p:nvPr/>
          </p:nvSpPr>
          <p:spPr>
            <a:xfrm rot="10777548">
              <a:off x="3230267" y="1785292"/>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p:nvPr/>
          </p:nvSpPr>
          <p:spPr>
            <a:xfrm rot="10777548">
              <a:off x="3233403" y="2458019"/>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3"/>
            <p:cNvSpPr/>
            <p:nvPr/>
          </p:nvSpPr>
          <p:spPr>
            <a:xfrm rot="10777548">
              <a:off x="3233890" y="3131468"/>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3"/>
            <p:cNvSpPr/>
            <p:nvPr/>
          </p:nvSpPr>
          <p:spPr>
            <a:xfrm rot="10777548">
              <a:off x="2898471" y="1786276"/>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3"/>
            <p:cNvSpPr/>
            <p:nvPr/>
          </p:nvSpPr>
          <p:spPr>
            <a:xfrm rot="10777548">
              <a:off x="2901159" y="2122240"/>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3"/>
            <p:cNvSpPr/>
            <p:nvPr/>
          </p:nvSpPr>
          <p:spPr>
            <a:xfrm rot="10777548">
              <a:off x="2901606" y="2459003"/>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3"/>
            <p:cNvSpPr/>
            <p:nvPr/>
          </p:nvSpPr>
          <p:spPr>
            <a:xfrm rot="10777548">
              <a:off x="2901646" y="2795688"/>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rot="10777548">
              <a:off x="2902093" y="3132452"/>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3"/>
          <p:cNvGrpSpPr/>
          <p:nvPr/>
        </p:nvGrpSpPr>
        <p:grpSpPr>
          <a:xfrm>
            <a:off x="605016" y="862459"/>
            <a:ext cx="1948289" cy="2428053"/>
            <a:chOff x="1490814" y="1802550"/>
            <a:chExt cx="1415599" cy="1764573"/>
          </a:xfrm>
        </p:grpSpPr>
        <p:sp>
          <p:nvSpPr>
            <p:cNvPr id="194" name="Google Shape;194;p23"/>
            <p:cNvSpPr/>
            <p:nvPr/>
          </p:nvSpPr>
          <p:spPr>
            <a:xfrm rot="10777548">
              <a:off x="2490725" y="2138876"/>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p:nvPr/>
          </p:nvSpPr>
          <p:spPr>
            <a:xfrm rot="10777548">
              <a:off x="2491212" y="2812325"/>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rot="10777548">
              <a:off x="2491659" y="3149089"/>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rot="10777548">
              <a:off x="2156239" y="1803896"/>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rot="10777548">
              <a:off x="2159375" y="2476624"/>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rot="10777548">
              <a:off x="2159415" y="2813309"/>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rot="10777548">
              <a:off x="1823957" y="1805208"/>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rot="10777548">
              <a:off x="1827092" y="2477936"/>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rot="10777548">
              <a:off x="1492160" y="1806192"/>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rot="10777548">
              <a:off x="1494849" y="2142156"/>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rot="10777548">
              <a:off x="1495296" y="2478920"/>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rot="10777548">
              <a:off x="1495335" y="2815605"/>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rot="10777548">
              <a:off x="1495782" y="3152369"/>
              <a:ext cx="413409" cy="413409"/>
            </a:xfrm>
            <a:prstGeom prst="cube">
              <a:avLst>
                <a:gd name="adj" fmla="val 25000"/>
              </a:avLst>
            </a:prstGeom>
            <a:solidFill>
              <a:srgbClr val="FFFF00"/>
            </a:solidFill>
            <a:ln w="9525" cap="flat" cmpd="sng">
              <a:solidFill>
                <a:srgbClr val="0C343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23"/>
          <p:cNvSpPr txBox="1"/>
          <p:nvPr/>
        </p:nvSpPr>
        <p:spPr>
          <a:xfrm>
            <a:off x="7023074" y="1481675"/>
            <a:ext cx="1792800" cy="93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100">
                <a:solidFill>
                  <a:srgbClr val="FFFF00"/>
                </a:solidFill>
                <a:latin typeface="Silkscreen"/>
                <a:ea typeface="Silkscreen"/>
                <a:cs typeface="Silkscreen"/>
                <a:sym typeface="Silkscreen"/>
              </a:rPr>
              <a:t>25</a:t>
            </a:r>
            <a:endParaRPr sz="7900">
              <a:solidFill>
                <a:srgbClr val="FFFF00"/>
              </a:solidFill>
              <a:latin typeface="Silkscreen"/>
              <a:ea typeface="Silkscreen"/>
              <a:cs typeface="Silkscreen"/>
              <a:sym typeface="Silkscreen"/>
            </a:endParaRPr>
          </a:p>
        </p:txBody>
      </p:sp>
      <p:sp>
        <p:nvSpPr>
          <p:cNvPr id="208" name="Google Shape;208;p23"/>
          <p:cNvSpPr txBox="1"/>
          <p:nvPr/>
        </p:nvSpPr>
        <p:spPr>
          <a:xfrm rot="-3850">
            <a:off x="6090649" y="291250"/>
            <a:ext cx="2411102" cy="324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700">
                <a:solidFill>
                  <a:schemeClr val="lt1"/>
                </a:solidFill>
                <a:latin typeface="Roboto"/>
                <a:ea typeface="Roboto"/>
                <a:cs typeface="Roboto"/>
                <a:sym typeface="Roboto"/>
              </a:rPr>
              <a:t>enginearchitecture.org</a:t>
            </a:r>
            <a:endParaRPr sz="1700">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9"/>
        <p:cNvGrpSpPr/>
        <p:nvPr/>
      </p:nvGrpSpPr>
      <p:grpSpPr>
        <a:xfrm>
          <a:off x="0" y="0"/>
          <a:ext cx="0" cy="0"/>
          <a:chOff x="0" y="0"/>
          <a:chExt cx="0" cy="0"/>
        </a:xfrm>
      </p:grpSpPr>
      <p:sp>
        <p:nvSpPr>
          <p:cNvPr id="400" name="Google Shape;400;p32"/>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Historical perspective: code structure</a:t>
            </a:r>
            <a:endParaRPr sz="2200" b="1">
              <a:solidFill>
                <a:schemeClr val="lt1"/>
              </a:solidFill>
              <a:latin typeface="Roboto"/>
              <a:ea typeface="Roboto"/>
              <a:cs typeface="Roboto"/>
              <a:sym typeface="Roboto"/>
            </a:endParaRPr>
          </a:p>
        </p:txBody>
      </p:sp>
      <p:grpSp>
        <p:nvGrpSpPr>
          <p:cNvPr id="401" name="Google Shape;401;p32"/>
          <p:cNvGrpSpPr/>
          <p:nvPr/>
        </p:nvGrpSpPr>
        <p:grpSpPr>
          <a:xfrm>
            <a:off x="92412" y="65726"/>
            <a:ext cx="2602188" cy="431175"/>
            <a:chOff x="92412" y="65726"/>
            <a:chExt cx="2602188" cy="431175"/>
          </a:xfrm>
        </p:grpSpPr>
        <p:pic>
          <p:nvPicPr>
            <p:cNvPr id="402" name="Google Shape;402;p32"/>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403" name="Google Shape;403;p32"/>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404" name="Google Shape;404;p32"/>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405" name="Google Shape;405;p32"/>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406" name="Google Shape;406;p32"/>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407" name="Google Shape;407;p32"/>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Heavily object oriented renderer code </a:t>
            </a:r>
            <a:r>
              <a:rPr lang="en" sz="1500">
                <a:solidFill>
                  <a:srgbClr val="F1C232"/>
                </a:solidFill>
                <a:latin typeface="Roboto"/>
                <a:ea typeface="Roboto"/>
                <a:cs typeface="Roboto"/>
                <a:sym typeface="Roboto"/>
              </a:rPr>
              <a:t>⚠</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Anim instance</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Basic “object” in render engine for drawing</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Acts a bit like</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i="1">
                <a:solidFill>
                  <a:schemeClr val="dk2"/>
                </a:solidFill>
                <a:latin typeface="Roboto"/>
                <a:ea typeface="Roboto"/>
                <a:cs typeface="Roboto"/>
                <a:sym typeface="Roboto"/>
              </a:rPr>
              <a:t>MeshFilter </a:t>
            </a:r>
            <a:r>
              <a:rPr lang="en">
                <a:solidFill>
                  <a:schemeClr val="lt1"/>
                </a:solidFill>
                <a:latin typeface="Roboto"/>
                <a:ea typeface="Roboto"/>
                <a:cs typeface="Roboto"/>
                <a:sym typeface="Roboto"/>
              </a:rPr>
              <a:t>and </a:t>
            </a:r>
            <a:r>
              <a:rPr lang="en" i="1">
                <a:solidFill>
                  <a:schemeClr val="dk2"/>
                </a:solidFill>
                <a:latin typeface="Roboto"/>
                <a:ea typeface="Roboto"/>
                <a:cs typeface="Roboto"/>
                <a:sym typeface="Roboto"/>
              </a:rPr>
              <a:t>MeshRenderer </a:t>
            </a:r>
            <a:r>
              <a:rPr lang="en">
                <a:solidFill>
                  <a:schemeClr val="lt1"/>
                </a:solidFill>
                <a:latin typeface="Roboto"/>
                <a:ea typeface="Roboto"/>
                <a:cs typeface="Roboto"/>
                <a:sym typeface="Roboto"/>
              </a:rPr>
              <a:t>in Unity</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i="1">
                <a:solidFill>
                  <a:schemeClr val="dk2"/>
                </a:solidFill>
                <a:latin typeface="Roboto"/>
                <a:ea typeface="Roboto"/>
                <a:cs typeface="Roboto"/>
                <a:sym typeface="Roboto"/>
              </a:rPr>
              <a:t>PrimitiveSceneProxy </a:t>
            </a:r>
            <a:r>
              <a:rPr lang="en">
                <a:solidFill>
                  <a:schemeClr val="lt1"/>
                </a:solidFill>
                <a:latin typeface="Roboto"/>
                <a:ea typeface="Roboto"/>
                <a:cs typeface="Roboto"/>
                <a:sym typeface="Roboto"/>
              </a:rPr>
              <a:t>in Unreal</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Used to render</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Animated geometry</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Vertex instanced vegetation</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Static scene merged vertex soup</a:t>
            </a:r>
            <a:endParaRPr>
              <a:solidFill>
                <a:schemeClr val="lt1"/>
              </a:solidFill>
              <a:latin typeface="Roboto"/>
              <a:ea typeface="Roboto"/>
              <a:cs typeface="Roboto"/>
              <a:sym typeface="Roboto"/>
            </a:endParaRPr>
          </a:p>
        </p:txBody>
      </p:sp>
      <p:sp>
        <p:nvSpPr>
          <p:cNvPr id="408" name="Google Shape;408;p32"/>
          <p:cNvSpPr/>
          <p:nvPr/>
        </p:nvSpPr>
        <p:spPr>
          <a:xfrm>
            <a:off x="6022475" y="844825"/>
            <a:ext cx="1319700" cy="256500"/>
          </a:xfrm>
          <a:prstGeom prst="roundRect">
            <a:avLst>
              <a:gd name="adj" fmla="val 16667"/>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Anim template</a:t>
            </a:r>
            <a:endParaRPr sz="1000">
              <a:solidFill>
                <a:schemeClr val="lt1"/>
              </a:solidFill>
              <a:latin typeface="Roboto"/>
              <a:ea typeface="Roboto"/>
              <a:cs typeface="Roboto"/>
              <a:sym typeface="Roboto"/>
            </a:endParaRPr>
          </a:p>
        </p:txBody>
      </p:sp>
      <p:sp>
        <p:nvSpPr>
          <p:cNvPr id="409" name="Google Shape;409;p32"/>
          <p:cNvSpPr/>
          <p:nvPr/>
        </p:nvSpPr>
        <p:spPr>
          <a:xfrm>
            <a:off x="4564475" y="1614658"/>
            <a:ext cx="1319700" cy="256500"/>
          </a:xfrm>
          <a:prstGeom prst="roundRect">
            <a:avLst>
              <a:gd name="adj" fmla="val 16667"/>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Anim instance</a:t>
            </a:r>
            <a:endParaRPr sz="1000">
              <a:solidFill>
                <a:schemeClr val="lt1"/>
              </a:solidFill>
              <a:latin typeface="Roboto"/>
              <a:ea typeface="Roboto"/>
              <a:cs typeface="Roboto"/>
              <a:sym typeface="Roboto"/>
            </a:endParaRPr>
          </a:p>
        </p:txBody>
      </p:sp>
      <p:sp>
        <p:nvSpPr>
          <p:cNvPr id="410" name="Google Shape;410;p32"/>
          <p:cNvSpPr/>
          <p:nvPr/>
        </p:nvSpPr>
        <p:spPr>
          <a:xfrm>
            <a:off x="4564175" y="2407145"/>
            <a:ext cx="1319700" cy="256500"/>
          </a:xfrm>
          <a:prstGeom prst="roundRect">
            <a:avLst>
              <a:gd name="adj" fmla="val 16667"/>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Split instance</a:t>
            </a:r>
            <a:endParaRPr sz="1000">
              <a:solidFill>
                <a:schemeClr val="lt1"/>
              </a:solidFill>
              <a:latin typeface="Roboto"/>
              <a:ea typeface="Roboto"/>
              <a:cs typeface="Roboto"/>
              <a:sym typeface="Roboto"/>
            </a:endParaRPr>
          </a:p>
        </p:txBody>
      </p:sp>
      <p:sp>
        <p:nvSpPr>
          <p:cNvPr id="411" name="Google Shape;411;p32"/>
          <p:cNvSpPr/>
          <p:nvPr/>
        </p:nvSpPr>
        <p:spPr>
          <a:xfrm>
            <a:off x="4564175" y="2998900"/>
            <a:ext cx="1319700" cy="256500"/>
          </a:xfrm>
          <a:prstGeom prst="roundRect">
            <a:avLst>
              <a:gd name="adj" fmla="val 16667"/>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Pass list</a:t>
            </a:r>
            <a:endParaRPr sz="1000">
              <a:solidFill>
                <a:schemeClr val="lt1"/>
              </a:solidFill>
              <a:latin typeface="Roboto"/>
              <a:ea typeface="Roboto"/>
              <a:cs typeface="Roboto"/>
              <a:sym typeface="Roboto"/>
            </a:endParaRPr>
          </a:p>
        </p:txBody>
      </p:sp>
      <p:sp>
        <p:nvSpPr>
          <p:cNvPr id="412" name="Google Shape;412;p32"/>
          <p:cNvSpPr/>
          <p:nvPr/>
        </p:nvSpPr>
        <p:spPr>
          <a:xfrm>
            <a:off x="5498225" y="3689450"/>
            <a:ext cx="1319700" cy="256500"/>
          </a:xfrm>
          <a:prstGeom prst="roundRect">
            <a:avLst>
              <a:gd name="adj" fmla="val 16667"/>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Pass</a:t>
            </a:r>
            <a:endParaRPr sz="1000">
              <a:solidFill>
                <a:schemeClr val="lt1"/>
              </a:solidFill>
              <a:latin typeface="Roboto"/>
              <a:ea typeface="Roboto"/>
              <a:cs typeface="Roboto"/>
              <a:sym typeface="Roboto"/>
            </a:endParaRPr>
          </a:p>
        </p:txBody>
      </p:sp>
      <p:cxnSp>
        <p:nvCxnSpPr>
          <p:cNvPr id="413" name="Google Shape;413;p32"/>
          <p:cNvCxnSpPr>
            <a:stCxn id="409" idx="0"/>
            <a:endCxn id="408" idx="2"/>
          </p:cNvCxnSpPr>
          <p:nvPr/>
        </p:nvCxnSpPr>
        <p:spPr>
          <a:xfrm rot="-5400000">
            <a:off x="5696675" y="629008"/>
            <a:ext cx="513300" cy="1458000"/>
          </a:xfrm>
          <a:prstGeom prst="curvedConnector3">
            <a:avLst>
              <a:gd name="adj1" fmla="val 50003"/>
            </a:avLst>
          </a:prstGeom>
          <a:noFill/>
          <a:ln w="9525" cap="flat" cmpd="sng">
            <a:solidFill>
              <a:schemeClr val="lt1"/>
            </a:solidFill>
            <a:prstDash val="dash"/>
            <a:round/>
            <a:headEnd type="none" w="med" len="med"/>
            <a:tailEnd type="triangle" w="med" len="med"/>
          </a:ln>
        </p:spPr>
      </p:cxnSp>
      <p:cxnSp>
        <p:nvCxnSpPr>
          <p:cNvPr id="414" name="Google Shape;414;p32"/>
          <p:cNvCxnSpPr>
            <a:stCxn id="409" idx="2"/>
            <a:endCxn id="410" idx="0"/>
          </p:cNvCxnSpPr>
          <p:nvPr/>
        </p:nvCxnSpPr>
        <p:spPr>
          <a:xfrm rot="-5400000" flipH="1">
            <a:off x="4956575" y="2138908"/>
            <a:ext cx="536100" cy="600"/>
          </a:xfrm>
          <a:prstGeom prst="curvedConnector3">
            <a:avLst>
              <a:gd name="adj1" fmla="val 49990"/>
            </a:avLst>
          </a:prstGeom>
          <a:noFill/>
          <a:ln w="9525" cap="flat" cmpd="sng">
            <a:solidFill>
              <a:schemeClr val="lt1"/>
            </a:solidFill>
            <a:prstDash val="solid"/>
            <a:round/>
            <a:headEnd type="none" w="med" len="med"/>
            <a:tailEnd type="triangle" w="med" len="med"/>
          </a:ln>
        </p:spPr>
      </p:cxnSp>
      <p:cxnSp>
        <p:nvCxnSpPr>
          <p:cNvPr id="415" name="Google Shape;415;p32"/>
          <p:cNvCxnSpPr>
            <a:stCxn id="410" idx="2"/>
            <a:endCxn id="411" idx="0"/>
          </p:cNvCxnSpPr>
          <p:nvPr/>
        </p:nvCxnSpPr>
        <p:spPr>
          <a:xfrm rot="-5400000" flipH="1">
            <a:off x="5056625" y="2831045"/>
            <a:ext cx="335400" cy="600"/>
          </a:xfrm>
          <a:prstGeom prst="curvedConnector3">
            <a:avLst>
              <a:gd name="adj1" fmla="val 49978"/>
            </a:avLst>
          </a:prstGeom>
          <a:noFill/>
          <a:ln w="9525" cap="flat" cmpd="sng">
            <a:solidFill>
              <a:schemeClr val="lt1"/>
            </a:solidFill>
            <a:prstDash val="solid"/>
            <a:round/>
            <a:headEnd type="none" w="med" len="med"/>
            <a:tailEnd type="triangle" w="med" len="med"/>
          </a:ln>
        </p:spPr>
      </p:cxnSp>
      <p:cxnSp>
        <p:nvCxnSpPr>
          <p:cNvPr id="416" name="Google Shape;416;p32"/>
          <p:cNvCxnSpPr>
            <a:stCxn id="411" idx="2"/>
            <a:endCxn id="412" idx="1"/>
          </p:cNvCxnSpPr>
          <p:nvPr/>
        </p:nvCxnSpPr>
        <p:spPr>
          <a:xfrm rot="-5400000" flipH="1">
            <a:off x="5080025" y="3399400"/>
            <a:ext cx="562200" cy="274200"/>
          </a:xfrm>
          <a:prstGeom prst="curvedConnector2">
            <a:avLst/>
          </a:prstGeom>
          <a:noFill/>
          <a:ln w="9525" cap="flat" cmpd="sng">
            <a:solidFill>
              <a:schemeClr val="lt1"/>
            </a:solidFill>
            <a:prstDash val="solid"/>
            <a:round/>
            <a:headEnd type="none" w="med" len="med"/>
            <a:tailEnd type="triangle" w="med" len="med"/>
          </a:ln>
        </p:spPr>
      </p:cxnSp>
      <p:sp>
        <p:nvSpPr>
          <p:cNvPr id="417" name="Google Shape;417;p32"/>
          <p:cNvSpPr/>
          <p:nvPr/>
        </p:nvSpPr>
        <p:spPr>
          <a:xfrm>
            <a:off x="7299400" y="1599675"/>
            <a:ext cx="1319700" cy="256500"/>
          </a:xfrm>
          <a:prstGeom prst="roundRect">
            <a:avLst>
              <a:gd name="adj" fmla="val 16667"/>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Split</a:t>
            </a:r>
            <a:endParaRPr sz="1000">
              <a:solidFill>
                <a:schemeClr val="lt1"/>
              </a:solidFill>
              <a:latin typeface="Roboto"/>
              <a:ea typeface="Roboto"/>
              <a:cs typeface="Roboto"/>
              <a:sym typeface="Roboto"/>
            </a:endParaRPr>
          </a:p>
        </p:txBody>
      </p:sp>
      <p:cxnSp>
        <p:nvCxnSpPr>
          <p:cNvPr id="418" name="Google Shape;418;p32"/>
          <p:cNvCxnSpPr>
            <a:stCxn id="408" idx="2"/>
            <a:endCxn id="417" idx="0"/>
          </p:cNvCxnSpPr>
          <p:nvPr/>
        </p:nvCxnSpPr>
        <p:spPr>
          <a:xfrm rot="-5400000" flipH="1">
            <a:off x="7071575" y="712075"/>
            <a:ext cx="498300" cy="1276800"/>
          </a:xfrm>
          <a:prstGeom prst="curvedConnector3">
            <a:avLst>
              <a:gd name="adj1" fmla="val 50005"/>
            </a:avLst>
          </a:prstGeom>
          <a:noFill/>
          <a:ln w="9525" cap="flat" cmpd="sng">
            <a:solidFill>
              <a:schemeClr val="lt1"/>
            </a:solidFill>
            <a:prstDash val="solid"/>
            <a:round/>
            <a:headEnd type="none" w="med" len="med"/>
            <a:tailEnd type="triangle" w="med" len="med"/>
          </a:ln>
        </p:spPr>
      </p:cxnSp>
      <p:sp>
        <p:nvSpPr>
          <p:cNvPr id="419" name="Google Shape;419;p32"/>
          <p:cNvSpPr/>
          <p:nvPr/>
        </p:nvSpPr>
        <p:spPr>
          <a:xfrm>
            <a:off x="7299400" y="2407225"/>
            <a:ext cx="1319700" cy="256500"/>
          </a:xfrm>
          <a:prstGeom prst="roundRect">
            <a:avLst>
              <a:gd name="adj" fmla="val 16667"/>
            </a:avLst>
          </a:prstGeom>
          <a:solidFill>
            <a:srgbClr val="5B0F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Material</a:t>
            </a:r>
            <a:endParaRPr sz="1000">
              <a:solidFill>
                <a:schemeClr val="lt1"/>
              </a:solidFill>
              <a:latin typeface="Roboto"/>
              <a:ea typeface="Roboto"/>
              <a:cs typeface="Roboto"/>
              <a:sym typeface="Roboto"/>
            </a:endParaRPr>
          </a:p>
        </p:txBody>
      </p:sp>
      <p:cxnSp>
        <p:nvCxnSpPr>
          <p:cNvPr id="420" name="Google Shape;420;p32"/>
          <p:cNvCxnSpPr>
            <a:stCxn id="417" idx="2"/>
            <a:endCxn id="419" idx="0"/>
          </p:cNvCxnSpPr>
          <p:nvPr/>
        </p:nvCxnSpPr>
        <p:spPr>
          <a:xfrm rot="-5400000" flipH="1">
            <a:off x="7684000" y="2131425"/>
            <a:ext cx="551100" cy="600"/>
          </a:xfrm>
          <a:prstGeom prst="curvedConnector3">
            <a:avLst>
              <a:gd name="adj1" fmla="val 49995"/>
            </a:avLst>
          </a:prstGeom>
          <a:noFill/>
          <a:ln w="9525" cap="flat" cmpd="sng">
            <a:solidFill>
              <a:schemeClr val="lt1"/>
            </a:solidFill>
            <a:prstDash val="solid"/>
            <a:round/>
            <a:headEnd type="none" w="med" len="med"/>
            <a:tailEnd type="triangle" w="med" len="med"/>
          </a:ln>
        </p:spPr>
      </p:cxnSp>
      <p:cxnSp>
        <p:nvCxnSpPr>
          <p:cNvPr id="421" name="Google Shape;421;p32"/>
          <p:cNvCxnSpPr>
            <a:stCxn id="410" idx="3"/>
            <a:endCxn id="419" idx="1"/>
          </p:cNvCxnSpPr>
          <p:nvPr/>
        </p:nvCxnSpPr>
        <p:spPr>
          <a:xfrm>
            <a:off x="5883875" y="2535395"/>
            <a:ext cx="1415400" cy="600"/>
          </a:xfrm>
          <a:prstGeom prst="curvedConnector3">
            <a:avLst>
              <a:gd name="adj1" fmla="val 50004"/>
            </a:avLst>
          </a:prstGeom>
          <a:noFill/>
          <a:ln w="9525" cap="flat" cmpd="sng">
            <a:solidFill>
              <a:schemeClr val="lt1"/>
            </a:solidFill>
            <a:prstDash val="dash"/>
            <a:round/>
            <a:headEnd type="none" w="med" len="med"/>
            <a:tailEnd type="triangle" w="med" len="med"/>
          </a:ln>
        </p:spPr>
      </p:cxnSp>
      <p:sp>
        <p:nvSpPr>
          <p:cNvPr id="422" name="Google Shape;422;p32"/>
          <p:cNvSpPr/>
          <p:nvPr/>
        </p:nvSpPr>
        <p:spPr>
          <a:xfrm>
            <a:off x="7299400" y="3120520"/>
            <a:ext cx="1319700" cy="256500"/>
          </a:xfrm>
          <a:prstGeom prst="roundRect">
            <a:avLst>
              <a:gd name="adj" fmla="val 16667"/>
            </a:avLst>
          </a:prstGeom>
          <a:solidFill>
            <a:srgbClr val="4C113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Const buffer</a:t>
            </a:r>
            <a:endParaRPr sz="1000">
              <a:solidFill>
                <a:schemeClr val="lt1"/>
              </a:solidFill>
              <a:latin typeface="Roboto"/>
              <a:ea typeface="Roboto"/>
              <a:cs typeface="Roboto"/>
              <a:sym typeface="Roboto"/>
            </a:endParaRPr>
          </a:p>
        </p:txBody>
      </p:sp>
      <p:sp>
        <p:nvSpPr>
          <p:cNvPr id="423" name="Google Shape;423;p32"/>
          <p:cNvSpPr/>
          <p:nvPr/>
        </p:nvSpPr>
        <p:spPr>
          <a:xfrm>
            <a:off x="7299400" y="3689450"/>
            <a:ext cx="1319700" cy="256500"/>
          </a:xfrm>
          <a:prstGeom prst="roundRect">
            <a:avLst>
              <a:gd name="adj" fmla="val 16667"/>
            </a:avLst>
          </a:prstGeom>
          <a:solidFill>
            <a:srgbClr val="4C113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Descriptor sets</a:t>
            </a:r>
            <a:endParaRPr sz="1000">
              <a:solidFill>
                <a:schemeClr val="lt1"/>
              </a:solidFill>
              <a:latin typeface="Roboto"/>
              <a:ea typeface="Roboto"/>
              <a:cs typeface="Roboto"/>
              <a:sym typeface="Roboto"/>
            </a:endParaRPr>
          </a:p>
        </p:txBody>
      </p:sp>
      <p:cxnSp>
        <p:nvCxnSpPr>
          <p:cNvPr id="424" name="Google Shape;424;p32"/>
          <p:cNvCxnSpPr>
            <a:stCxn id="412" idx="3"/>
            <a:endCxn id="422" idx="1"/>
          </p:cNvCxnSpPr>
          <p:nvPr/>
        </p:nvCxnSpPr>
        <p:spPr>
          <a:xfrm rot="10800000" flipH="1">
            <a:off x="6817925" y="3248900"/>
            <a:ext cx="481500" cy="568800"/>
          </a:xfrm>
          <a:prstGeom prst="curvedConnector3">
            <a:avLst>
              <a:gd name="adj1" fmla="val 49997"/>
            </a:avLst>
          </a:prstGeom>
          <a:noFill/>
          <a:ln w="9525" cap="flat" cmpd="sng">
            <a:solidFill>
              <a:schemeClr val="lt1"/>
            </a:solidFill>
            <a:prstDash val="solid"/>
            <a:round/>
            <a:headEnd type="none" w="med" len="med"/>
            <a:tailEnd type="triangle" w="med" len="med"/>
          </a:ln>
        </p:spPr>
      </p:cxnSp>
      <p:cxnSp>
        <p:nvCxnSpPr>
          <p:cNvPr id="425" name="Google Shape;425;p32"/>
          <p:cNvCxnSpPr>
            <a:stCxn id="412" idx="3"/>
            <a:endCxn id="423" idx="1"/>
          </p:cNvCxnSpPr>
          <p:nvPr/>
        </p:nvCxnSpPr>
        <p:spPr>
          <a:xfrm>
            <a:off x="6817925" y="3817700"/>
            <a:ext cx="481500" cy="600"/>
          </a:xfrm>
          <a:prstGeom prst="curvedConnector3">
            <a:avLst>
              <a:gd name="adj1" fmla="val 49997"/>
            </a:avLst>
          </a:prstGeom>
          <a:noFill/>
          <a:ln w="9525" cap="flat" cmpd="sng">
            <a:solidFill>
              <a:schemeClr val="lt1"/>
            </a:solidFill>
            <a:prstDash val="solid"/>
            <a:round/>
            <a:headEnd type="none" w="med" len="med"/>
            <a:tailEnd type="stealth" w="med" len="med"/>
          </a:ln>
        </p:spPr>
      </p:cxnSp>
      <p:cxnSp>
        <p:nvCxnSpPr>
          <p:cNvPr id="426" name="Google Shape;426;p32"/>
          <p:cNvCxnSpPr>
            <a:stCxn id="410" idx="3"/>
            <a:endCxn id="417" idx="1"/>
          </p:cNvCxnSpPr>
          <p:nvPr/>
        </p:nvCxnSpPr>
        <p:spPr>
          <a:xfrm rot="10800000" flipH="1">
            <a:off x="5883875" y="1727795"/>
            <a:ext cx="1415400" cy="807600"/>
          </a:xfrm>
          <a:prstGeom prst="curvedConnector3">
            <a:avLst>
              <a:gd name="adj1" fmla="val 50004"/>
            </a:avLst>
          </a:prstGeom>
          <a:noFill/>
          <a:ln w="9525" cap="flat" cmpd="sng">
            <a:solidFill>
              <a:schemeClr val="lt1"/>
            </a:solidFill>
            <a:prstDash val="dash"/>
            <a:round/>
            <a:headEnd type="none" w="med" len="med"/>
            <a:tailEnd type="triangle" w="med" len="med"/>
          </a:ln>
        </p:spPr>
      </p:cxnSp>
      <p:sp>
        <p:nvSpPr>
          <p:cNvPr id="427" name="Google Shape;427;p32"/>
          <p:cNvSpPr/>
          <p:nvPr/>
        </p:nvSpPr>
        <p:spPr>
          <a:xfrm>
            <a:off x="7299400" y="4258375"/>
            <a:ext cx="1319700" cy="256500"/>
          </a:xfrm>
          <a:prstGeom prst="roundRect">
            <a:avLst>
              <a:gd name="adj" fmla="val 16667"/>
            </a:avLst>
          </a:prstGeom>
          <a:solidFill>
            <a:srgbClr val="4C113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PSO</a:t>
            </a:r>
            <a:endParaRPr sz="1000">
              <a:solidFill>
                <a:schemeClr val="lt1"/>
              </a:solidFill>
              <a:latin typeface="Roboto"/>
              <a:ea typeface="Roboto"/>
              <a:cs typeface="Roboto"/>
              <a:sym typeface="Roboto"/>
            </a:endParaRPr>
          </a:p>
        </p:txBody>
      </p:sp>
      <p:cxnSp>
        <p:nvCxnSpPr>
          <p:cNvPr id="428" name="Google Shape;428;p32"/>
          <p:cNvCxnSpPr>
            <a:stCxn id="412" idx="3"/>
            <a:endCxn id="427" idx="1"/>
          </p:cNvCxnSpPr>
          <p:nvPr/>
        </p:nvCxnSpPr>
        <p:spPr>
          <a:xfrm>
            <a:off x="6817925" y="3817700"/>
            <a:ext cx="481500" cy="568800"/>
          </a:xfrm>
          <a:prstGeom prst="curvedConnector3">
            <a:avLst>
              <a:gd name="adj1" fmla="val 49997"/>
            </a:avLst>
          </a:prstGeom>
          <a:noFill/>
          <a:ln w="9525" cap="flat" cmpd="sng">
            <a:solidFill>
              <a:schemeClr val="lt1"/>
            </a:solidFill>
            <a:prstDash val="solid"/>
            <a:round/>
            <a:headEnd type="none" w="med" len="med"/>
            <a:tailEnd type="triangle" w="med" len="med"/>
          </a:ln>
        </p:spPr>
      </p:cxnSp>
      <p:sp>
        <p:nvSpPr>
          <p:cNvPr id="429" name="Google Shape;429;p32"/>
          <p:cNvSpPr txBox="1"/>
          <p:nvPr/>
        </p:nvSpPr>
        <p:spPr>
          <a:xfrm>
            <a:off x="4985475" y="1357250"/>
            <a:ext cx="274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N</a:t>
            </a:r>
            <a:endParaRPr sz="700"/>
          </a:p>
        </p:txBody>
      </p:sp>
      <p:sp>
        <p:nvSpPr>
          <p:cNvPr id="430" name="Google Shape;430;p32"/>
          <p:cNvSpPr txBox="1"/>
          <p:nvPr/>
        </p:nvSpPr>
        <p:spPr>
          <a:xfrm>
            <a:off x="4985475" y="2178063"/>
            <a:ext cx="274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N</a:t>
            </a:r>
            <a:endParaRPr sz="700"/>
          </a:p>
        </p:txBody>
      </p:sp>
      <p:sp>
        <p:nvSpPr>
          <p:cNvPr id="431" name="Google Shape;431;p32"/>
          <p:cNvSpPr txBox="1"/>
          <p:nvPr/>
        </p:nvSpPr>
        <p:spPr>
          <a:xfrm>
            <a:off x="4985475" y="2775613"/>
            <a:ext cx="274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1</a:t>
            </a:r>
            <a:endParaRPr sz="700"/>
          </a:p>
        </p:txBody>
      </p:sp>
      <p:sp>
        <p:nvSpPr>
          <p:cNvPr id="432" name="Google Shape;432;p32"/>
          <p:cNvSpPr txBox="1"/>
          <p:nvPr/>
        </p:nvSpPr>
        <p:spPr>
          <a:xfrm>
            <a:off x="5224025" y="3768425"/>
            <a:ext cx="274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N</a:t>
            </a:r>
            <a:endParaRPr sz="700"/>
          </a:p>
        </p:txBody>
      </p:sp>
      <p:sp>
        <p:nvSpPr>
          <p:cNvPr id="433" name="Google Shape;433;p32"/>
          <p:cNvSpPr txBox="1"/>
          <p:nvPr/>
        </p:nvSpPr>
        <p:spPr>
          <a:xfrm>
            <a:off x="7899600" y="1368150"/>
            <a:ext cx="274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N</a:t>
            </a:r>
            <a:endParaRPr sz="700"/>
          </a:p>
        </p:txBody>
      </p:sp>
      <p:sp>
        <p:nvSpPr>
          <p:cNvPr id="434" name="Google Shape;434;p32"/>
          <p:cNvSpPr txBox="1"/>
          <p:nvPr/>
        </p:nvSpPr>
        <p:spPr>
          <a:xfrm>
            <a:off x="7899600" y="2175725"/>
            <a:ext cx="274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1</a:t>
            </a:r>
            <a:endParaRPr sz="700"/>
          </a:p>
        </p:txBody>
      </p:sp>
      <p:sp>
        <p:nvSpPr>
          <p:cNvPr id="435" name="Google Shape;435;p32"/>
          <p:cNvSpPr txBox="1"/>
          <p:nvPr/>
        </p:nvSpPr>
        <p:spPr>
          <a:xfrm>
            <a:off x="7099175" y="3038050"/>
            <a:ext cx="274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1</a:t>
            </a:r>
            <a:endParaRPr sz="700"/>
          </a:p>
        </p:txBody>
      </p:sp>
      <p:sp>
        <p:nvSpPr>
          <p:cNvPr id="436" name="Google Shape;436;p32"/>
          <p:cNvSpPr txBox="1"/>
          <p:nvPr/>
        </p:nvSpPr>
        <p:spPr>
          <a:xfrm>
            <a:off x="7099175" y="3579275"/>
            <a:ext cx="274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1</a:t>
            </a:r>
            <a:endParaRPr sz="700"/>
          </a:p>
        </p:txBody>
      </p:sp>
      <p:sp>
        <p:nvSpPr>
          <p:cNvPr id="437" name="Google Shape;437;p32"/>
          <p:cNvSpPr txBox="1"/>
          <p:nvPr/>
        </p:nvSpPr>
        <p:spPr>
          <a:xfrm>
            <a:off x="7099175" y="4120500"/>
            <a:ext cx="274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1</a:t>
            </a:r>
            <a:endParaRPr sz="700"/>
          </a:p>
        </p:txBody>
      </p:sp>
      <p:sp>
        <p:nvSpPr>
          <p:cNvPr id="438" name="Google Shape;438;p32"/>
          <p:cNvSpPr txBox="1"/>
          <p:nvPr/>
        </p:nvSpPr>
        <p:spPr>
          <a:xfrm>
            <a:off x="7099175" y="1502875"/>
            <a:ext cx="274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1</a:t>
            </a:r>
            <a:endParaRPr sz="700"/>
          </a:p>
        </p:txBody>
      </p:sp>
      <p:sp>
        <p:nvSpPr>
          <p:cNvPr id="439" name="Google Shape;439;p32"/>
          <p:cNvSpPr txBox="1"/>
          <p:nvPr/>
        </p:nvSpPr>
        <p:spPr>
          <a:xfrm>
            <a:off x="7099175" y="2298588"/>
            <a:ext cx="274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1</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3"/>
        <p:cNvGrpSpPr/>
        <p:nvPr/>
      </p:nvGrpSpPr>
      <p:grpSpPr>
        <a:xfrm>
          <a:off x="0" y="0"/>
          <a:ext cx="0" cy="0"/>
          <a:chOff x="0" y="0"/>
          <a:chExt cx="0" cy="0"/>
        </a:xfrm>
      </p:grpSpPr>
      <p:pic>
        <p:nvPicPr>
          <p:cNvPr id="444" name="Google Shape;444;p33"/>
          <p:cNvPicPr preferRelativeResize="0"/>
          <p:nvPr/>
        </p:nvPicPr>
        <p:blipFill rotWithShape="1">
          <a:blip r:embed="rId3">
            <a:alphaModFix amt="30000"/>
          </a:blip>
          <a:srcRect/>
          <a:stretch/>
        </p:blipFill>
        <p:spPr>
          <a:xfrm>
            <a:off x="9858" y="0"/>
            <a:ext cx="9134143" cy="5143500"/>
          </a:xfrm>
          <a:prstGeom prst="rect">
            <a:avLst/>
          </a:prstGeom>
          <a:noFill/>
          <a:ln>
            <a:noFill/>
          </a:ln>
        </p:spPr>
      </p:pic>
      <p:sp>
        <p:nvSpPr>
          <p:cNvPr id="445" name="Google Shape;445;p33"/>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Demands and new challenges</a:t>
            </a:r>
            <a:endParaRPr sz="2200" b="1">
              <a:solidFill>
                <a:schemeClr val="lt1"/>
              </a:solidFill>
              <a:latin typeface="Roboto"/>
              <a:ea typeface="Roboto"/>
              <a:cs typeface="Roboto"/>
              <a:sym typeface="Roboto"/>
            </a:endParaRPr>
          </a:p>
        </p:txBody>
      </p:sp>
      <p:grpSp>
        <p:nvGrpSpPr>
          <p:cNvPr id="446" name="Google Shape;446;p33"/>
          <p:cNvGrpSpPr/>
          <p:nvPr/>
        </p:nvGrpSpPr>
        <p:grpSpPr>
          <a:xfrm>
            <a:off x="92412" y="65726"/>
            <a:ext cx="2602188" cy="431175"/>
            <a:chOff x="92412" y="65726"/>
            <a:chExt cx="2602188" cy="431175"/>
          </a:xfrm>
        </p:grpSpPr>
        <p:pic>
          <p:nvPicPr>
            <p:cNvPr id="447" name="Google Shape;447;p33"/>
            <p:cNvPicPr preferRelativeResize="0"/>
            <p:nvPr/>
          </p:nvPicPr>
          <p:blipFill>
            <a:blip r:embed="rId4">
              <a:alphaModFix/>
            </a:blip>
            <a:stretch>
              <a:fillRect/>
            </a:stretch>
          </p:blipFill>
          <p:spPr>
            <a:xfrm>
              <a:off x="92412" y="65726"/>
              <a:ext cx="1078185" cy="431175"/>
            </a:xfrm>
            <a:prstGeom prst="rect">
              <a:avLst/>
            </a:prstGeom>
            <a:noFill/>
            <a:ln>
              <a:noFill/>
            </a:ln>
          </p:spPr>
        </p:pic>
        <p:sp>
          <p:nvSpPr>
            <p:cNvPr id="448" name="Google Shape;448;p33"/>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449" name="Google Shape;449;p33"/>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450" name="Google Shape;450;p33"/>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451" name="Google Shape;451;p33"/>
          <p:cNvPicPr preferRelativeResize="0"/>
          <p:nvPr/>
        </p:nvPicPr>
        <p:blipFill rotWithShape="1">
          <a:blip r:embed="rId5">
            <a:alphaModFix/>
          </a:blip>
          <a:srcRect l="3993" t="1550" r="3984" b="1550"/>
          <a:stretch/>
        </p:blipFill>
        <p:spPr>
          <a:xfrm>
            <a:off x="8467900" y="65725"/>
            <a:ext cx="618000" cy="625800"/>
          </a:xfrm>
          <a:prstGeom prst="ellipse">
            <a:avLst/>
          </a:prstGeom>
          <a:noFill/>
          <a:ln>
            <a:noFill/>
          </a:ln>
        </p:spPr>
      </p:pic>
      <p:sp>
        <p:nvSpPr>
          <p:cNvPr id="452" name="Google Shape;452;p33"/>
          <p:cNvSpPr txBox="1"/>
          <p:nvPr/>
        </p:nvSpPr>
        <p:spPr>
          <a:xfrm>
            <a:off x="431425" y="493825"/>
            <a:ext cx="2761500" cy="321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453" name="Google Shape;453;p33"/>
          <p:cNvSpPr txBox="1"/>
          <p:nvPr/>
        </p:nvSpPr>
        <p:spPr>
          <a:xfrm>
            <a:off x="431425" y="1179625"/>
            <a:ext cx="29601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Geometry / environment</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Indoors and vast outdoors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Detailed scene models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a:solidFill>
                  <a:schemeClr val="dk2"/>
                </a:solidFill>
                <a:latin typeface="Roboto"/>
                <a:ea typeface="Roboto"/>
                <a:cs typeface="Roboto"/>
                <a:sym typeface="Roboto"/>
              </a:rPr>
              <a:t>	&gt;60M triangles before culling</a:t>
            </a:r>
            <a:endParaRPr>
              <a:solidFill>
                <a:schemeClr val="dk2"/>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High draw distances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a:solidFill>
                  <a:schemeClr val="dk2"/>
                </a:solidFill>
                <a:latin typeface="Roboto"/>
                <a:ea typeface="Roboto"/>
                <a:cs typeface="Roboto"/>
                <a:sym typeface="Roboto"/>
              </a:rPr>
              <a:t>	1000+m</a:t>
            </a:r>
            <a:endParaRPr>
              <a:solidFill>
                <a:schemeClr val="dk2"/>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Dense vegetation, debris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a:solidFill>
                  <a:schemeClr val="dk2"/>
                </a:solidFill>
                <a:latin typeface="Roboto"/>
                <a:ea typeface="Roboto"/>
                <a:cs typeface="Roboto"/>
                <a:sym typeface="Roboto"/>
              </a:rPr>
              <a:t>	&gt;10 instances per m^2</a:t>
            </a:r>
            <a:endParaRPr>
              <a:solidFill>
                <a:schemeClr val="dk2"/>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454" name="Google Shape;454;p33"/>
          <p:cNvSpPr txBox="1"/>
          <p:nvPr/>
        </p:nvSpPr>
        <p:spPr>
          <a:xfrm>
            <a:off x="5883325" y="1179625"/>
            <a:ext cx="3000000" cy="220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Hardware / performance</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Target: PS5 / XBOX X|S / PC</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Framerate: 30 / 60 FPS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Min spec: </a:t>
            </a:r>
            <a:br>
              <a:rPr lang="en" sz="1500">
                <a:solidFill>
                  <a:schemeClr val="lt1"/>
                </a:solidFill>
                <a:latin typeface="Roboto"/>
                <a:ea typeface="Roboto"/>
                <a:cs typeface="Roboto"/>
                <a:sym typeface="Roboto"/>
              </a:rPr>
            </a:br>
            <a:r>
              <a:rPr lang="en">
                <a:solidFill>
                  <a:schemeClr val="lt1"/>
                </a:solidFill>
                <a:latin typeface="Roboto"/>
                <a:ea typeface="Roboto"/>
                <a:cs typeface="Roboto"/>
                <a:sym typeface="Roboto"/>
              </a:rPr>
              <a:t>	</a:t>
            </a:r>
            <a:r>
              <a:rPr lang="en">
                <a:solidFill>
                  <a:schemeClr val="dk2"/>
                </a:solidFill>
                <a:latin typeface="Roboto"/>
                <a:ea typeface="Roboto"/>
                <a:cs typeface="Roboto"/>
                <a:sym typeface="Roboto"/>
              </a:rPr>
              <a:t>RAM 8 GB</a:t>
            </a:r>
            <a:endParaRPr>
              <a:solidFill>
                <a:schemeClr val="dk2"/>
              </a:solidFill>
              <a:latin typeface="Roboto"/>
              <a:ea typeface="Roboto"/>
              <a:cs typeface="Roboto"/>
              <a:sym typeface="Roboto"/>
            </a:endParaRPr>
          </a:p>
          <a:p>
            <a:pPr marL="0" lvl="0" indent="457200" algn="l" rtl="0">
              <a:spcBef>
                <a:spcPts val="0"/>
              </a:spcBef>
              <a:spcAft>
                <a:spcPts val="0"/>
              </a:spcAft>
              <a:buNone/>
            </a:pPr>
            <a:r>
              <a:rPr lang="en">
                <a:solidFill>
                  <a:schemeClr val="dk2"/>
                </a:solidFill>
                <a:latin typeface="Roboto"/>
                <a:ea typeface="Roboto"/>
                <a:cs typeface="Roboto"/>
                <a:sym typeface="Roboto"/>
              </a:rPr>
              <a:t>VRAM 6 GB</a:t>
            </a:r>
            <a:endParaRPr>
              <a:solidFill>
                <a:schemeClr val="dk2"/>
              </a:solidFill>
              <a:latin typeface="Roboto"/>
              <a:ea typeface="Roboto"/>
              <a:cs typeface="Roboto"/>
              <a:sym typeface="Roboto"/>
            </a:endParaRPr>
          </a:p>
          <a:p>
            <a:pPr marL="0" lvl="0" indent="457200" algn="l" rtl="0">
              <a:spcBef>
                <a:spcPts val="0"/>
              </a:spcBef>
              <a:spcAft>
                <a:spcPts val="0"/>
              </a:spcAft>
              <a:buNone/>
            </a:pPr>
            <a:r>
              <a:rPr lang="en">
                <a:solidFill>
                  <a:schemeClr val="dk2"/>
                </a:solidFill>
                <a:latin typeface="Roboto"/>
                <a:ea typeface="Roboto"/>
                <a:cs typeface="Roboto"/>
                <a:sym typeface="Roboto"/>
              </a:rPr>
              <a:t>GeForce GTX 1060</a:t>
            </a:r>
            <a:endParaRPr>
              <a:solidFill>
                <a:schemeClr val="dk2"/>
              </a:solidFill>
              <a:latin typeface="Roboto"/>
              <a:ea typeface="Roboto"/>
              <a:cs typeface="Roboto"/>
              <a:sym typeface="Roboto"/>
            </a:endParaRPr>
          </a:p>
          <a:p>
            <a:pPr marL="0" lvl="0" indent="457200" algn="l" rtl="0">
              <a:spcBef>
                <a:spcPts val="0"/>
              </a:spcBef>
              <a:spcAft>
                <a:spcPts val="0"/>
              </a:spcAft>
              <a:buNone/>
            </a:pPr>
            <a:r>
              <a:rPr lang="en">
                <a:solidFill>
                  <a:schemeClr val="dk2"/>
                </a:solidFill>
                <a:latin typeface="Roboto"/>
                <a:ea typeface="Roboto"/>
                <a:cs typeface="Roboto"/>
                <a:sym typeface="Roboto"/>
              </a:rPr>
              <a:t>DirectX 12</a:t>
            </a:r>
            <a:endParaRPr>
              <a:solidFill>
                <a:schemeClr val="dk2"/>
              </a:solidFill>
              <a:latin typeface="Roboto"/>
              <a:ea typeface="Roboto"/>
              <a:cs typeface="Roboto"/>
              <a:sym typeface="Roboto"/>
            </a:endParaRPr>
          </a:p>
        </p:txBody>
      </p:sp>
      <p:sp>
        <p:nvSpPr>
          <p:cNvPr id="455" name="Google Shape;455;p33"/>
          <p:cNvSpPr txBox="1"/>
          <p:nvPr/>
        </p:nvSpPr>
        <p:spPr>
          <a:xfrm>
            <a:off x="3356475" y="1179625"/>
            <a:ext cx="2651100" cy="312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Simulation / shading</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Tyranids swarms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a:solidFill>
                  <a:schemeClr val="dk2"/>
                </a:solidFill>
                <a:latin typeface="Roboto"/>
                <a:ea typeface="Roboto"/>
                <a:cs typeface="Roboto"/>
                <a:sym typeface="Roboto"/>
              </a:rPr>
              <a:t>	1K+ instances</a:t>
            </a:r>
            <a:endParaRPr>
              <a:solidFill>
                <a:schemeClr val="dk2"/>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Flocking rendering</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a:solidFill>
                  <a:schemeClr val="dk2"/>
                </a:solidFill>
                <a:latin typeface="Roboto"/>
                <a:ea typeface="Roboto"/>
                <a:cs typeface="Roboto"/>
                <a:sym typeface="Roboto"/>
              </a:rPr>
              <a:t>	10K+ instances</a:t>
            </a:r>
            <a:endParaRPr>
              <a:solidFill>
                <a:schemeClr val="dk2"/>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Cloth simulation</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a:solidFill>
                  <a:schemeClr val="dk2"/>
                </a:solidFill>
                <a:latin typeface="Roboto"/>
                <a:ea typeface="Roboto"/>
                <a:cs typeface="Roboto"/>
                <a:sym typeface="Roboto"/>
              </a:rPr>
              <a:t>	100KB per instance</a:t>
            </a:r>
            <a:endParaRPr>
              <a:solidFill>
                <a:schemeClr val="dk2"/>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Destructible obstacles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a:solidFill>
                  <a:schemeClr val="dk2"/>
                </a:solidFill>
                <a:latin typeface="Roboto"/>
                <a:ea typeface="Roboto"/>
                <a:cs typeface="Roboto"/>
                <a:sym typeface="Roboto"/>
              </a:rPr>
              <a:t>	~50 sim pieces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Blood and dirt covering</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Gibbing &amp; gore system</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9"/>
        <p:cNvGrpSpPr/>
        <p:nvPr/>
      </p:nvGrpSpPr>
      <p:grpSpPr>
        <a:xfrm>
          <a:off x="0" y="0"/>
          <a:ext cx="0" cy="0"/>
          <a:chOff x="0" y="0"/>
          <a:chExt cx="0" cy="0"/>
        </a:xfrm>
      </p:grpSpPr>
      <p:sp>
        <p:nvSpPr>
          <p:cNvPr id="460" name="Google Shape;460;p34"/>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Anim instance dilemma</a:t>
            </a:r>
            <a:endParaRPr sz="2200" b="1">
              <a:solidFill>
                <a:schemeClr val="lt1"/>
              </a:solidFill>
              <a:latin typeface="Roboto"/>
              <a:ea typeface="Roboto"/>
              <a:cs typeface="Roboto"/>
              <a:sym typeface="Roboto"/>
            </a:endParaRPr>
          </a:p>
        </p:txBody>
      </p:sp>
      <p:grpSp>
        <p:nvGrpSpPr>
          <p:cNvPr id="461" name="Google Shape;461;p34"/>
          <p:cNvGrpSpPr/>
          <p:nvPr/>
        </p:nvGrpSpPr>
        <p:grpSpPr>
          <a:xfrm>
            <a:off x="92412" y="65726"/>
            <a:ext cx="2602188" cy="431175"/>
            <a:chOff x="92412" y="65726"/>
            <a:chExt cx="2602188" cy="431175"/>
          </a:xfrm>
        </p:grpSpPr>
        <p:pic>
          <p:nvPicPr>
            <p:cNvPr id="462" name="Google Shape;462;p34"/>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463" name="Google Shape;463;p34"/>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464" name="Google Shape;464;p34"/>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465" name="Google Shape;465;p34"/>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466" name="Google Shape;466;p34"/>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467" name="Google Shape;467;p34"/>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God class antipattern example</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Architectural flaws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Lack of isolation</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Leaks to scripting code</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Mix of new and legacy code</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Performance considerations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b="1">
                <a:solidFill>
                  <a:schemeClr val="lt1"/>
                </a:solidFill>
                <a:latin typeface="Roboto"/>
                <a:ea typeface="Roboto"/>
                <a:cs typeface="Roboto"/>
                <a:sym typeface="Roboto"/>
              </a:rPr>
              <a:t>1500</a:t>
            </a:r>
            <a:r>
              <a:rPr lang="en">
                <a:solidFill>
                  <a:schemeClr val="lt1"/>
                </a:solidFill>
                <a:latin typeface="Roboto"/>
                <a:ea typeface="Roboto"/>
                <a:cs typeface="Roboto"/>
                <a:sym typeface="Roboto"/>
              </a:rPr>
              <a:t>+ bytes </a:t>
            </a:r>
            <a:r>
              <a:rPr lang="en" i="1">
                <a:solidFill>
                  <a:schemeClr val="lt1"/>
                </a:solidFill>
                <a:latin typeface="Roboto"/>
                <a:ea typeface="Roboto"/>
                <a:cs typeface="Roboto"/>
                <a:sym typeface="Roboto"/>
              </a:rPr>
              <a:t>sizeof </a:t>
            </a:r>
            <a:r>
              <a:rPr lang="en">
                <a:solidFill>
                  <a:schemeClr val="lt1"/>
                </a:solidFill>
                <a:latin typeface="Roboto"/>
                <a:ea typeface="Roboto"/>
                <a:cs typeface="Roboto"/>
                <a:sym typeface="Roboto"/>
              </a:rPr>
              <a:t>class only</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Duplication of data from template</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Data scattered in memory</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We need somehow to evolve this system</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468" name="Google Shape;468;p34"/>
          <p:cNvSpPr/>
          <p:nvPr/>
        </p:nvSpPr>
        <p:spPr>
          <a:xfrm>
            <a:off x="5078500" y="2249700"/>
            <a:ext cx="3389400" cy="11151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Anim instance</a:t>
            </a:r>
            <a:endParaRPr sz="800">
              <a:solidFill>
                <a:schemeClr val="lt1"/>
              </a:solidFill>
              <a:latin typeface="Roboto"/>
              <a:ea typeface="Roboto"/>
              <a:cs typeface="Roboto"/>
              <a:sym typeface="Roboto"/>
            </a:endParaRPr>
          </a:p>
        </p:txBody>
      </p:sp>
      <p:sp>
        <p:nvSpPr>
          <p:cNvPr id="469" name="Google Shape;469;p34"/>
          <p:cNvSpPr/>
          <p:nvPr/>
        </p:nvSpPr>
        <p:spPr>
          <a:xfrm>
            <a:off x="5273238" y="2978996"/>
            <a:ext cx="1385100" cy="285000"/>
          </a:xfrm>
          <a:prstGeom prst="rect">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Instance data</a:t>
            </a:r>
            <a:endParaRPr sz="800">
              <a:solidFill>
                <a:schemeClr val="lt1"/>
              </a:solidFill>
              <a:latin typeface="Roboto"/>
              <a:ea typeface="Roboto"/>
              <a:cs typeface="Roboto"/>
              <a:sym typeface="Roboto"/>
            </a:endParaRPr>
          </a:p>
        </p:txBody>
      </p:sp>
      <p:sp>
        <p:nvSpPr>
          <p:cNvPr id="470" name="Google Shape;470;p34"/>
          <p:cNvSpPr/>
          <p:nvPr/>
        </p:nvSpPr>
        <p:spPr>
          <a:xfrm>
            <a:off x="5273238" y="2532423"/>
            <a:ext cx="1385100" cy="2850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Material data</a:t>
            </a:r>
            <a:endParaRPr sz="800">
              <a:solidFill>
                <a:schemeClr val="lt1"/>
              </a:solidFill>
              <a:latin typeface="Roboto"/>
              <a:ea typeface="Roboto"/>
              <a:cs typeface="Roboto"/>
              <a:sym typeface="Roboto"/>
            </a:endParaRPr>
          </a:p>
        </p:txBody>
      </p:sp>
      <p:sp>
        <p:nvSpPr>
          <p:cNvPr id="471" name="Google Shape;471;p34"/>
          <p:cNvSpPr/>
          <p:nvPr/>
        </p:nvSpPr>
        <p:spPr>
          <a:xfrm>
            <a:off x="6888059" y="2532423"/>
            <a:ext cx="1385100" cy="285000"/>
          </a:xfrm>
          <a:prstGeom prst="rect">
            <a:avLst/>
          </a:prstGeom>
          <a:solidFill>
            <a:srgbClr val="4C113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HAL/RHI</a:t>
            </a:r>
            <a:endParaRPr sz="800">
              <a:solidFill>
                <a:schemeClr val="lt1"/>
              </a:solidFill>
              <a:latin typeface="Roboto"/>
              <a:ea typeface="Roboto"/>
              <a:cs typeface="Roboto"/>
              <a:sym typeface="Roboto"/>
            </a:endParaRPr>
          </a:p>
          <a:p>
            <a:pPr marL="0" lvl="0" indent="0" algn="ctr" rtl="0">
              <a:spcBef>
                <a:spcPts val="0"/>
              </a:spcBef>
              <a:spcAft>
                <a:spcPts val="0"/>
              </a:spcAft>
              <a:buNone/>
            </a:pPr>
            <a:r>
              <a:rPr lang="en" sz="800">
                <a:solidFill>
                  <a:schemeClr val="lt1"/>
                </a:solidFill>
                <a:latin typeface="Roboto"/>
                <a:ea typeface="Roboto"/>
                <a:cs typeface="Roboto"/>
                <a:sym typeface="Roboto"/>
              </a:rPr>
              <a:t>cached data</a:t>
            </a:r>
            <a:endParaRPr sz="800">
              <a:solidFill>
                <a:schemeClr val="lt1"/>
              </a:solidFill>
              <a:latin typeface="Roboto"/>
              <a:ea typeface="Roboto"/>
              <a:cs typeface="Roboto"/>
              <a:sym typeface="Roboto"/>
            </a:endParaRPr>
          </a:p>
        </p:txBody>
      </p:sp>
      <p:sp>
        <p:nvSpPr>
          <p:cNvPr id="472" name="Google Shape;472;p34"/>
          <p:cNvSpPr/>
          <p:nvPr/>
        </p:nvSpPr>
        <p:spPr>
          <a:xfrm>
            <a:off x="6888059" y="2978996"/>
            <a:ext cx="1385100" cy="2850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Game data</a:t>
            </a:r>
            <a:endParaRPr sz="800">
              <a:solidFill>
                <a:schemeClr val="lt1"/>
              </a:solidFill>
              <a:latin typeface="Roboto"/>
              <a:ea typeface="Roboto"/>
              <a:cs typeface="Roboto"/>
              <a:sym typeface="Roboto"/>
            </a:endParaRPr>
          </a:p>
        </p:txBody>
      </p:sp>
      <p:sp>
        <p:nvSpPr>
          <p:cNvPr id="473" name="Google Shape;473;p34"/>
          <p:cNvSpPr/>
          <p:nvPr/>
        </p:nvSpPr>
        <p:spPr>
          <a:xfrm>
            <a:off x="6017350" y="4175225"/>
            <a:ext cx="1511700" cy="285000"/>
          </a:xfrm>
          <a:prstGeom prst="roundRect">
            <a:avLst>
              <a:gd name="adj" fmla="val 16667"/>
            </a:avLst>
          </a:prstGeom>
          <a:solidFill>
            <a:srgbClr val="66666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Animation system</a:t>
            </a:r>
            <a:endParaRPr sz="1000">
              <a:solidFill>
                <a:schemeClr val="lt1"/>
              </a:solidFill>
              <a:latin typeface="Roboto"/>
              <a:ea typeface="Roboto"/>
              <a:cs typeface="Roboto"/>
              <a:sym typeface="Roboto"/>
            </a:endParaRPr>
          </a:p>
        </p:txBody>
      </p:sp>
      <p:sp>
        <p:nvSpPr>
          <p:cNvPr id="474" name="Google Shape;474;p34"/>
          <p:cNvSpPr/>
          <p:nvPr/>
        </p:nvSpPr>
        <p:spPr>
          <a:xfrm>
            <a:off x="6017350" y="1195925"/>
            <a:ext cx="1511700" cy="285000"/>
          </a:xfrm>
          <a:prstGeom prst="roundRect">
            <a:avLst>
              <a:gd name="adj" fmla="val 16667"/>
            </a:avLst>
          </a:prstGeom>
          <a:solidFill>
            <a:srgbClr val="66666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Game code</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800">
                <a:solidFill>
                  <a:schemeClr val="lt1"/>
                </a:solidFill>
                <a:latin typeface="Roboto"/>
                <a:ea typeface="Roboto"/>
                <a:cs typeface="Roboto"/>
                <a:sym typeface="Roboto"/>
              </a:rPr>
              <a:t>(scripting)</a:t>
            </a:r>
            <a:endParaRPr sz="800">
              <a:solidFill>
                <a:schemeClr val="lt1"/>
              </a:solidFill>
              <a:latin typeface="Roboto"/>
              <a:ea typeface="Roboto"/>
              <a:cs typeface="Roboto"/>
              <a:sym typeface="Roboto"/>
            </a:endParaRPr>
          </a:p>
        </p:txBody>
      </p:sp>
      <p:sp>
        <p:nvSpPr>
          <p:cNvPr id="475" name="Google Shape;475;p34"/>
          <p:cNvSpPr/>
          <p:nvPr/>
        </p:nvSpPr>
        <p:spPr>
          <a:xfrm>
            <a:off x="7356300" y="1675125"/>
            <a:ext cx="1511700" cy="285000"/>
          </a:xfrm>
          <a:prstGeom prst="roundRect">
            <a:avLst>
              <a:gd name="adj" fmla="val 16667"/>
            </a:avLst>
          </a:prstGeom>
          <a:solidFill>
            <a:srgbClr val="66666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Game code</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800">
                <a:solidFill>
                  <a:schemeClr val="lt1"/>
                </a:solidFill>
                <a:latin typeface="Roboto"/>
                <a:ea typeface="Roboto"/>
                <a:cs typeface="Roboto"/>
                <a:sym typeface="Roboto"/>
              </a:rPr>
              <a:t>(native)</a:t>
            </a:r>
            <a:endParaRPr sz="800">
              <a:solidFill>
                <a:schemeClr val="lt1"/>
              </a:solidFill>
              <a:latin typeface="Roboto"/>
              <a:ea typeface="Roboto"/>
              <a:cs typeface="Roboto"/>
              <a:sym typeface="Roboto"/>
            </a:endParaRPr>
          </a:p>
        </p:txBody>
      </p:sp>
      <p:sp>
        <p:nvSpPr>
          <p:cNvPr id="476" name="Google Shape;476;p34"/>
          <p:cNvSpPr/>
          <p:nvPr/>
        </p:nvSpPr>
        <p:spPr>
          <a:xfrm>
            <a:off x="4647400" y="3689488"/>
            <a:ext cx="1511700" cy="285000"/>
          </a:xfrm>
          <a:prstGeom prst="roundRect">
            <a:avLst>
              <a:gd name="adj" fmla="val 16667"/>
            </a:avLst>
          </a:prstGeom>
          <a:solidFill>
            <a:srgbClr val="66666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Hier transform update</a:t>
            </a:r>
            <a:endParaRPr sz="800">
              <a:solidFill>
                <a:schemeClr val="lt1"/>
              </a:solidFill>
              <a:latin typeface="Roboto"/>
              <a:ea typeface="Roboto"/>
              <a:cs typeface="Roboto"/>
              <a:sym typeface="Roboto"/>
            </a:endParaRPr>
          </a:p>
        </p:txBody>
      </p:sp>
      <p:sp>
        <p:nvSpPr>
          <p:cNvPr id="477" name="Google Shape;477;p34"/>
          <p:cNvSpPr/>
          <p:nvPr/>
        </p:nvSpPr>
        <p:spPr>
          <a:xfrm>
            <a:off x="7356300" y="3679575"/>
            <a:ext cx="1511700" cy="285000"/>
          </a:xfrm>
          <a:prstGeom prst="roundRect">
            <a:avLst>
              <a:gd name="adj" fmla="val 16667"/>
            </a:avLst>
          </a:prstGeom>
          <a:solidFill>
            <a:srgbClr val="66666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Render engine</a:t>
            </a:r>
            <a:endParaRPr sz="800">
              <a:solidFill>
                <a:schemeClr val="lt1"/>
              </a:solidFill>
              <a:latin typeface="Roboto"/>
              <a:ea typeface="Roboto"/>
              <a:cs typeface="Roboto"/>
              <a:sym typeface="Roboto"/>
            </a:endParaRPr>
          </a:p>
        </p:txBody>
      </p:sp>
      <p:sp>
        <p:nvSpPr>
          <p:cNvPr id="478" name="Google Shape;478;p34"/>
          <p:cNvSpPr/>
          <p:nvPr/>
        </p:nvSpPr>
        <p:spPr>
          <a:xfrm>
            <a:off x="4647400" y="1675113"/>
            <a:ext cx="1511700" cy="285000"/>
          </a:xfrm>
          <a:prstGeom prst="roundRect">
            <a:avLst>
              <a:gd name="adj" fmla="val 16667"/>
            </a:avLst>
          </a:prstGeom>
          <a:solidFill>
            <a:srgbClr val="66666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Simulations</a:t>
            </a:r>
            <a:endParaRPr sz="800">
              <a:solidFill>
                <a:schemeClr val="lt1"/>
              </a:solidFill>
              <a:latin typeface="Roboto"/>
              <a:ea typeface="Roboto"/>
              <a:cs typeface="Roboto"/>
              <a:sym typeface="Roboto"/>
            </a:endParaRPr>
          </a:p>
        </p:txBody>
      </p:sp>
      <p:cxnSp>
        <p:nvCxnSpPr>
          <p:cNvPr id="479" name="Google Shape;479;p34"/>
          <p:cNvCxnSpPr>
            <a:stCxn id="478" idx="2"/>
          </p:cNvCxnSpPr>
          <p:nvPr/>
        </p:nvCxnSpPr>
        <p:spPr>
          <a:xfrm>
            <a:off x="5403250" y="1960113"/>
            <a:ext cx="446400" cy="286500"/>
          </a:xfrm>
          <a:prstGeom prst="straightConnector1">
            <a:avLst/>
          </a:prstGeom>
          <a:noFill/>
          <a:ln w="9525" cap="flat" cmpd="sng">
            <a:solidFill>
              <a:schemeClr val="lt1"/>
            </a:solidFill>
            <a:prstDash val="solid"/>
            <a:round/>
            <a:headEnd type="none" w="med" len="med"/>
            <a:tailEnd type="triangle" w="med" len="med"/>
          </a:ln>
        </p:spPr>
      </p:cxnSp>
      <p:cxnSp>
        <p:nvCxnSpPr>
          <p:cNvPr id="480" name="Google Shape;480;p34"/>
          <p:cNvCxnSpPr>
            <a:stCxn id="474" idx="2"/>
            <a:endCxn id="468" idx="0"/>
          </p:cNvCxnSpPr>
          <p:nvPr/>
        </p:nvCxnSpPr>
        <p:spPr>
          <a:xfrm>
            <a:off x="6773200" y="1480925"/>
            <a:ext cx="0" cy="768900"/>
          </a:xfrm>
          <a:prstGeom prst="straightConnector1">
            <a:avLst/>
          </a:prstGeom>
          <a:noFill/>
          <a:ln w="9525" cap="flat" cmpd="sng">
            <a:solidFill>
              <a:schemeClr val="lt1"/>
            </a:solidFill>
            <a:prstDash val="solid"/>
            <a:round/>
            <a:headEnd type="none" w="med" len="med"/>
            <a:tailEnd type="triangle" w="med" len="med"/>
          </a:ln>
        </p:spPr>
      </p:cxnSp>
      <p:cxnSp>
        <p:nvCxnSpPr>
          <p:cNvPr id="481" name="Google Shape;481;p34"/>
          <p:cNvCxnSpPr>
            <a:stCxn id="475" idx="2"/>
          </p:cNvCxnSpPr>
          <p:nvPr/>
        </p:nvCxnSpPr>
        <p:spPr>
          <a:xfrm flipH="1">
            <a:off x="7555350" y="1960125"/>
            <a:ext cx="556800" cy="291900"/>
          </a:xfrm>
          <a:prstGeom prst="straightConnector1">
            <a:avLst/>
          </a:prstGeom>
          <a:noFill/>
          <a:ln w="9525" cap="flat" cmpd="sng">
            <a:solidFill>
              <a:schemeClr val="lt1"/>
            </a:solidFill>
            <a:prstDash val="solid"/>
            <a:round/>
            <a:headEnd type="none" w="med" len="med"/>
            <a:tailEnd type="triangle" w="med" len="med"/>
          </a:ln>
        </p:spPr>
      </p:cxnSp>
      <p:cxnSp>
        <p:nvCxnSpPr>
          <p:cNvPr id="482" name="Google Shape;482;p34"/>
          <p:cNvCxnSpPr>
            <a:stCxn id="476" idx="0"/>
          </p:cNvCxnSpPr>
          <p:nvPr/>
        </p:nvCxnSpPr>
        <p:spPr>
          <a:xfrm rot="10800000" flipH="1">
            <a:off x="5403250" y="3365188"/>
            <a:ext cx="424500" cy="324300"/>
          </a:xfrm>
          <a:prstGeom prst="straightConnector1">
            <a:avLst/>
          </a:prstGeom>
          <a:noFill/>
          <a:ln w="9525" cap="flat" cmpd="sng">
            <a:solidFill>
              <a:schemeClr val="lt1"/>
            </a:solidFill>
            <a:prstDash val="solid"/>
            <a:round/>
            <a:headEnd type="none" w="med" len="med"/>
            <a:tailEnd type="triangle" w="med" len="med"/>
          </a:ln>
        </p:spPr>
      </p:cxnSp>
      <p:cxnSp>
        <p:nvCxnSpPr>
          <p:cNvPr id="483" name="Google Shape;483;p34"/>
          <p:cNvCxnSpPr>
            <a:stCxn id="473" idx="0"/>
            <a:endCxn id="468" idx="2"/>
          </p:cNvCxnSpPr>
          <p:nvPr/>
        </p:nvCxnSpPr>
        <p:spPr>
          <a:xfrm rot="10800000">
            <a:off x="6773200" y="3364925"/>
            <a:ext cx="0" cy="810300"/>
          </a:xfrm>
          <a:prstGeom prst="straightConnector1">
            <a:avLst/>
          </a:prstGeom>
          <a:noFill/>
          <a:ln w="9525" cap="flat" cmpd="sng">
            <a:solidFill>
              <a:schemeClr val="lt1"/>
            </a:solidFill>
            <a:prstDash val="solid"/>
            <a:round/>
            <a:headEnd type="none" w="med" len="med"/>
            <a:tailEnd type="triangle" w="med" len="med"/>
          </a:ln>
        </p:spPr>
      </p:cxnSp>
      <p:cxnSp>
        <p:nvCxnSpPr>
          <p:cNvPr id="484" name="Google Shape;484;p34"/>
          <p:cNvCxnSpPr>
            <a:stCxn id="477" idx="0"/>
          </p:cNvCxnSpPr>
          <p:nvPr/>
        </p:nvCxnSpPr>
        <p:spPr>
          <a:xfrm rot="10800000">
            <a:off x="7582950" y="3370575"/>
            <a:ext cx="529200" cy="309000"/>
          </a:xfrm>
          <a:prstGeom prst="straightConnector1">
            <a:avLst/>
          </a:prstGeom>
          <a:noFill/>
          <a:ln w="9525" cap="flat" cmpd="sng">
            <a:solidFill>
              <a:schemeClr val="lt1"/>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8"/>
        <p:cNvGrpSpPr/>
        <p:nvPr/>
      </p:nvGrpSpPr>
      <p:grpSpPr>
        <a:xfrm>
          <a:off x="0" y="0"/>
          <a:ext cx="0" cy="0"/>
          <a:chOff x="0" y="0"/>
          <a:chExt cx="0" cy="0"/>
        </a:xfrm>
      </p:grpSpPr>
      <p:sp>
        <p:nvSpPr>
          <p:cNvPr id="489" name="Google Shape;489;p35"/>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Where should we go?</a:t>
            </a:r>
            <a:endParaRPr sz="2200" b="1">
              <a:solidFill>
                <a:schemeClr val="lt1"/>
              </a:solidFill>
              <a:latin typeface="Roboto"/>
              <a:ea typeface="Roboto"/>
              <a:cs typeface="Roboto"/>
              <a:sym typeface="Roboto"/>
            </a:endParaRPr>
          </a:p>
        </p:txBody>
      </p:sp>
      <p:grpSp>
        <p:nvGrpSpPr>
          <p:cNvPr id="490" name="Google Shape;490;p35"/>
          <p:cNvGrpSpPr/>
          <p:nvPr/>
        </p:nvGrpSpPr>
        <p:grpSpPr>
          <a:xfrm>
            <a:off x="92412" y="65726"/>
            <a:ext cx="2602188" cy="431175"/>
            <a:chOff x="92412" y="65726"/>
            <a:chExt cx="2602188" cy="431175"/>
          </a:xfrm>
        </p:grpSpPr>
        <p:pic>
          <p:nvPicPr>
            <p:cNvPr id="491" name="Google Shape;491;p35"/>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492" name="Google Shape;492;p35"/>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493" name="Google Shape;493;p35"/>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494" name="Google Shape;494;p35"/>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495" name="Google Shape;495;p35"/>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496" name="Google Shape;496;p35"/>
          <p:cNvSpPr txBox="1"/>
          <p:nvPr/>
        </p:nvSpPr>
        <p:spPr>
          <a:xfrm>
            <a:off x="514350" y="1103425"/>
            <a:ext cx="2669400" cy="37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CPU-driven path</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+Easy to develop</a:t>
            </a:r>
            <a:endParaRPr sz="1500">
              <a:solidFill>
                <a:srgbClr val="6AA84F"/>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+Fewer code modifications</a:t>
            </a:r>
            <a:endParaRPr sz="1500">
              <a:solidFill>
                <a:srgbClr val="6AA84F"/>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+More game features</a:t>
            </a:r>
            <a:endParaRPr sz="1500">
              <a:solidFill>
                <a:srgbClr val="6AA84F"/>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rgbClr val="A61C00"/>
                </a:solidFill>
                <a:latin typeface="Roboto"/>
                <a:ea typeface="Roboto"/>
                <a:cs typeface="Roboto"/>
                <a:sym typeface="Roboto"/>
              </a:rPr>
              <a:t>-CPU bottleneck</a:t>
            </a:r>
            <a:endParaRPr sz="1500">
              <a:solidFill>
                <a:srgbClr val="A61C00"/>
              </a:solidFill>
              <a:latin typeface="Roboto"/>
              <a:ea typeface="Roboto"/>
              <a:cs typeface="Roboto"/>
              <a:sym typeface="Roboto"/>
            </a:endParaRPr>
          </a:p>
          <a:p>
            <a:pPr marL="0" lvl="0" indent="0" algn="l" rtl="0">
              <a:spcBef>
                <a:spcPts val="0"/>
              </a:spcBef>
              <a:spcAft>
                <a:spcPts val="0"/>
              </a:spcAft>
              <a:buNone/>
            </a:pPr>
            <a:r>
              <a:rPr lang="en" sz="1500">
                <a:solidFill>
                  <a:srgbClr val="A61C00"/>
                </a:solidFill>
                <a:latin typeface="Roboto"/>
                <a:ea typeface="Roboto"/>
                <a:cs typeface="Roboto"/>
                <a:sym typeface="Roboto"/>
              </a:rPr>
              <a:t>-Memory consumption</a:t>
            </a: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i="1">
                <a:solidFill>
                  <a:schemeClr val="lt1"/>
                </a:solidFill>
                <a:latin typeface="Roboto"/>
                <a:ea typeface="Roboto"/>
                <a:cs typeface="Roboto"/>
                <a:sym typeface="Roboto"/>
              </a:rPr>
              <a:t>*Poor performance on early test scene with preliminary art setup</a:t>
            </a:r>
            <a:endParaRPr sz="1500" i="1">
              <a:solidFill>
                <a:schemeClr val="lt1"/>
              </a:solidFill>
              <a:latin typeface="Roboto"/>
              <a:ea typeface="Roboto"/>
              <a:cs typeface="Roboto"/>
              <a:sym typeface="Roboto"/>
            </a:endParaRPr>
          </a:p>
          <a:p>
            <a:pPr marL="0" lvl="0" indent="0" algn="l" rtl="0">
              <a:spcBef>
                <a:spcPts val="0"/>
              </a:spcBef>
              <a:spcAft>
                <a:spcPts val="0"/>
              </a:spcAft>
              <a:buNone/>
            </a:pP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0"/>
        <p:cNvGrpSpPr/>
        <p:nvPr/>
      </p:nvGrpSpPr>
      <p:grpSpPr>
        <a:xfrm>
          <a:off x="0" y="0"/>
          <a:ext cx="0" cy="0"/>
          <a:chOff x="0" y="0"/>
          <a:chExt cx="0" cy="0"/>
        </a:xfrm>
      </p:grpSpPr>
      <p:sp>
        <p:nvSpPr>
          <p:cNvPr id="501" name="Google Shape;501;p36"/>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Where should we go?</a:t>
            </a:r>
            <a:endParaRPr sz="2200" b="1">
              <a:solidFill>
                <a:schemeClr val="lt1"/>
              </a:solidFill>
              <a:latin typeface="Roboto"/>
              <a:ea typeface="Roboto"/>
              <a:cs typeface="Roboto"/>
              <a:sym typeface="Roboto"/>
            </a:endParaRPr>
          </a:p>
        </p:txBody>
      </p:sp>
      <p:grpSp>
        <p:nvGrpSpPr>
          <p:cNvPr id="502" name="Google Shape;502;p36"/>
          <p:cNvGrpSpPr/>
          <p:nvPr/>
        </p:nvGrpSpPr>
        <p:grpSpPr>
          <a:xfrm>
            <a:off x="92412" y="65726"/>
            <a:ext cx="2602188" cy="431175"/>
            <a:chOff x="92412" y="65726"/>
            <a:chExt cx="2602188" cy="431175"/>
          </a:xfrm>
        </p:grpSpPr>
        <p:pic>
          <p:nvPicPr>
            <p:cNvPr id="503" name="Google Shape;503;p36"/>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504" name="Google Shape;504;p36"/>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505" name="Google Shape;505;p36"/>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506" name="Google Shape;506;p36"/>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507" name="Google Shape;507;p36"/>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508" name="Google Shape;508;p36"/>
          <p:cNvSpPr txBox="1"/>
          <p:nvPr/>
        </p:nvSpPr>
        <p:spPr>
          <a:xfrm>
            <a:off x="514350" y="1103425"/>
            <a:ext cx="2669400" cy="37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CPU-driven path</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+Easy to develop</a:t>
            </a:r>
            <a:endParaRPr sz="1500">
              <a:solidFill>
                <a:srgbClr val="6AA84F"/>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+Fewer code modifications</a:t>
            </a:r>
            <a:endParaRPr sz="1500">
              <a:solidFill>
                <a:srgbClr val="6AA84F"/>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+More game features</a:t>
            </a:r>
            <a:endParaRPr sz="1500">
              <a:solidFill>
                <a:srgbClr val="6AA84F"/>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rgbClr val="A61C00"/>
                </a:solidFill>
                <a:latin typeface="Roboto"/>
                <a:ea typeface="Roboto"/>
                <a:cs typeface="Roboto"/>
                <a:sym typeface="Roboto"/>
              </a:rPr>
              <a:t>-CPU bottleneck</a:t>
            </a:r>
            <a:endParaRPr sz="1500">
              <a:solidFill>
                <a:srgbClr val="A61C00"/>
              </a:solidFill>
              <a:latin typeface="Roboto"/>
              <a:ea typeface="Roboto"/>
              <a:cs typeface="Roboto"/>
              <a:sym typeface="Roboto"/>
            </a:endParaRPr>
          </a:p>
          <a:p>
            <a:pPr marL="0" lvl="0" indent="0" algn="l" rtl="0">
              <a:spcBef>
                <a:spcPts val="0"/>
              </a:spcBef>
              <a:spcAft>
                <a:spcPts val="0"/>
              </a:spcAft>
              <a:buNone/>
            </a:pPr>
            <a:r>
              <a:rPr lang="en" sz="1500">
                <a:solidFill>
                  <a:srgbClr val="A61C00"/>
                </a:solidFill>
                <a:latin typeface="Roboto"/>
                <a:ea typeface="Roboto"/>
                <a:cs typeface="Roboto"/>
                <a:sym typeface="Roboto"/>
              </a:rPr>
              <a:t>-Memory consumption</a:t>
            </a: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i="1">
                <a:solidFill>
                  <a:schemeClr val="lt1"/>
                </a:solidFill>
                <a:latin typeface="Roboto"/>
                <a:ea typeface="Roboto"/>
                <a:cs typeface="Roboto"/>
                <a:sym typeface="Roboto"/>
              </a:rPr>
              <a:t>*Poor performance on early test scene with preliminary art setup</a:t>
            </a:r>
            <a:endParaRPr sz="1500" i="1">
              <a:solidFill>
                <a:schemeClr val="lt1"/>
              </a:solidFill>
              <a:latin typeface="Roboto"/>
              <a:ea typeface="Roboto"/>
              <a:cs typeface="Roboto"/>
              <a:sym typeface="Roboto"/>
            </a:endParaRPr>
          </a:p>
          <a:p>
            <a:pPr marL="0" lvl="0" indent="0" algn="l" rtl="0">
              <a:spcBef>
                <a:spcPts val="0"/>
              </a:spcBef>
              <a:spcAft>
                <a:spcPts val="0"/>
              </a:spcAft>
              <a:buNone/>
            </a:pP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509" name="Google Shape;509;p36"/>
          <p:cNvSpPr txBox="1"/>
          <p:nvPr/>
        </p:nvSpPr>
        <p:spPr>
          <a:xfrm>
            <a:off x="6132900" y="1103425"/>
            <a:ext cx="2669400" cy="37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GPU-driven path</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+GPU bottleneck</a:t>
            </a:r>
            <a:endParaRPr sz="1500">
              <a:solidFill>
                <a:srgbClr val="6AA84F"/>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+Unlocks optimizations</a:t>
            </a:r>
            <a:endParaRPr sz="1500">
              <a:solidFill>
                <a:srgbClr val="6AA84F"/>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rgbClr val="A61C00"/>
              </a:solidFill>
              <a:latin typeface="Roboto"/>
              <a:ea typeface="Roboto"/>
              <a:cs typeface="Roboto"/>
              <a:sym typeface="Roboto"/>
            </a:endParaRPr>
          </a:p>
          <a:p>
            <a:pPr marL="0" lvl="0" indent="0" algn="l" rtl="0">
              <a:spcBef>
                <a:spcPts val="0"/>
              </a:spcBef>
              <a:spcAft>
                <a:spcPts val="0"/>
              </a:spcAft>
              <a:buNone/>
            </a:pPr>
            <a:r>
              <a:rPr lang="en" sz="1500">
                <a:solidFill>
                  <a:srgbClr val="A61C00"/>
                </a:solidFill>
                <a:latin typeface="Roboto"/>
                <a:ea typeface="Roboto"/>
                <a:cs typeface="Roboto"/>
                <a:sym typeface="Roboto"/>
              </a:rPr>
              <a:t>-Requires huge refactoring</a:t>
            </a:r>
            <a:endParaRPr sz="1500">
              <a:solidFill>
                <a:srgbClr val="A61C00"/>
              </a:solidFill>
              <a:latin typeface="Roboto"/>
              <a:ea typeface="Roboto"/>
              <a:cs typeface="Roboto"/>
              <a:sym typeface="Roboto"/>
            </a:endParaRPr>
          </a:p>
          <a:p>
            <a:pPr marL="0" lvl="0" indent="0" algn="l" rtl="0">
              <a:spcBef>
                <a:spcPts val="0"/>
              </a:spcBef>
              <a:spcAft>
                <a:spcPts val="0"/>
              </a:spcAft>
              <a:buNone/>
            </a:pPr>
            <a:r>
              <a:rPr lang="en" sz="1500">
                <a:solidFill>
                  <a:srgbClr val="A61C00"/>
                </a:solidFill>
                <a:latin typeface="Roboto"/>
                <a:ea typeface="Roboto"/>
                <a:cs typeface="Roboto"/>
                <a:sym typeface="Roboto"/>
              </a:rPr>
              <a:t>-Less flexible</a:t>
            </a: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i="1">
                <a:solidFill>
                  <a:schemeClr val="lt1"/>
                </a:solidFill>
                <a:latin typeface="Roboto"/>
                <a:ea typeface="Roboto"/>
                <a:cs typeface="Roboto"/>
                <a:sym typeface="Roboto"/>
              </a:rPr>
              <a:t>*Theoretically possible, but involves a lot of “client” code rework</a:t>
            </a:r>
            <a:endParaRPr sz="1500" i="1">
              <a:solidFill>
                <a:schemeClr val="lt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3"/>
        <p:cNvGrpSpPr/>
        <p:nvPr/>
      </p:nvGrpSpPr>
      <p:grpSpPr>
        <a:xfrm>
          <a:off x="0" y="0"/>
          <a:ext cx="0" cy="0"/>
          <a:chOff x="0" y="0"/>
          <a:chExt cx="0" cy="0"/>
        </a:xfrm>
      </p:grpSpPr>
      <p:sp>
        <p:nvSpPr>
          <p:cNvPr id="514" name="Google Shape;514;p37"/>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Where should we go?</a:t>
            </a:r>
            <a:endParaRPr sz="2200" b="1">
              <a:solidFill>
                <a:schemeClr val="lt1"/>
              </a:solidFill>
              <a:latin typeface="Roboto"/>
              <a:ea typeface="Roboto"/>
              <a:cs typeface="Roboto"/>
              <a:sym typeface="Roboto"/>
            </a:endParaRPr>
          </a:p>
        </p:txBody>
      </p:sp>
      <p:grpSp>
        <p:nvGrpSpPr>
          <p:cNvPr id="515" name="Google Shape;515;p37"/>
          <p:cNvGrpSpPr/>
          <p:nvPr/>
        </p:nvGrpSpPr>
        <p:grpSpPr>
          <a:xfrm>
            <a:off x="92412" y="65726"/>
            <a:ext cx="2602188" cy="431175"/>
            <a:chOff x="92412" y="65726"/>
            <a:chExt cx="2602188" cy="431175"/>
          </a:xfrm>
        </p:grpSpPr>
        <p:pic>
          <p:nvPicPr>
            <p:cNvPr id="516" name="Google Shape;516;p37"/>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517" name="Google Shape;517;p37"/>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518" name="Google Shape;518;p37"/>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519" name="Google Shape;519;p37"/>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520" name="Google Shape;520;p37"/>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521" name="Google Shape;521;p37"/>
          <p:cNvSpPr txBox="1"/>
          <p:nvPr/>
        </p:nvSpPr>
        <p:spPr>
          <a:xfrm>
            <a:off x="514350" y="1103425"/>
            <a:ext cx="2669400" cy="37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CPU-driven path</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+Easy to develop</a:t>
            </a:r>
            <a:endParaRPr sz="1500">
              <a:solidFill>
                <a:srgbClr val="6AA84F"/>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+Fewer code modifications</a:t>
            </a:r>
            <a:endParaRPr sz="1500">
              <a:solidFill>
                <a:srgbClr val="6AA84F"/>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+More game features</a:t>
            </a:r>
            <a:endParaRPr sz="1500">
              <a:solidFill>
                <a:srgbClr val="6AA84F"/>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rgbClr val="A61C00"/>
                </a:solidFill>
                <a:latin typeface="Roboto"/>
                <a:ea typeface="Roboto"/>
                <a:cs typeface="Roboto"/>
                <a:sym typeface="Roboto"/>
              </a:rPr>
              <a:t>-CPU bottleneck</a:t>
            </a:r>
            <a:endParaRPr sz="1500">
              <a:solidFill>
                <a:srgbClr val="A61C00"/>
              </a:solidFill>
              <a:latin typeface="Roboto"/>
              <a:ea typeface="Roboto"/>
              <a:cs typeface="Roboto"/>
              <a:sym typeface="Roboto"/>
            </a:endParaRPr>
          </a:p>
          <a:p>
            <a:pPr marL="0" lvl="0" indent="0" algn="l" rtl="0">
              <a:spcBef>
                <a:spcPts val="0"/>
              </a:spcBef>
              <a:spcAft>
                <a:spcPts val="0"/>
              </a:spcAft>
              <a:buNone/>
            </a:pPr>
            <a:r>
              <a:rPr lang="en" sz="1500">
                <a:solidFill>
                  <a:srgbClr val="A61C00"/>
                </a:solidFill>
                <a:latin typeface="Roboto"/>
                <a:ea typeface="Roboto"/>
                <a:cs typeface="Roboto"/>
                <a:sym typeface="Roboto"/>
              </a:rPr>
              <a:t>-Memory consumption</a:t>
            </a: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i="1">
                <a:solidFill>
                  <a:schemeClr val="lt1"/>
                </a:solidFill>
                <a:latin typeface="Roboto"/>
                <a:ea typeface="Roboto"/>
                <a:cs typeface="Roboto"/>
                <a:sym typeface="Roboto"/>
              </a:rPr>
              <a:t>*Poor performance on early test scene with preliminary art setup</a:t>
            </a:r>
            <a:endParaRPr sz="1500" i="1">
              <a:solidFill>
                <a:schemeClr val="lt1"/>
              </a:solidFill>
              <a:latin typeface="Roboto"/>
              <a:ea typeface="Roboto"/>
              <a:cs typeface="Roboto"/>
              <a:sym typeface="Roboto"/>
            </a:endParaRPr>
          </a:p>
          <a:p>
            <a:pPr marL="0" lvl="0" indent="0" algn="l" rtl="0">
              <a:spcBef>
                <a:spcPts val="0"/>
              </a:spcBef>
              <a:spcAft>
                <a:spcPts val="0"/>
              </a:spcAft>
              <a:buNone/>
            </a:pP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522" name="Google Shape;522;p37"/>
          <p:cNvSpPr txBox="1"/>
          <p:nvPr/>
        </p:nvSpPr>
        <p:spPr>
          <a:xfrm>
            <a:off x="3358900" y="1103425"/>
            <a:ext cx="2669400" cy="37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Hybrid path</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+Unlock GPU performance</a:t>
            </a:r>
            <a:endParaRPr sz="1500">
              <a:solidFill>
                <a:srgbClr val="6AA84F"/>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+Benefit CPU flexibility</a:t>
            </a:r>
            <a:endParaRPr sz="1500">
              <a:solidFill>
                <a:srgbClr val="6AA84F"/>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+Moderate changes</a:t>
            </a:r>
            <a:endParaRPr sz="1500">
              <a:solidFill>
                <a:srgbClr val="6AA84F"/>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rgbClr val="A61C00"/>
                </a:solidFill>
                <a:latin typeface="Roboto"/>
                <a:ea typeface="Roboto"/>
                <a:cs typeface="Roboto"/>
                <a:sym typeface="Roboto"/>
              </a:rPr>
              <a:t>-Maintain both paths</a:t>
            </a:r>
            <a:endParaRPr sz="1500">
              <a:solidFill>
                <a:srgbClr val="A61C00"/>
              </a:solidFill>
              <a:latin typeface="Roboto"/>
              <a:ea typeface="Roboto"/>
              <a:cs typeface="Roboto"/>
              <a:sym typeface="Roboto"/>
            </a:endParaRPr>
          </a:p>
          <a:p>
            <a:pPr marL="0" lvl="0" indent="0" algn="l" rtl="0">
              <a:spcBef>
                <a:spcPts val="0"/>
              </a:spcBef>
              <a:spcAft>
                <a:spcPts val="0"/>
              </a:spcAft>
              <a:buNone/>
            </a:pPr>
            <a:r>
              <a:rPr lang="en" sz="1500">
                <a:solidFill>
                  <a:srgbClr val="A61C00"/>
                </a:solidFill>
                <a:latin typeface="Roboto"/>
                <a:ea typeface="Roboto"/>
                <a:cs typeface="Roboto"/>
                <a:sym typeface="Roboto"/>
              </a:rPr>
              <a:t>-Balance between CPU and GPU path</a:t>
            </a:r>
            <a:endParaRPr sz="1500">
              <a:solidFill>
                <a:srgbClr val="A61C00"/>
              </a:solidFill>
              <a:latin typeface="Roboto"/>
              <a:ea typeface="Roboto"/>
              <a:cs typeface="Roboto"/>
              <a:sym typeface="Roboto"/>
            </a:endParaRPr>
          </a:p>
        </p:txBody>
      </p:sp>
      <p:sp>
        <p:nvSpPr>
          <p:cNvPr id="523" name="Google Shape;523;p37"/>
          <p:cNvSpPr txBox="1"/>
          <p:nvPr/>
        </p:nvSpPr>
        <p:spPr>
          <a:xfrm>
            <a:off x="6132900" y="1103425"/>
            <a:ext cx="2669400" cy="37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GPU-driven path</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+GPU bottleneck</a:t>
            </a:r>
            <a:endParaRPr sz="1500">
              <a:solidFill>
                <a:srgbClr val="6AA84F"/>
              </a:solidFill>
              <a:latin typeface="Roboto"/>
              <a:ea typeface="Roboto"/>
              <a:cs typeface="Roboto"/>
              <a:sym typeface="Roboto"/>
            </a:endParaRPr>
          </a:p>
          <a:p>
            <a:pPr marL="0" lvl="0" indent="0" algn="l" rtl="0">
              <a:spcBef>
                <a:spcPts val="0"/>
              </a:spcBef>
              <a:spcAft>
                <a:spcPts val="0"/>
              </a:spcAft>
              <a:buNone/>
            </a:pPr>
            <a:r>
              <a:rPr lang="en" sz="1500">
                <a:solidFill>
                  <a:srgbClr val="6AA84F"/>
                </a:solidFill>
                <a:latin typeface="Roboto"/>
                <a:ea typeface="Roboto"/>
                <a:cs typeface="Roboto"/>
                <a:sym typeface="Roboto"/>
              </a:rPr>
              <a:t>+Unlocks optimizations</a:t>
            </a:r>
            <a:endParaRPr sz="1500">
              <a:solidFill>
                <a:srgbClr val="6AA84F"/>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rgbClr val="A61C00"/>
              </a:solidFill>
              <a:latin typeface="Roboto"/>
              <a:ea typeface="Roboto"/>
              <a:cs typeface="Roboto"/>
              <a:sym typeface="Roboto"/>
            </a:endParaRPr>
          </a:p>
          <a:p>
            <a:pPr marL="0" lvl="0" indent="0" algn="l" rtl="0">
              <a:spcBef>
                <a:spcPts val="0"/>
              </a:spcBef>
              <a:spcAft>
                <a:spcPts val="0"/>
              </a:spcAft>
              <a:buNone/>
            </a:pPr>
            <a:r>
              <a:rPr lang="en" sz="1500">
                <a:solidFill>
                  <a:srgbClr val="A61C00"/>
                </a:solidFill>
                <a:latin typeface="Roboto"/>
                <a:ea typeface="Roboto"/>
                <a:cs typeface="Roboto"/>
                <a:sym typeface="Roboto"/>
              </a:rPr>
              <a:t>-Requires huge refactoring</a:t>
            </a:r>
            <a:endParaRPr sz="1500">
              <a:solidFill>
                <a:srgbClr val="A61C00"/>
              </a:solidFill>
              <a:latin typeface="Roboto"/>
              <a:ea typeface="Roboto"/>
              <a:cs typeface="Roboto"/>
              <a:sym typeface="Roboto"/>
            </a:endParaRPr>
          </a:p>
          <a:p>
            <a:pPr marL="0" lvl="0" indent="0" algn="l" rtl="0">
              <a:spcBef>
                <a:spcPts val="0"/>
              </a:spcBef>
              <a:spcAft>
                <a:spcPts val="0"/>
              </a:spcAft>
              <a:buNone/>
            </a:pPr>
            <a:r>
              <a:rPr lang="en" sz="1500">
                <a:solidFill>
                  <a:srgbClr val="A61C00"/>
                </a:solidFill>
                <a:latin typeface="Roboto"/>
                <a:ea typeface="Roboto"/>
                <a:cs typeface="Roboto"/>
                <a:sym typeface="Roboto"/>
              </a:rPr>
              <a:t>-Less flexible</a:t>
            </a: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rgbClr val="A61C00"/>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i="1">
                <a:solidFill>
                  <a:schemeClr val="lt1"/>
                </a:solidFill>
                <a:latin typeface="Roboto"/>
                <a:ea typeface="Roboto"/>
                <a:cs typeface="Roboto"/>
                <a:sym typeface="Roboto"/>
              </a:rPr>
              <a:t>*Theoretically possible, but involves a lot of “client” code rework</a:t>
            </a:r>
            <a:endParaRPr sz="1500" i="1">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7"/>
        <p:cNvGrpSpPr/>
        <p:nvPr/>
      </p:nvGrpSpPr>
      <p:grpSpPr>
        <a:xfrm>
          <a:off x="0" y="0"/>
          <a:ext cx="0" cy="0"/>
          <a:chOff x="0" y="0"/>
          <a:chExt cx="0" cy="0"/>
        </a:xfrm>
      </p:grpSpPr>
      <p:sp>
        <p:nvSpPr>
          <p:cNvPr id="528" name="Google Shape;528;p38"/>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Hybrid renderer</a:t>
            </a:r>
            <a:endParaRPr sz="2200" b="1">
              <a:solidFill>
                <a:schemeClr val="lt1"/>
              </a:solidFill>
              <a:latin typeface="Roboto"/>
              <a:ea typeface="Roboto"/>
              <a:cs typeface="Roboto"/>
              <a:sym typeface="Roboto"/>
            </a:endParaRPr>
          </a:p>
        </p:txBody>
      </p:sp>
      <p:grpSp>
        <p:nvGrpSpPr>
          <p:cNvPr id="529" name="Google Shape;529;p38"/>
          <p:cNvGrpSpPr/>
          <p:nvPr/>
        </p:nvGrpSpPr>
        <p:grpSpPr>
          <a:xfrm>
            <a:off x="92412" y="65726"/>
            <a:ext cx="2602188" cy="431175"/>
            <a:chOff x="92412" y="65726"/>
            <a:chExt cx="2602188" cy="431175"/>
          </a:xfrm>
        </p:grpSpPr>
        <p:pic>
          <p:nvPicPr>
            <p:cNvPr id="530" name="Google Shape;530;p38"/>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531" name="Google Shape;531;p38"/>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532" name="Google Shape;532;p38"/>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533" name="Google Shape;533;p38"/>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534" name="Google Shape;534;p38"/>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535" name="Google Shape;535;p38"/>
          <p:cNvSpPr txBox="1"/>
          <p:nvPr/>
        </p:nvSpPr>
        <p:spPr>
          <a:xfrm>
            <a:off x="431425" y="1103425"/>
            <a:ext cx="45144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Conservative renderer evolution</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Focus on game features first</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Reduce the amount of unnecessary refactoring</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Keep legacy structures intact</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Adopt them for new needs</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Support both rendering paths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Gameplay driven CPU path</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“Static” geometry GPU path</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536" name="Google Shape;536;p38"/>
          <p:cNvSpPr/>
          <p:nvPr/>
        </p:nvSpPr>
        <p:spPr>
          <a:xfrm>
            <a:off x="5399600" y="1103425"/>
            <a:ext cx="1428900" cy="3482700"/>
          </a:xfrm>
          <a:prstGeom prst="rect">
            <a:avLst/>
          </a:prstGeom>
          <a:solidFill>
            <a:srgbClr val="A4C2F4"/>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CPU </a:t>
            </a:r>
            <a:endParaRPr b="1">
              <a:latin typeface="Roboto"/>
              <a:ea typeface="Roboto"/>
              <a:cs typeface="Roboto"/>
              <a:sym typeface="Roboto"/>
            </a:endParaRPr>
          </a:p>
          <a:p>
            <a:pPr marL="0" lvl="0" indent="0" algn="ctr" rtl="0">
              <a:spcBef>
                <a:spcPts val="0"/>
              </a:spcBef>
              <a:spcAft>
                <a:spcPts val="0"/>
              </a:spcAft>
              <a:buNone/>
            </a:pPr>
            <a:r>
              <a:rPr lang="en" b="1">
                <a:latin typeface="Roboto"/>
                <a:ea typeface="Roboto"/>
                <a:cs typeface="Roboto"/>
                <a:sym typeface="Roboto"/>
              </a:rPr>
              <a:t>rendering path </a:t>
            </a:r>
            <a:endParaRPr b="1">
              <a:latin typeface="Roboto"/>
              <a:ea typeface="Roboto"/>
              <a:cs typeface="Roboto"/>
              <a:sym typeface="Roboto"/>
            </a:endParaRPr>
          </a:p>
          <a:p>
            <a:pPr marL="0" lvl="0" indent="0" algn="ctr" rtl="0">
              <a:spcBef>
                <a:spcPts val="0"/>
              </a:spcBef>
              <a:spcAft>
                <a:spcPts val="0"/>
              </a:spcAft>
              <a:buNone/>
            </a:pPr>
            <a:endParaRPr/>
          </a:p>
          <a:p>
            <a:pPr marL="0" lvl="0" indent="0" algn="ctr" rtl="0">
              <a:spcBef>
                <a:spcPts val="0"/>
              </a:spcBef>
              <a:spcAft>
                <a:spcPts val="0"/>
              </a:spcAft>
              <a:buNone/>
            </a:pPr>
            <a:r>
              <a:rPr lang="en" sz="1200" b="1"/>
              <a:t>Versatility</a:t>
            </a:r>
            <a:endParaRPr sz="1200" b="1"/>
          </a:p>
          <a:p>
            <a:pPr marL="0" lvl="0" indent="0" algn="ctr" rtl="0">
              <a:spcBef>
                <a:spcPts val="0"/>
              </a:spcBef>
              <a:spcAft>
                <a:spcPts val="0"/>
              </a:spcAft>
              <a:buNone/>
            </a:pPr>
            <a:endParaRPr sz="1200" b="1"/>
          </a:p>
          <a:p>
            <a:pPr marL="0" lvl="0" indent="0" algn="ctr" rtl="0">
              <a:spcBef>
                <a:spcPts val="0"/>
              </a:spcBef>
              <a:spcAft>
                <a:spcPts val="0"/>
              </a:spcAft>
              <a:buNone/>
            </a:pPr>
            <a:r>
              <a:rPr lang="en" sz="1200" b="1"/>
              <a:t>Multi-core scalability</a:t>
            </a:r>
            <a:endParaRPr sz="1200" b="1"/>
          </a:p>
          <a:p>
            <a:pPr marL="0" lvl="0" indent="0" algn="ctr" rtl="0">
              <a:spcBef>
                <a:spcPts val="0"/>
              </a:spcBef>
              <a:spcAft>
                <a:spcPts val="0"/>
              </a:spcAft>
              <a:buNone/>
            </a:pPr>
            <a:endParaRPr sz="1200" b="1"/>
          </a:p>
          <a:p>
            <a:pPr marL="0" lvl="0" indent="0" algn="ctr" rtl="0">
              <a:spcBef>
                <a:spcPts val="0"/>
              </a:spcBef>
              <a:spcAft>
                <a:spcPts val="0"/>
              </a:spcAft>
              <a:buNone/>
            </a:pPr>
            <a:r>
              <a:rPr lang="en" sz="1200" b="1"/>
              <a:t>Frequent </a:t>
            </a:r>
            <a:endParaRPr sz="1200" b="1"/>
          </a:p>
          <a:p>
            <a:pPr marL="0" lvl="0" indent="0" algn="ctr" rtl="0">
              <a:spcBef>
                <a:spcPts val="0"/>
              </a:spcBef>
              <a:spcAft>
                <a:spcPts val="0"/>
              </a:spcAft>
              <a:buNone/>
            </a:pPr>
            <a:r>
              <a:rPr lang="en" sz="1200" b="1"/>
              <a:t>instance data update</a:t>
            </a:r>
            <a:endParaRPr sz="1200" b="1"/>
          </a:p>
          <a:p>
            <a:pPr marL="0" lvl="0" indent="0" algn="ctr" rtl="0">
              <a:spcBef>
                <a:spcPts val="0"/>
              </a:spcBef>
              <a:spcAft>
                <a:spcPts val="0"/>
              </a:spcAft>
              <a:buNone/>
            </a:pPr>
            <a:endParaRPr sz="1200" b="1"/>
          </a:p>
          <a:p>
            <a:pPr marL="0" lvl="0" indent="0" algn="ctr" rtl="0">
              <a:spcBef>
                <a:spcPts val="0"/>
              </a:spcBef>
              <a:spcAft>
                <a:spcPts val="0"/>
              </a:spcAft>
              <a:buNone/>
            </a:pPr>
            <a:r>
              <a:rPr lang="en" sz="1200" b="1"/>
              <a:t>Rich gameplay features</a:t>
            </a:r>
            <a:endParaRPr sz="1200" b="1"/>
          </a:p>
          <a:p>
            <a:pPr marL="0" lvl="0" indent="0" algn="ctr" rtl="0">
              <a:spcBef>
                <a:spcPts val="0"/>
              </a:spcBef>
              <a:spcAft>
                <a:spcPts val="0"/>
              </a:spcAft>
              <a:buNone/>
            </a:pPr>
            <a:endParaRPr sz="1200" b="1"/>
          </a:p>
          <a:p>
            <a:pPr marL="0" lvl="0" indent="0" algn="ctr" rtl="0">
              <a:spcBef>
                <a:spcPts val="0"/>
              </a:spcBef>
              <a:spcAft>
                <a:spcPts val="0"/>
              </a:spcAft>
              <a:buNone/>
            </a:pPr>
            <a:r>
              <a:rPr lang="en" sz="1200" b="1"/>
              <a:t>Demands CPU processing</a:t>
            </a:r>
            <a:endParaRPr sz="1200" b="1"/>
          </a:p>
        </p:txBody>
      </p:sp>
      <p:sp>
        <p:nvSpPr>
          <p:cNvPr id="537" name="Google Shape;537;p38"/>
          <p:cNvSpPr/>
          <p:nvPr/>
        </p:nvSpPr>
        <p:spPr>
          <a:xfrm>
            <a:off x="7190200" y="1103425"/>
            <a:ext cx="1428900" cy="3482700"/>
          </a:xfrm>
          <a:prstGeom prst="rect">
            <a:avLst/>
          </a:prstGeom>
          <a:solidFill>
            <a:srgbClr val="EA9999"/>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GPU </a:t>
            </a:r>
            <a:endParaRPr b="1">
              <a:latin typeface="Roboto"/>
              <a:ea typeface="Roboto"/>
              <a:cs typeface="Roboto"/>
              <a:sym typeface="Roboto"/>
            </a:endParaRPr>
          </a:p>
          <a:p>
            <a:pPr marL="0" lvl="0" indent="0" algn="ctr" rtl="0">
              <a:spcBef>
                <a:spcPts val="0"/>
              </a:spcBef>
              <a:spcAft>
                <a:spcPts val="0"/>
              </a:spcAft>
              <a:buNone/>
            </a:pPr>
            <a:r>
              <a:rPr lang="en" b="1">
                <a:latin typeface="Roboto"/>
                <a:ea typeface="Roboto"/>
                <a:cs typeface="Roboto"/>
                <a:sym typeface="Roboto"/>
              </a:rPr>
              <a:t>rendering path</a:t>
            </a:r>
            <a:endParaRPr b="1">
              <a:latin typeface="Roboto"/>
              <a:ea typeface="Roboto"/>
              <a:cs typeface="Roboto"/>
              <a:sym typeface="Roboto"/>
            </a:endParaRPr>
          </a:p>
          <a:p>
            <a:pPr marL="0" lvl="0" indent="0" algn="ctr" rtl="0">
              <a:spcBef>
                <a:spcPts val="0"/>
              </a:spcBef>
              <a:spcAft>
                <a:spcPts val="0"/>
              </a:spcAft>
              <a:buNone/>
            </a:pPr>
            <a:endParaRPr b="1">
              <a:latin typeface="Roboto"/>
              <a:ea typeface="Roboto"/>
              <a:cs typeface="Roboto"/>
              <a:sym typeface="Roboto"/>
            </a:endParaRPr>
          </a:p>
          <a:p>
            <a:pPr marL="0" lvl="0" indent="0" algn="ctr" rtl="0">
              <a:spcBef>
                <a:spcPts val="0"/>
              </a:spcBef>
              <a:spcAft>
                <a:spcPts val="0"/>
              </a:spcAft>
              <a:buNone/>
            </a:pPr>
            <a:r>
              <a:rPr lang="en" sz="1200" b="1">
                <a:latin typeface="Roboto"/>
                <a:ea typeface="Roboto"/>
                <a:cs typeface="Roboto"/>
                <a:sym typeface="Roboto"/>
              </a:rPr>
              <a:t>Performance</a:t>
            </a:r>
            <a:endParaRPr sz="1200" b="1">
              <a:latin typeface="Roboto"/>
              <a:ea typeface="Roboto"/>
              <a:cs typeface="Roboto"/>
              <a:sym typeface="Roboto"/>
            </a:endParaRPr>
          </a:p>
          <a:p>
            <a:pPr marL="0" lvl="0" indent="0" algn="ctr" rtl="0">
              <a:spcBef>
                <a:spcPts val="0"/>
              </a:spcBef>
              <a:spcAft>
                <a:spcPts val="0"/>
              </a:spcAft>
              <a:buNone/>
            </a:pPr>
            <a:endParaRPr sz="1200" b="1">
              <a:latin typeface="Roboto"/>
              <a:ea typeface="Roboto"/>
              <a:cs typeface="Roboto"/>
              <a:sym typeface="Roboto"/>
            </a:endParaRPr>
          </a:p>
          <a:p>
            <a:pPr marL="0" lvl="0" indent="0" algn="ctr" rtl="0">
              <a:spcBef>
                <a:spcPts val="0"/>
              </a:spcBef>
              <a:spcAft>
                <a:spcPts val="0"/>
              </a:spcAft>
              <a:buNone/>
            </a:pPr>
            <a:r>
              <a:rPr lang="en" sz="1200" b="1">
                <a:latin typeface="Roboto"/>
                <a:ea typeface="Roboto"/>
                <a:cs typeface="Roboto"/>
                <a:sym typeface="Roboto"/>
              </a:rPr>
              <a:t>High </a:t>
            </a:r>
            <a:endParaRPr sz="1200" b="1">
              <a:latin typeface="Roboto"/>
              <a:ea typeface="Roboto"/>
              <a:cs typeface="Roboto"/>
              <a:sym typeface="Roboto"/>
            </a:endParaRPr>
          </a:p>
          <a:p>
            <a:pPr marL="0" lvl="0" indent="0" algn="ctr" rtl="0">
              <a:spcBef>
                <a:spcPts val="0"/>
              </a:spcBef>
              <a:spcAft>
                <a:spcPts val="0"/>
              </a:spcAft>
              <a:buNone/>
            </a:pPr>
            <a:r>
              <a:rPr lang="en" sz="1200" b="1">
                <a:latin typeface="Roboto"/>
                <a:ea typeface="Roboto"/>
                <a:cs typeface="Roboto"/>
                <a:sym typeface="Roboto"/>
              </a:rPr>
              <a:t>throughput</a:t>
            </a:r>
            <a:endParaRPr sz="1200" b="1">
              <a:latin typeface="Roboto"/>
              <a:ea typeface="Roboto"/>
              <a:cs typeface="Roboto"/>
              <a:sym typeface="Roboto"/>
            </a:endParaRPr>
          </a:p>
          <a:p>
            <a:pPr marL="0" lvl="0" indent="0" algn="ctr" rtl="0">
              <a:spcBef>
                <a:spcPts val="0"/>
              </a:spcBef>
              <a:spcAft>
                <a:spcPts val="0"/>
              </a:spcAft>
              <a:buNone/>
            </a:pPr>
            <a:endParaRPr sz="1200" b="1">
              <a:latin typeface="Roboto"/>
              <a:ea typeface="Roboto"/>
              <a:cs typeface="Roboto"/>
              <a:sym typeface="Roboto"/>
            </a:endParaRPr>
          </a:p>
          <a:p>
            <a:pPr marL="0" lvl="0" indent="0" algn="ctr" rtl="0">
              <a:spcBef>
                <a:spcPts val="0"/>
              </a:spcBef>
              <a:spcAft>
                <a:spcPts val="0"/>
              </a:spcAft>
              <a:buNone/>
            </a:pPr>
            <a:r>
              <a:rPr lang="en" sz="1200" b="1">
                <a:latin typeface="Roboto"/>
                <a:ea typeface="Roboto"/>
                <a:cs typeface="Roboto"/>
                <a:sym typeface="Roboto"/>
              </a:rPr>
              <a:t>Simplified instance data management</a:t>
            </a:r>
            <a:endParaRPr sz="1200" b="1">
              <a:latin typeface="Roboto"/>
              <a:ea typeface="Roboto"/>
              <a:cs typeface="Roboto"/>
              <a:sym typeface="Roboto"/>
            </a:endParaRPr>
          </a:p>
          <a:p>
            <a:pPr marL="0" lvl="0" indent="0" algn="ctr" rtl="0">
              <a:spcBef>
                <a:spcPts val="0"/>
              </a:spcBef>
              <a:spcAft>
                <a:spcPts val="0"/>
              </a:spcAft>
              <a:buNone/>
            </a:pPr>
            <a:endParaRPr sz="1200" b="1">
              <a:latin typeface="Roboto"/>
              <a:ea typeface="Roboto"/>
              <a:cs typeface="Roboto"/>
              <a:sym typeface="Roboto"/>
            </a:endParaRPr>
          </a:p>
          <a:p>
            <a:pPr marL="0" lvl="0" indent="0" algn="ctr" rtl="0">
              <a:spcBef>
                <a:spcPts val="0"/>
              </a:spcBef>
              <a:spcAft>
                <a:spcPts val="0"/>
              </a:spcAft>
              <a:buNone/>
            </a:pPr>
            <a:r>
              <a:rPr lang="en" sz="1200" b="1">
                <a:latin typeface="Roboto"/>
                <a:ea typeface="Roboto"/>
                <a:cs typeface="Roboto"/>
                <a:sym typeface="Roboto"/>
              </a:rPr>
              <a:t>Limited customization</a:t>
            </a:r>
            <a:endParaRPr sz="1200" b="1">
              <a:latin typeface="Roboto"/>
              <a:ea typeface="Roboto"/>
              <a:cs typeface="Roboto"/>
              <a:sym typeface="Roboto"/>
            </a:endParaRPr>
          </a:p>
          <a:p>
            <a:pPr marL="0" lvl="0" indent="0" algn="ctr" rtl="0">
              <a:spcBef>
                <a:spcPts val="0"/>
              </a:spcBef>
              <a:spcAft>
                <a:spcPts val="0"/>
              </a:spcAft>
              <a:buNone/>
            </a:pPr>
            <a:endParaRPr sz="1200" b="1">
              <a:latin typeface="Roboto"/>
              <a:ea typeface="Roboto"/>
              <a:cs typeface="Roboto"/>
              <a:sym typeface="Roboto"/>
            </a:endParaRPr>
          </a:p>
          <a:p>
            <a:pPr marL="0" lvl="0" indent="0" algn="ctr" rtl="0">
              <a:spcBef>
                <a:spcPts val="0"/>
              </a:spcBef>
              <a:spcAft>
                <a:spcPts val="0"/>
              </a:spcAft>
              <a:buNone/>
            </a:pPr>
            <a:r>
              <a:rPr lang="en" sz="1200" b="1">
                <a:latin typeface="Roboto"/>
                <a:ea typeface="Roboto"/>
                <a:cs typeface="Roboto"/>
                <a:sym typeface="Roboto"/>
              </a:rPr>
              <a:t>Cheap for CPU timings</a:t>
            </a:r>
            <a:endParaRPr sz="1200" b="1">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1"/>
        <p:cNvGrpSpPr/>
        <p:nvPr/>
      </p:nvGrpSpPr>
      <p:grpSpPr>
        <a:xfrm>
          <a:off x="0" y="0"/>
          <a:ext cx="0" cy="0"/>
          <a:chOff x="0" y="0"/>
          <a:chExt cx="0" cy="0"/>
        </a:xfrm>
      </p:grpSpPr>
      <p:sp>
        <p:nvSpPr>
          <p:cNvPr id="542" name="Google Shape;542;p39"/>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Hybrid renderer:</a:t>
            </a:r>
            <a:r>
              <a:rPr lang="en"/>
              <a:t> </a:t>
            </a:r>
            <a:r>
              <a:rPr lang="en" sz="2200" b="1">
                <a:solidFill>
                  <a:schemeClr val="lt1"/>
                </a:solidFill>
                <a:latin typeface="Roboto"/>
                <a:ea typeface="Roboto"/>
                <a:cs typeface="Roboto"/>
                <a:sym typeface="Roboto"/>
              </a:rPr>
              <a:t>decoupling</a:t>
            </a:r>
            <a:endParaRPr sz="2200" b="1">
              <a:solidFill>
                <a:schemeClr val="lt1"/>
              </a:solidFill>
              <a:latin typeface="Roboto"/>
              <a:ea typeface="Roboto"/>
              <a:cs typeface="Roboto"/>
              <a:sym typeface="Roboto"/>
            </a:endParaRPr>
          </a:p>
        </p:txBody>
      </p:sp>
      <p:grpSp>
        <p:nvGrpSpPr>
          <p:cNvPr id="543" name="Google Shape;543;p39"/>
          <p:cNvGrpSpPr/>
          <p:nvPr/>
        </p:nvGrpSpPr>
        <p:grpSpPr>
          <a:xfrm>
            <a:off x="92412" y="65726"/>
            <a:ext cx="2602188" cy="431175"/>
            <a:chOff x="92412" y="65726"/>
            <a:chExt cx="2602188" cy="431175"/>
          </a:xfrm>
        </p:grpSpPr>
        <p:pic>
          <p:nvPicPr>
            <p:cNvPr id="544" name="Google Shape;544;p39"/>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545" name="Google Shape;545;p39"/>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546" name="Google Shape;546;p39"/>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547" name="Google Shape;547;p39"/>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548" name="Google Shape;548;p39"/>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549" name="Google Shape;549;p39"/>
          <p:cNvSpPr/>
          <p:nvPr/>
        </p:nvSpPr>
        <p:spPr>
          <a:xfrm>
            <a:off x="5097425" y="1496350"/>
            <a:ext cx="3389400" cy="11151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Anim instance</a:t>
            </a:r>
            <a:endParaRPr sz="800">
              <a:solidFill>
                <a:schemeClr val="lt1"/>
              </a:solidFill>
              <a:latin typeface="Roboto"/>
              <a:ea typeface="Roboto"/>
              <a:cs typeface="Roboto"/>
              <a:sym typeface="Roboto"/>
            </a:endParaRPr>
          </a:p>
        </p:txBody>
      </p:sp>
      <p:sp>
        <p:nvSpPr>
          <p:cNvPr id="550" name="Google Shape;550;p39"/>
          <p:cNvSpPr/>
          <p:nvPr/>
        </p:nvSpPr>
        <p:spPr>
          <a:xfrm>
            <a:off x="5292163" y="1779073"/>
            <a:ext cx="1385100" cy="2850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Material data</a:t>
            </a:r>
            <a:endParaRPr sz="800">
              <a:solidFill>
                <a:schemeClr val="lt1"/>
              </a:solidFill>
              <a:latin typeface="Roboto"/>
              <a:ea typeface="Roboto"/>
              <a:cs typeface="Roboto"/>
              <a:sym typeface="Roboto"/>
            </a:endParaRPr>
          </a:p>
        </p:txBody>
      </p:sp>
      <p:sp>
        <p:nvSpPr>
          <p:cNvPr id="551" name="Google Shape;551;p39"/>
          <p:cNvSpPr/>
          <p:nvPr/>
        </p:nvSpPr>
        <p:spPr>
          <a:xfrm>
            <a:off x="6906984" y="1779073"/>
            <a:ext cx="1385100" cy="285000"/>
          </a:xfrm>
          <a:prstGeom prst="rect">
            <a:avLst/>
          </a:prstGeom>
          <a:solidFill>
            <a:srgbClr val="4C113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HAL/RHI</a:t>
            </a:r>
            <a:endParaRPr sz="800">
              <a:solidFill>
                <a:schemeClr val="lt1"/>
              </a:solidFill>
              <a:latin typeface="Roboto"/>
              <a:ea typeface="Roboto"/>
              <a:cs typeface="Roboto"/>
              <a:sym typeface="Roboto"/>
            </a:endParaRPr>
          </a:p>
          <a:p>
            <a:pPr marL="0" lvl="0" indent="0" algn="ctr" rtl="0">
              <a:spcBef>
                <a:spcPts val="0"/>
              </a:spcBef>
              <a:spcAft>
                <a:spcPts val="0"/>
              </a:spcAft>
              <a:buNone/>
            </a:pPr>
            <a:r>
              <a:rPr lang="en" sz="800">
                <a:solidFill>
                  <a:schemeClr val="lt1"/>
                </a:solidFill>
                <a:latin typeface="Roboto"/>
                <a:ea typeface="Roboto"/>
                <a:cs typeface="Roboto"/>
                <a:sym typeface="Roboto"/>
              </a:rPr>
              <a:t>cached data</a:t>
            </a:r>
            <a:endParaRPr sz="800">
              <a:solidFill>
                <a:schemeClr val="lt1"/>
              </a:solidFill>
              <a:latin typeface="Roboto"/>
              <a:ea typeface="Roboto"/>
              <a:cs typeface="Roboto"/>
              <a:sym typeface="Roboto"/>
            </a:endParaRPr>
          </a:p>
        </p:txBody>
      </p:sp>
      <p:sp>
        <p:nvSpPr>
          <p:cNvPr id="552" name="Google Shape;552;p39"/>
          <p:cNvSpPr/>
          <p:nvPr/>
        </p:nvSpPr>
        <p:spPr>
          <a:xfrm>
            <a:off x="6099584" y="2225646"/>
            <a:ext cx="1385100" cy="2850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Game data</a:t>
            </a:r>
            <a:endParaRPr sz="800">
              <a:solidFill>
                <a:schemeClr val="lt1"/>
              </a:solidFill>
              <a:latin typeface="Roboto"/>
              <a:ea typeface="Roboto"/>
              <a:cs typeface="Roboto"/>
              <a:sym typeface="Roboto"/>
            </a:endParaRPr>
          </a:p>
        </p:txBody>
      </p:sp>
      <p:sp>
        <p:nvSpPr>
          <p:cNvPr id="553" name="Google Shape;553;p39"/>
          <p:cNvSpPr/>
          <p:nvPr/>
        </p:nvSpPr>
        <p:spPr>
          <a:xfrm>
            <a:off x="6015575" y="3377800"/>
            <a:ext cx="2162700" cy="10599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Instance data manager</a:t>
            </a:r>
            <a:endParaRPr sz="800">
              <a:solidFill>
                <a:schemeClr val="lt1"/>
              </a:solidFill>
              <a:latin typeface="Roboto"/>
              <a:ea typeface="Roboto"/>
              <a:cs typeface="Roboto"/>
              <a:sym typeface="Roboto"/>
            </a:endParaRPr>
          </a:p>
        </p:txBody>
      </p:sp>
      <p:sp>
        <p:nvSpPr>
          <p:cNvPr id="554" name="Google Shape;554;p39"/>
          <p:cNvSpPr/>
          <p:nvPr/>
        </p:nvSpPr>
        <p:spPr>
          <a:xfrm>
            <a:off x="5249825" y="1648750"/>
            <a:ext cx="3389400" cy="11151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Anim instance</a:t>
            </a:r>
            <a:endParaRPr sz="800">
              <a:solidFill>
                <a:schemeClr val="lt1"/>
              </a:solidFill>
              <a:latin typeface="Roboto"/>
              <a:ea typeface="Roboto"/>
              <a:cs typeface="Roboto"/>
              <a:sym typeface="Roboto"/>
            </a:endParaRPr>
          </a:p>
        </p:txBody>
      </p:sp>
      <p:sp>
        <p:nvSpPr>
          <p:cNvPr id="555" name="Google Shape;555;p39"/>
          <p:cNvSpPr/>
          <p:nvPr/>
        </p:nvSpPr>
        <p:spPr>
          <a:xfrm>
            <a:off x="6294413" y="3711996"/>
            <a:ext cx="1385100" cy="285000"/>
          </a:xfrm>
          <a:prstGeom prst="rect">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Instance data</a:t>
            </a:r>
            <a:endParaRPr sz="800">
              <a:solidFill>
                <a:schemeClr val="lt1"/>
              </a:solidFill>
              <a:latin typeface="Roboto"/>
              <a:ea typeface="Roboto"/>
              <a:cs typeface="Roboto"/>
              <a:sym typeface="Roboto"/>
            </a:endParaRPr>
          </a:p>
        </p:txBody>
      </p:sp>
      <p:sp>
        <p:nvSpPr>
          <p:cNvPr id="556" name="Google Shape;556;p39"/>
          <p:cNvSpPr/>
          <p:nvPr/>
        </p:nvSpPr>
        <p:spPr>
          <a:xfrm>
            <a:off x="5444563" y="1931473"/>
            <a:ext cx="1385100" cy="2850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Material data</a:t>
            </a:r>
            <a:endParaRPr sz="800">
              <a:solidFill>
                <a:schemeClr val="lt1"/>
              </a:solidFill>
              <a:latin typeface="Roboto"/>
              <a:ea typeface="Roboto"/>
              <a:cs typeface="Roboto"/>
              <a:sym typeface="Roboto"/>
            </a:endParaRPr>
          </a:p>
        </p:txBody>
      </p:sp>
      <p:sp>
        <p:nvSpPr>
          <p:cNvPr id="557" name="Google Shape;557;p39"/>
          <p:cNvSpPr/>
          <p:nvPr/>
        </p:nvSpPr>
        <p:spPr>
          <a:xfrm>
            <a:off x="7059384" y="1931473"/>
            <a:ext cx="1385100" cy="285000"/>
          </a:xfrm>
          <a:prstGeom prst="rect">
            <a:avLst/>
          </a:prstGeom>
          <a:solidFill>
            <a:srgbClr val="4C113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HAL/RHI</a:t>
            </a:r>
            <a:endParaRPr sz="800">
              <a:solidFill>
                <a:schemeClr val="lt1"/>
              </a:solidFill>
              <a:latin typeface="Roboto"/>
              <a:ea typeface="Roboto"/>
              <a:cs typeface="Roboto"/>
              <a:sym typeface="Roboto"/>
            </a:endParaRPr>
          </a:p>
          <a:p>
            <a:pPr marL="0" lvl="0" indent="0" algn="ctr" rtl="0">
              <a:spcBef>
                <a:spcPts val="0"/>
              </a:spcBef>
              <a:spcAft>
                <a:spcPts val="0"/>
              </a:spcAft>
              <a:buNone/>
            </a:pPr>
            <a:r>
              <a:rPr lang="en" sz="800">
                <a:solidFill>
                  <a:schemeClr val="lt1"/>
                </a:solidFill>
                <a:latin typeface="Roboto"/>
                <a:ea typeface="Roboto"/>
                <a:cs typeface="Roboto"/>
                <a:sym typeface="Roboto"/>
              </a:rPr>
              <a:t>cached data</a:t>
            </a:r>
            <a:endParaRPr sz="800">
              <a:solidFill>
                <a:schemeClr val="lt1"/>
              </a:solidFill>
              <a:latin typeface="Roboto"/>
              <a:ea typeface="Roboto"/>
              <a:cs typeface="Roboto"/>
              <a:sym typeface="Roboto"/>
            </a:endParaRPr>
          </a:p>
        </p:txBody>
      </p:sp>
      <p:sp>
        <p:nvSpPr>
          <p:cNvPr id="558" name="Google Shape;558;p39"/>
          <p:cNvSpPr/>
          <p:nvPr/>
        </p:nvSpPr>
        <p:spPr>
          <a:xfrm>
            <a:off x="6251984" y="2378046"/>
            <a:ext cx="1385100" cy="2850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Game data</a:t>
            </a:r>
            <a:endParaRPr sz="800">
              <a:solidFill>
                <a:schemeClr val="lt1"/>
              </a:solidFill>
              <a:latin typeface="Roboto"/>
              <a:ea typeface="Roboto"/>
              <a:cs typeface="Roboto"/>
              <a:sym typeface="Roboto"/>
            </a:endParaRPr>
          </a:p>
        </p:txBody>
      </p:sp>
      <p:sp>
        <p:nvSpPr>
          <p:cNvPr id="559" name="Google Shape;559;p39"/>
          <p:cNvSpPr/>
          <p:nvPr/>
        </p:nvSpPr>
        <p:spPr>
          <a:xfrm>
            <a:off x="5402225" y="1801150"/>
            <a:ext cx="3389400" cy="11151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Anim instance</a:t>
            </a:r>
            <a:endParaRPr sz="800">
              <a:solidFill>
                <a:schemeClr val="lt1"/>
              </a:solidFill>
              <a:latin typeface="Roboto"/>
              <a:ea typeface="Roboto"/>
              <a:cs typeface="Roboto"/>
              <a:sym typeface="Roboto"/>
            </a:endParaRPr>
          </a:p>
        </p:txBody>
      </p:sp>
      <p:sp>
        <p:nvSpPr>
          <p:cNvPr id="560" name="Google Shape;560;p39"/>
          <p:cNvSpPr/>
          <p:nvPr/>
        </p:nvSpPr>
        <p:spPr>
          <a:xfrm>
            <a:off x="5596963" y="2083873"/>
            <a:ext cx="1385100" cy="2850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Material data</a:t>
            </a:r>
            <a:endParaRPr sz="800">
              <a:solidFill>
                <a:schemeClr val="lt1"/>
              </a:solidFill>
              <a:latin typeface="Roboto"/>
              <a:ea typeface="Roboto"/>
              <a:cs typeface="Roboto"/>
              <a:sym typeface="Roboto"/>
            </a:endParaRPr>
          </a:p>
        </p:txBody>
      </p:sp>
      <p:sp>
        <p:nvSpPr>
          <p:cNvPr id="561" name="Google Shape;561;p39"/>
          <p:cNvSpPr/>
          <p:nvPr/>
        </p:nvSpPr>
        <p:spPr>
          <a:xfrm>
            <a:off x="7211784" y="2083873"/>
            <a:ext cx="1385100" cy="285000"/>
          </a:xfrm>
          <a:prstGeom prst="rect">
            <a:avLst/>
          </a:prstGeom>
          <a:solidFill>
            <a:srgbClr val="4C113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HAL/RHI</a:t>
            </a:r>
            <a:endParaRPr sz="800">
              <a:solidFill>
                <a:schemeClr val="lt1"/>
              </a:solidFill>
              <a:latin typeface="Roboto"/>
              <a:ea typeface="Roboto"/>
              <a:cs typeface="Roboto"/>
              <a:sym typeface="Roboto"/>
            </a:endParaRPr>
          </a:p>
          <a:p>
            <a:pPr marL="0" lvl="0" indent="0" algn="ctr" rtl="0">
              <a:spcBef>
                <a:spcPts val="0"/>
              </a:spcBef>
              <a:spcAft>
                <a:spcPts val="0"/>
              </a:spcAft>
              <a:buNone/>
            </a:pPr>
            <a:r>
              <a:rPr lang="en" sz="800">
                <a:solidFill>
                  <a:schemeClr val="lt1"/>
                </a:solidFill>
                <a:latin typeface="Roboto"/>
                <a:ea typeface="Roboto"/>
                <a:cs typeface="Roboto"/>
                <a:sym typeface="Roboto"/>
              </a:rPr>
              <a:t>cached data</a:t>
            </a:r>
            <a:endParaRPr sz="800">
              <a:solidFill>
                <a:schemeClr val="lt1"/>
              </a:solidFill>
              <a:latin typeface="Roboto"/>
              <a:ea typeface="Roboto"/>
              <a:cs typeface="Roboto"/>
              <a:sym typeface="Roboto"/>
            </a:endParaRPr>
          </a:p>
        </p:txBody>
      </p:sp>
      <p:sp>
        <p:nvSpPr>
          <p:cNvPr id="562" name="Google Shape;562;p39"/>
          <p:cNvSpPr/>
          <p:nvPr/>
        </p:nvSpPr>
        <p:spPr>
          <a:xfrm>
            <a:off x="7211784" y="2519821"/>
            <a:ext cx="1385100" cy="2850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Game data</a:t>
            </a:r>
            <a:endParaRPr sz="800">
              <a:solidFill>
                <a:schemeClr val="lt1"/>
              </a:solidFill>
              <a:latin typeface="Roboto"/>
              <a:ea typeface="Roboto"/>
              <a:cs typeface="Roboto"/>
              <a:sym typeface="Roboto"/>
            </a:endParaRPr>
          </a:p>
        </p:txBody>
      </p:sp>
      <p:sp>
        <p:nvSpPr>
          <p:cNvPr id="563" name="Google Shape;563;p39"/>
          <p:cNvSpPr/>
          <p:nvPr/>
        </p:nvSpPr>
        <p:spPr>
          <a:xfrm>
            <a:off x="6446813" y="3864396"/>
            <a:ext cx="1385100" cy="285000"/>
          </a:xfrm>
          <a:prstGeom prst="rect">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Instance data</a:t>
            </a:r>
            <a:endParaRPr sz="800">
              <a:solidFill>
                <a:schemeClr val="lt1"/>
              </a:solidFill>
              <a:latin typeface="Roboto"/>
              <a:ea typeface="Roboto"/>
              <a:cs typeface="Roboto"/>
              <a:sym typeface="Roboto"/>
            </a:endParaRPr>
          </a:p>
        </p:txBody>
      </p:sp>
      <p:sp>
        <p:nvSpPr>
          <p:cNvPr id="564" name="Google Shape;564;p39"/>
          <p:cNvSpPr/>
          <p:nvPr/>
        </p:nvSpPr>
        <p:spPr>
          <a:xfrm>
            <a:off x="6599213" y="4016796"/>
            <a:ext cx="1385100" cy="285000"/>
          </a:xfrm>
          <a:prstGeom prst="rect">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Instance data</a:t>
            </a:r>
            <a:endParaRPr sz="800">
              <a:solidFill>
                <a:schemeClr val="lt1"/>
              </a:solidFill>
              <a:latin typeface="Roboto"/>
              <a:ea typeface="Roboto"/>
              <a:cs typeface="Roboto"/>
              <a:sym typeface="Roboto"/>
            </a:endParaRPr>
          </a:p>
        </p:txBody>
      </p:sp>
      <p:cxnSp>
        <p:nvCxnSpPr>
          <p:cNvPr id="565" name="Google Shape;565;p39"/>
          <p:cNvCxnSpPr>
            <a:stCxn id="559" idx="2"/>
            <a:endCxn id="553" idx="0"/>
          </p:cNvCxnSpPr>
          <p:nvPr/>
        </p:nvCxnSpPr>
        <p:spPr>
          <a:xfrm>
            <a:off x="7096925" y="2916250"/>
            <a:ext cx="0" cy="461700"/>
          </a:xfrm>
          <a:prstGeom prst="straightConnector1">
            <a:avLst/>
          </a:prstGeom>
          <a:noFill/>
          <a:ln w="9525" cap="flat" cmpd="sng">
            <a:solidFill>
              <a:schemeClr val="lt1"/>
            </a:solidFill>
            <a:prstDash val="solid"/>
            <a:round/>
            <a:headEnd type="none" w="med" len="med"/>
            <a:tailEnd type="triangle" w="med" len="med"/>
          </a:ln>
        </p:spPr>
      </p:cxnSp>
      <p:sp>
        <p:nvSpPr>
          <p:cNvPr id="566" name="Google Shape;566;p39"/>
          <p:cNvSpPr/>
          <p:nvPr/>
        </p:nvSpPr>
        <p:spPr>
          <a:xfrm>
            <a:off x="5620688" y="2519821"/>
            <a:ext cx="1385100" cy="285000"/>
          </a:xfrm>
          <a:prstGeom prst="rect">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Instance id + archetype</a:t>
            </a:r>
            <a:endParaRPr sz="800">
              <a:solidFill>
                <a:schemeClr val="lt1"/>
              </a:solidFill>
              <a:latin typeface="Roboto"/>
              <a:ea typeface="Roboto"/>
              <a:cs typeface="Roboto"/>
              <a:sym typeface="Roboto"/>
            </a:endParaRPr>
          </a:p>
        </p:txBody>
      </p:sp>
      <p:sp>
        <p:nvSpPr>
          <p:cNvPr id="567" name="Google Shape;567;p39"/>
          <p:cNvSpPr txBox="1"/>
          <p:nvPr/>
        </p:nvSpPr>
        <p:spPr>
          <a:xfrm>
            <a:off x="431425" y="1103425"/>
            <a:ext cx="45669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Move instance rendering related data from anim instance to separate manager</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Relatively moderate refactoring work</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Pros: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Anim instance can be still used in “client” code without changes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Instances can be created without anim instance creation</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Instances can be rendered using single “proxy” anim instance</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Cons: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Anim instance still complex class</a:t>
            </a:r>
            <a:endParaRPr>
              <a:solidFill>
                <a:schemeClr val="lt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1"/>
        <p:cNvGrpSpPr/>
        <p:nvPr/>
      </p:nvGrpSpPr>
      <p:grpSpPr>
        <a:xfrm>
          <a:off x="0" y="0"/>
          <a:ext cx="0" cy="0"/>
          <a:chOff x="0" y="0"/>
          <a:chExt cx="0" cy="0"/>
        </a:xfrm>
      </p:grpSpPr>
      <p:sp>
        <p:nvSpPr>
          <p:cNvPr id="572" name="Google Shape;572;p40"/>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Hybrid renderer:</a:t>
            </a:r>
            <a:r>
              <a:rPr lang="en"/>
              <a:t> </a:t>
            </a:r>
            <a:r>
              <a:rPr lang="en" sz="2200" b="1">
                <a:solidFill>
                  <a:schemeClr val="lt1"/>
                </a:solidFill>
                <a:latin typeface="Roboto"/>
                <a:ea typeface="Roboto"/>
                <a:cs typeface="Roboto"/>
                <a:sym typeface="Roboto"/>
              </a:rPr>
              <a:t>frame structure</a:t>
            </a:r>
            <a:endParaRPr sz="2200" b="1">
              <a:solidFill>
                <a:schemeClr val="lt1"/>
              </a:solidFill>
              <a:latin typeface="Roboto"/>
              <a:ea typeface="Roboto"/>
              <a:cs typeface="Roboto"/>
              <a:sym typeface="Roboto"/>
            </a:endParaRPr>
          </a:p>
        </p:txBody>
      </p:sp>
      <p:grpSp>
        <p:nvGrpSpPr>
          <p:cNvPr id="573" name="Google Shape;573;p40"/>
          <p:cNvGrpSpPr/>
          <p:nvPr/>
        </p:nvGrpSpPr>
        <p:grpSpPr>
          <a:xfrm>
            <a:off x="92412" y="65726"/>
            <a:ext cx="2602188" cy="431175"/>
            <a:chOff x="92412" y="65726"/>
            <a:chExt cx="2602188" cy="431175"/>
          </a:xfrm>
        </p:grpSpPr>
        <p:pic>
          <p:nvPicPr>
            <p:cNvPr id="574" name="Google Shape;574;p40"/>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575" name="Google Shape;575;p40"/>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576" name="Google Shape;576;p40"/>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577" name="Google Shape;577;p40"/>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578" name="Google Shape;578;p40"/>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579" name="Google Shape;579;p40"/>
          <p:cNvSpPr/>
          <p:nvPr/>
        </p:nvSpPr>
        <p:spPr>
          <a:xfrm>
            <a:off x="489075" y="2467300"/>
            <a:ext cx="8418600" cy="654000"/>
          </a:xfrm>
          <a:prstGeom prst="rect">
            <a:avLst/>
          </a:prstGeom>
          <a:noFill/>
          <a:ln w="9525" cap="flat" cmpd="sng">
            <a:solidFill>
              <a:srgbClr val="FFE5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E599"/>
              </a:solidFill>
              <a:latin typeface="DM Sans"/>
              <a:ea typeface="DM Sans"/>
              <a:cs typeface="DM Sans"/>
              <a:sym typeface="DM Sans"/>
            </a:endParaRPr>
          </a:p>
        </p:txBody>
      </p:sp>
      <p:sp>
        <p:nvSpPr>
          <p:cNvPr id="580" name="Google Shape;580;p40"/>
          <p:cNvSpPr/>
          <p:nvPr/>
        </p:nvSpPr>
        <p:spPr>
          <a:xfrm>
            <a:off x="489075" y="3445750"/>
            <a:ext cx="8418600" cy="654000"/>
          </a:xfrm>
          <a:prstGeom prst="rect">
            <a:avLst/>
          </a:prstGeom>
          <a:noFill/>
          <a:ln w="9525" cap="flat" cmpd="sng">
            <a:solidFill>
              <a:srgbClr val="FFE5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E599"/>
              </a:solidFill>
              <a:latin typeface="DM Sans"/>
              <a:ea typeface="DM Sans"/>
              <a:cs typeface="DM Sans"/>
              <a:sym typeface="DM Sans"/>
            </a:endParaRPr>
          </a:p>
        </p:txBody>
      </p:sp>
      <p:sp>
        <p:nvSpPr>
          <p:cNvPr id="581" name="Google Shape;581;p40"/>
          <p:cNvSpPr/>
          <p:nvPr/>
        </p:nvSpPr>
        <p:spPr>
          <a:xfrm>
            <a:off x="489075" y="1242550"/>
            <a:ext cx="8418600" cy="900300"/>
          </a:xfrm>
          <a:prstGeom prst="rect">
            <a:avLst/>
          </a:prstGeom>
          <a:noFill/>
          <a:ln w="9525" cap="flat" cmpd="sng">
            <a:solidFill>
              <a:srgbClr val="FFE5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582" name="Google Shape;582;p40"/>
          <p:cNvSpPr txBox="1"/>
          <p:nvPr/>
        </p:nvSpPr>
        <p:spPr>
          <a:xfrm>
            <a:off x="820450" y="4139975"/>
            <a:ext cx="3685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Steps required to render a single frame                                                             </a:t>
            </a:r>
            <a:endParaRPr sz="1500">
              <a:solidFill>
                <a:schemeClr val="lt1"/>
              </a:solidFill>
              <a:latin typeface="Roboto"/>
              <a:ea typeface="Roboto"/>
              <a:cs typeface="Roboto"/>
              <a:sym typeface="Roboto"/>
            </a:endParaRPr>
          </a:p>
        </p:txBody>
      </p:sp>
      <p:sp>
        <p:nvSpPr>
          <p:cNvPr id="583" name="Google Shape;583;p40"/>
          <p:cNvSpPr/>
          <p:nvPr/>
        </p:nvSpPr>
        <p:spPr>
          <a:xfrm>
            <a:off x="2504740" y="1531048"/>
            <a:ext cx="822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Game logic update</a:t>
            </a:r>
            <a:endParaRPr sz="900">
              <a:solidFill>
                <a:schemeClr val="lt1"/>
              </a:solidFill>
              <a:latin typeface="Roboto"/>
              <a:ea typeface="Roboto"/>
              <a:cs typeface="Roboto"/>
              <a:sym typeface="Roboto"/>
            </a:endParaRPr>
          </a:p>
        </p:txBody>
      </p:sp>
      <p:sp>
        <p:nvSpPr>
          <p:cNvPr id="584" name="Google Shape;584;p40"/>
          <p:cNvSpPr/>
          <p:nvPr/>
        </p:nvSpPr>
        <p:spPr>
          <a:xfrm>
            <a:off x="3545160" y="1367029"/>
            <a:ext cx="1002300" cy="467100"/>
          </a:xfrm>
          <a:prstGeom prst="roundRect">
            <a:avLst>
              <a:gd name="adj" fmla="val 16667"/>
            </a:avLst>
          </a:prstGeom>
          <a:solidFill>
            <a:srgbClr val="20124D"/>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585" name="Google Shape;585;p40"/>
          <p:cNvSpPr/>
          <p:nvPr/>
        </p:nvSpPr>
        <p:spPr>
          <a:xfrm>
            <a:off x="1464321" y="1359125"/>
            <a:ext cx="822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586" name="Google Shape;586;p40"/>
          <p:cNvSpPr/>
          <p:nvPr/>
        </p:nvSpPr>
        <p:spPr>
          <a:xfrm>
            <a:off x="632488" y="1531047"/>
            <a:ext cx="6144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Fetch user input</a:t>
            </a:r>
            <a:endParaRPr sz="900">
              <a:solidFill>
                <a:schemeClr val="lt1"/>
              </a:solidFill>
              <a:latin typeface="Roboto"/>
              <a:ea typeface="Roboto"/>
              <a:cs typeface="Roboto"/>
              <a:sym typeface="Roboto"/>
            </a:endParaRPr>
          </a:p>
        </p:txBody>
      </p:sp>
      <p:sp>
        <p:nvSpPr>
          <p:cNvPr id="587" name="Google Shape;587;p40"/>
          <p:cNvSpPr/>
          <p:nvPr/>
        </p:nvSpPr>
        <p:spPr>
          <a:xfrm>
            <a:off x="916811" y="3539206"/>
            <a:ext cx="5808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ZPass</a:t>
            </a:r>
            <a:endParaRPr sz="900">
              <a:solidFill>
                <a:schemeClr val="lt1"/>
              </a:solidFill>
              <a:latin typeface="Roboto"/>
              <a:ea typeface="Roboto"/>
              <a:cs typeface="Roboto"/>
              <a:sym typeface="Roboto"/>
            </a:endParaRPr>
          </a:p>
        </p:txBody>
      </p:sp>
      <p:sp>
        <p:nvSpPr>
          <p:cNvPr id="588" name="Google Shape;588;p40"/>
          <p:cNvSpPr/>
          <p:nvPr/>
        </p:nvSpPr>
        <p:spPr>
          <a:xfrm>
            <a:off x="3500813" y="3539200"/>
            <a:ext cx="7119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Shading Passes</a:t>
            </a:r>
            <a:endParaRPr sz="900">
              <a:solidFill>
                <a:schemeClr val="lt1"/>
              </a:solidFill>
              <a:latin typeface="Roboto"/>
              <a:ea typeface="Roboto"/>
              <a:cs typeface="Roboto"/>
              <a:sym typeface="Roboto"/>
            </a:endParaRPr>
          </a:p>
        </p:txBody>
      </p:sp>
      <p:sp>
        <p:nvSpPr>
          <p:cNvPr id="589" name="Google Shape;589;p40"/>
          <p:cNvSpPr/>
          <p:nvPr/>
        </p:nvSpPr>
        <p:spPr>
          <a:xfrm>
            <a:off x="1664050" y="3539200"/>
            <a:ext cx="711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Visibility culling</a:t>
            </a:r>
            <a:endParaRPr sz="900">
              <a:solidFill>
                <a:schemeClr val="lt1"/>
              </a:solidFill>
              <a:latin typeface="Roboto"/>
              <a:ea typeface="Roboto"/>
              <a:cs typeface="Roboto"/>
              <a:sym typeface="Roboto"/>
            </a:endParaRPr>
          </a:p>
        </p:txBody>
      </p:sp>
      <p:sp>
        <p:nvSpPr>
          <p:cNvPr id="590" name="Google Shape;590;p40"/>
          <p:cNvSpPr/>
          <p:nvPr/>
        </p:nvSpPr>
        <p:spPr>
          <a:xfrm>
            <a:off x="4371736" y="3588089"/>
            <a:ext cx="369300" cy="369300"/>
          </a:xfrm>
          <a:prstGeom prst="ellipse">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a:solidFill>
                <a:schemeClr val="lt1"/>
              </a:solidFill>
              <a:latin typeface="Roboto"/>
              <a:ea typeface="Roboto"/>
              <a:cs typeface="Roboto"/>
              <a:sym typeface="Roboto"/>
            </a:endParaRPr>
          </a:p>
        </p:txBody>
      </p:sp>
      <p:sp>
        <p:nvSpPr>
          <p:cNvPr id="591" name="Google Shape;591;p40"/>
          <p:cNvSpPr/>
          <p:nvPr/>
        </p:nvSpPr>
        <p:spPr>
          <a:xfrm>
            <a:off x="3545160" y="1458194"/>
            <a:ext cx="1002300" cy="467100"/>
          </a:xfrm>
          <a:prstGeom prst="roundRect">
            <a:avLst>
              <a:gd name="adj" fmla="val 16667"/>
            </a:avLst>
          </a:prstGeom>
          <a:solidFill>
            <a:srgbClr val="20124D"/>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592" name="Google Shape;592;p40"/>
          <p:cNvSpPr/>
          <p:nvPr/>
        </p:nvSpPr>
        <p:spPr>
          <a:xfrm>
            <a:off x="3545150" y="1533550"/>
            <a:ext cx="1002300" cy="467100"/>
          </a:xfrm>
          <a:prstGeom prst="roundRect">
            <a:avLst>
              <a:gd name="adj" fmla="val 16667"/>
            </a:avLst>
          </a:prstGeom>
          <a:solidFill>
            <a:srgbClr val="20124D"/>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Collect render requests</a:t>
            </a:r>
            <a:endParaRPr sz="900">
              <a:solidFill>
                <a:schemeClr val="lt1"/>
              </a:solidFill>
              <a:latin typeface="Roboto"/>
              <a:ea typeface="Roboto"/>
              <a:cs typeface="Roboto"/>
              <a:sym typeface="Roboto"/>
            </a:endParaRPr>
          </a:p>
          <a:p>
            <a:pPr marL="0" lvl="0" indent="0" algn="ctr" rtl="0">
              <a:spcBef>
                <a:spcPts val="0"/>
              </a:spcBef>
              <a:spcAft>
                <a:spcPts val="0"/>
              </a:spcAft>
              <a:buNone/>
            </a:pPr>
            <a:r>
              <a:rPr lang="en" sz="900">
                <a:solidFill>
                  <a:schemeClr val="lt1"/>
                </a:solidFill>
                <a:latin typeface="Roboto"/>
                <a:ea typeface="Roboto"/>
                <a:cs typeface="Roboto"/>
                <a:sym typeface="Roboto"/>
              </a:rPr>
              <a:t> (CPU + GPU)</a:t>
            </a:r>
            <a:endParaRPr sz="900">
              <a:solidFill>
                <a:schemeClr val="lt1"/>
              </a:solidFill>
              <a:latin typeface="Roboto"/>
              <a:ea typeface="Roboto"/>
              <a:cs typeface="Roboto"/>
              <a:sym typeface="Roboto"/>
            </a:endParaRPr>
          </a:p>
        </p:txBody>
      </p:sp>
      <p:sp>
        <p:nvSpPr>
          <p:cNvPr id="593" name="Google Shape;593;p40"/>
          <p:cNvSpPr/>
          <p:nvPr/>
        </p:nvSpPr>
        <p:spPr>
          <a:xfrm>
            <a:off x="1464321" y="1450289"/>
            <a:ext cx="822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594" name="Google Shape;594;p40"/>
          <p:cNvSpPr/>
          <p:nvPr/>
        </p:nvSpPr>
        <p:spPr>
          <a:xfrm>
            <a:off x="1464321" y="1531048"/>
            <a:ext cx="822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Transform, cameras update</a:t>
            </a:r>
            <a:endParaRPr sz="900">
              <a:solidFill>
                <a:schemeClr val="lt1"/>
              </a:solidFill>
              <a:latin typeface="Roboto"/>
              <a:ea typeface="Roboto"/>
              <a:cs typeface="Roboto"/>
              <a:sym typeface="Roboto"/>
            </a:endParaRPr>
          </a:p>
        </p:txBody>
      </p:sp>
      <p:sp>
        <p:nvSpPr>
          <p:cNvPr id="595" name="Google Shape;595;p40"/>
          <p:cNvSpPr/>
          <p:nvPr/>
        </p:nvSpPr>
        <p:spPr>
          <a:xfrm>
            <a:off x="1653750" y="2560750"/>
            <a:ext cx="843900" cy="467100"/>
          </a:xfrm>
          <a:prstGeom prst="roundRect">
            <a:avLst>
              <a:gd name="adj" fmla="val 16667"/>
            </a:avLst>
          </a:prstGeom>
          <a:solidFill>
            <a:srgbClr val="20124D"/>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Submit culling request</a:t>
            </a:r>
            <a:endParaRPr sz="900">
              <a:solidFill>
                <a:schemeClr val="lt1"/>
              </a:solidFill>
              <a:latin typeface="Roboto"/>
              <a:ea typeface="Roboto"/>
              <a:cs typeface="Roboto"/>
              <a:sym typeface="Roboto"/>
            </a:endParaRPr>
          </a:p>
        </p:txBody>
      </p:sp>
      <p:sp>
        <p:nvSpPr>
          <p:cNvPr id="596" name="Google Shape;596;p40"/>
          <p:cNvSpPr/>
          <p:nvPr/>
        </p:nvSpPr>
        <p:spPr>
          <a:xfrm>
            <a:off x="4837551" y="2555900"/>
            <a:ext cx="6840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Submit draw calls</a:t>
            </a:r>
            <a:endParaRPr sz="900">
              <a:solidFill>
                <a:schemeClr val="lt1"/>
              </a:solidFill>
              <a:latin typeface="Roboto"/>
              <a:ea typeface="Roboto"/>
              <a:cs typeface="Roboto"/>
              <a:sym typeface="Roboto"/>
            </a:endParaRPr>
          </a:p>
        </p:txBody>
      </p:sp>
      <p:sp>
        <p:nvSpPr>
          <p:cNvPr id="597" name="Google Shape;597;p40"/>
          <p:cNvSpPr/>
          <p:nvPr/>
        </p:nvSpPr>
        <p:spPr>
          <a:xfrm>
            <a:off x="5755752" y="2555925"/>
            <a:ext cx="6840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Submit culling request</a:t>
            </a:r>
            <a:endParaRPr sz="900">
              <a:solidFill>
                <a:schemeClr val="lt1"/>
              </a:solidFill>
              <a:latin typeface="Roboto"/>
              <a:ea typeface="Roboto"/>
              <a:cs typeface="Roboto"/>
              <a:sym typeface="Roboto"/>
            </a:endParaRPr>
          </a:p>
        </p:txBody>
      </p:sp>
      <p:sp>
        <p:nvSpPr>
          <p:cNvPr id="598" name="Google Shape;598;p40"/>
          <p:cNvSpPr/>
          <p:nvPr/>
        </p:nvSpPr>
        <p:spPr>
          <a:xfrm>
            <a:off x="7283573" y="2555900"/>
            <a:ext cx="6840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Submit draw calls</a:t>
            </a:r>
            <a:endParaRPr sz="900">
              <a:solidFill>
                <a:schemeClr val="lt1"/>
              </a:solidFill>
              <a:latin typeface="Roboto"/>
              <a:ea typeface="Roboto"/>
              <a:cs typeface="Roboto"/>
              <a:sym typeface="Roboto"/>
            </a:endParaRPr>
          </a:p>
        </p:txBody>
      </p:sp>
      <p:cxnSp>
        <p:nvCxnSpPr>
          <p:cNvPr id="599" name="Google Shape;599;p40"/>
          <p:cNvCxnSpPr>
            <a:endCxn id="594" idx="1"/>
          </p:cNvCxnSpPr>
          <p:nvPr/>
        </p:nvCxnSpPr>
        <p:spPr>
          <a:xfrm>
            <a:off x="1246821" y="1764598"/>
            <a:ext cx="217500" cy="0"/>
          </a:xfrm>
          <a:prstGeom prst="straightConnector1">
            <a:avLst/>
          </a:prstGeom>
          <a:noFill/>
          <a:ln w="9525" cap="flat" cmpd="sng">
            <a:solidFill>
              <a:schemeClr val="lt1"/>
            </a:solidFill>
            <a:prstDash val="solid"/>
            <a:round/>
            <a:headEnd type="none" w="med" len="med"/>
            <a:tailEnd type="triangle" w="med" len="med"/>
          </a:ln>
        </p:spPr>
      </p:cxnSp>
      <p:cxnSp>
        <p:nvCxnSpPr>
          <p:cNvPr id="600" name="Google Shape;600;p40"/>
          <p:cNvCxnSpPr>
            <a:stCxn id="594" idx="3"/>
            <a:endCxn id="583" idx="1"/>
          </p:cNvCxnSpPr>
          <p:nvPr/>
        </p:nvCxnSpPr>
        <p:spPr>
          <a:xfrm>
            <a:off x="2287221" y="1764598"/>
            <a:ext cx="217500" cy="0"/>
          </a:xfrm>
          <a:prstGeom prst="straightConnector1">
            <a:avLst/>
          </a:prstGeom>
          <a:noFill/>
          <a:ln w="9525" cap="flat" cmpd="sng">
            <a:solidFill>
              <a:schemeClr val="lt1"/>
            </a:solidFill>
            <a:prstDash val="solid"/>
            <a:round/>
            <a:headEnd type="none" w="med" len="med"/>
            <a:tailEnd type="triangle" w="med" len="med"/>
          </a:ln>
        </p:spPr>
      </p:cxnSp>
      <p:cxnSp>
        <p:nvCxnSpPr>
          <p:cNvPr id="601" name="Google Shape;601;p40"/>
          <p:cNvCxnSpPr>
            <a:stCxn id="583" idx="3"/>
            <a:endCxn id="592" idx="1"/>
          </p:cNvCxnSpPr>
          <p:nvPr/>
        </p:nvCxnSpPr>
        <p:spPr>
          <a:xfrm>
            <a:off x="3327640" y="1764598"/>
            <a:ext cx="217500" cy="2400"/>
          </a:xfrm>
          <a:prstGeom prst="straightConnector1">
            <a:avLst/>
          </a:prstGeom>
          <a:noFill/>
          <a:ln w="9525" cap="flat" cmpd="sng">
            <a:solidFill>
              <a:schemeClr val="lt1"/>
            </a:solidFill>
            <a:prstDash val="solid"/>
            <a:round/>
            <a:headEnd type="none" w="med" len="med"/>
            <a:tailEnd type="triangle" w="med" len="med"/>
          </a:ln>
        </p:spPr>
      </p:cxnSp>
      <p:cxnSp>
        <p:nvCxnSpPr>
          <p:cNvPr id="602" name="Google Shape;602;p40"/>
          <p:cNvCxnSpPr>
            <a:stCxn id="594" idx="2"/>
            <a:endCxn id="595" idx="0"/>
          </p:cNvCxnSpPr>
          <p:nvPr/>
        </p:nvCxnSpPr>
        <p:spPr>
          <a:xfrm rot="-5400000" flipH="1">
            <a:off x="1694421" y="2179498"/>
            <a:ext cx="562500" cy="199800"/>
          </a:xfrm>
          <a:prstGeom prst="curvedConnector3">
            <a:avLst>
              <a:gd name="adj1" fmla="val 50009"/>
            </a:avLst>
          </a:prstGeom>
          <a:noFill/>
          <a:ln w="9525" cap="flat" cmpd="sng">
            <a:solidFill>
              <a:schemeClr val="lt1"/>
            </a:solidFill>
            <a:prstDash val="solid"/>
            <a:round/>
            <a:headEnd type="none" w="med" len="med"/>
            <a:tailEnd type="triangle" w="med" len="med"/>
          </a:ln>
        </p:spPr>
      </p:cxnSp>
      <p:cxnSp>
        <p:nvCxnSpPr>
          <p:cNvPr id="603" name="Google Shape;603;p40"/>
          <p:cNvCxnSpPr>
            <a:stCxn id="595" idx="2"/>
            <a:endCxn id="589" idx="0"/>
          </p:cNvCxnSpPr>
          <p:nvPr/>
        </p:nvCxnSpPr>
        <p:spPr>
          <a:xfrm rot="5400000">
            <a:off x="1792050" y="3255700"/>
            <a:ext cx="511500" cy="55800"/>
          </a:xfrm>
          <a:prstGeom prst="curvedConnector3">
            <a:avLst>
              <a:gd name="adj1" fmla="val 49985"/>
            </a:avLst>
          </a:prstGeom>
          <a:noFill/>
          <a:ln w="9525" cap="flat" cmpd="sng">
            <a:solidFill>
              <a:schemeClr val="lt1"/>
            </a:solidFill>
            <a:prstDash val="solid"/>
            <a:round/>
            <a:headEnd type="none" w="med" len="med"/>
            <a:tailEnd type="triangle" w="med" len="med"/>
          </a:ln>
        </p:spPr>
      </p:cxnSp>
      <p:cxnSp>
        <p:nvCxnSpPr>
          <p:cNvPr id="604" name="Google Shape;604;p40"/>
          <p:cNvCxnSpPr>
            <a:stCxn id="587" idx="3"/>
            <a:endCxn id="589" idx="1"/>
          </p:cNvCxnSpPr>
          <p:nvPr/>
        </p:nvCxnSpPr>
        <p:spPr>
          <a:xfrm>
            <a:off x="1497611" y="3772756"/>
            <a:ext cx="166500" cy="0"/>
          </a:xfrm>
          <a:prstGeom prst="straightConnector1">
            <a:avLst/>
          </a:prstGeom>
          <a:noFill/>
          <a:ln w="9525" cap="flat" cmpd="sng">
            <a:solidFill>
              <a:schemeClr val="lt1"/>
            </a:solidFill>
            <a:prstDash val="solid"/>
            <a:round/>
            <a:headEnd type="none" w="med" len="med"/>
            <a:tailEnd type="triangle" w="med" len="med"/>
          </a:ln>
        </p:spPr>
      </p:cxnSp>
      <p:cxnSp>
        <p:nvCxnSpPr>
          <p:cNvPr id="605" name="Google Shape;605;p40"/>
          <p:cNvCxnSpPr>
            <a:stCxn id="606" idx="3"/>
            <a:endCxn id="588" idx="1"/>
          </p:cNvCxnSpPr>
          <p:nvPr/>
        </p:nvCxnSpPr>
        <p:spPr>
          <a:xfrm>
            <a:off x="3341325" y="3772750"/>
            <a:ext cx="159600" cy="0"/>
          </a:xfrm>
          <a:prstGeom prst="straightConnector1">
            <a:avLst/>
          </a:prstGeom>
          <a:noFill/>
          <a:ln w="9525" cap="flat" cmpd="sng">
            <a:solidFill>
              <a:schemeClr val="lt1"/>
            </a:solidFill>
            <a:prstDash val="solid"/>
            <a:round/>
            <a:headEnd type="none" w="med" len="med"/>
            <a:tailEnd type="triangle" w="med" len="med"/>
          </a:ln>
        </p:spPr>
      </p:cxnSp>
      <p:cxnSp>
        <p:nvCxnSpPr>
          <p:cNvPr id="607" name="Google Shape;607;p40"/>
          <p:cNvCxnSpPr>
            <a:stCxn id="588" idx="3"/>
            <a:endCxn id="590" idx="2"/>
          </p:cNvCxnSpPr>
          <p:nvPr/>
        </p:nvCxnSpPr>
        <p:spPr>
          <a:xfrm>
            <a:off x="4212713" y="3772750"/>
            <a:ext cx="159000" cy="0"/>
          </a:xfrm>
          <a:prstGeom prst="straightConnector1">
            <a:avLst/>
          </a:prstGeom>
          <a:noFill/>
          <a:ln w="9525" cap="flat" cmpd="sng">
            <a:solidFill>
              <a:schemeClr val="lt1"/>
            </a:solidFill>
            <a:prstDash val="solid"/>
            <a:round/>
            <a:headEnd type="none" w="med" len="med"/>
            <a:tailEnd type="triangle" w="med" len="med"/>
          </a:ln>
        </p:spPr>
      </p:cxnSp>
      <p:cxnSp>
        <p:nvCxnSpPr>
          <p:cNvPr id="608" name="Google Shape;608;p40"/>
          <p:cNvCxnSpPr>
            <a:stCxn id="596" idx="3"/>
            <a:endCxn id="597" idx="1"/>
          </p:cNvCxnSpPr>
          <p:nvPr/>
        </p:nvCxnSpPr>
        <p:spPr>
          <a:xfrm>
            <a:off x="5521551" y="2789450"/>
            <a:ext cx="234300" cy="0"/>
          </a:xfrm>
          <a:prstGeom prst="straightConnector1">
            <a:avLst/>
          </a:prstGeom>
          <a:noFill/>
          <a:ln w="9525" cap="flat" cmpd="sng">
            <a:solidFill>
              <a:schemeClr val="lt1"/>
            </a:solidFill>
            <a:prstDash val="solid"/>
            <a:round/>
            <a:headEnd type="none" w="med" len="med"/>
            <a:tailEnd type="triangle" w="med" len="med"/>
          </a:ln>
        </p:spPr>
      </p:cxnSp>
      <p:cxnSp>
        <p:nvCxnSpPr>
          <p:cNvPr id="609" name="Google Shape;609;p40"/>
          <p:cNvCxnSpPr>
            <a:stCxn id="597" idx="3"/>
            <a:endCxn id="598" idx="1"/>
          </p:cNvCxnSpPr>
          <p:nvPr/>
        </p:nvCxnSpPr>
        <p:spPr>
          <a:xfrm>
            <a:off x="6439752" y="2789475"/>
            <a:ext cx="843900" cy="0"/>
          </a:xfrm>
          <a:prstGeom prst="straightConnector1">
            <a:avLst/>
          </a:prstGeom>
          <a:noFill/>
          <a:ln w="9525" cap="flat" cmpd="sng">
            <a:solidFill>
              <a:schemeClr val="lt1"/>
            </a:solidFill>
            <a:prstDash val="solid"/>
            <a:round/>
            <a:headEnd type="none" w="med" len="med"/>
            <a:tailEnd type="triangle" w="med" len="med"/>
          </a:ln>
        </p:spPr>
      </p:cxnSp>
      <p:cxnSp>
        <p:nvCxnSpPr>
          <p:cNvPr id="610" name="Google Shape;610;p40"/>
          <p:cNvCxnSpPr>
            <a:stCxn id="611" idx="0"/>
            <a:endCxn id="592" idx="2"/>
          </p:cNvCxnSpPr>
          <p:nvPr/>
        </p:nvCxnSpPr>
        <p:spPr>
          <a:xfrm rot="-5400000">
            <a:off x="3718950" y="2233300"/>
            <a:ext cx="560100" cy="94800"/>
          </a:xfrm>
          <a:prstGeom prst="curvedConnector3">
            <a:avLst>
              <a:gd name="adj1" fmla="val 50000"/>
            </a:avLst>
          </a:prstGeom>
          <a:noFill/>
          <a:ln w="9525" cap="flat" cmpd="sng">
            <a:solidFill>
              <a:schemeClr val="lt1"/>
            </a:solidFill>
            <a:prstDash val="solid"/>
            <a:round/>
            <a:headEnd type="none" w="med" len="med"/>
            <a:tailEnd type="triangle" w="med" len="med"/>
          </a:ln>
        </p:spPr>
      </p:cxnSp>
      <p:sp>
        <p:nvSpPr>
          <p:cNvPr id="612" name="Google Shape;612;p40"/>
          <p:cNvSpPr/>
          <p:nvPr/>
        </p:nvSpPr>
        <p:spPr>
          <a:xfrm>
            <a:off x="8354211" y="3588089"/>
            <a:ext cx="369300" cy="369300"/>
          </a:xfrm>
          <a:prstGeom prst="ellipse">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613" name="Google Shape;613;p40"/>
          <p:cNvSpPr txBox="1"/>
          <p:nvPr/>
        </p:nvSpPr>
        <p:spPr>
          <a:xfrm>
            <a:off x="7189875" y="914300"/>
            <a:ext cx="1717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lt1"/>
                </a:solidFill>
                <a:latin typeface="Roboto"/>
                <a:ea typeface="Roboto"/>
                <a:cs typeface="Roboto"/>
                <a:sym typeface="Roboto"/>
              </a:rPr>
              <a:t>Main + Worker threads</a:t>
            </a:r>
            <a:endParaRPr sz="1000">
              <a:solidFill>
                <a:schemeClr val="lt1"/>
              </a:solidFill>
              <a:latin typeface="Roboto"/>
              <a:ea typeface="Roboto"/>
              <a:cs typeface="Roboto"/>
              <a:sym typeface="Roboto"/>
            </a:endParaRPr>
          </a:p>
        </p:txBody>
      </p:sp>
      <p:sp>
        <p:nvSpPr>
          <p:cNvPr id="614" name="Google Shape;614;p40"/>
          <p:cNvSpPr txBox="1"/>
          <p:nvPr/>
        </p:nvSpPr>
        <p:spPr>
          <a:xfrm>
            <a:off x="7189875" y="2180025"/>
            <a:ext cx="1717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lt1"/>
                </a:solidFill>
                <a:latin typeface="Roboto"/>
                <a:ea typeface="Roboto"/>
                <a:cs typeface="Roboto"/>
                <a:sym typeface="Roboto"/>
              </a:rPr>
              <a:t>Render thread</a:t>
            </a:r>
            <a:endParaRPr sz="1000">
              <a:solidFill>
                <a:schemeClr val="lt1"/>
              </a:solidFill>
              <a:latin typeface="Roboto"/>
              <a:ea typeface="Roboto"/>
              <a:cs typeface="Roboto"/>
              <a:sym typeface="Roboto"/>
            </a:endParaRPr>
          </a:p>
        </p:txBody>
      </p:sp>
      <p:sp>
        <p:nvSpPr>
          <p:cNvPr id="615" name="Google Shape;615;p40"/>
          <p:cNvSpPr txBox="1"/>
          <p:nvPr/>
        </p:nvSpPr>
        <p:spPr>
          <a:xfrm>
            <a:off x="7189875" y="3158650"/>
            <a:ext cx="1717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lt1"/>
                </a:solidFill>
                <a:latin typeface="Roboto"/>
                <a:ea typeface="Roboto"/>
                <a:cs typeface="Roboto"/>
                <a:sym typeface="Roboto"/>
              </a:rPr>
              <a:t>GPU</a:t>
            </a:r>
            <a:endParaRPr sz="1000">
              <a:solidFill>
                <a:schemeClr val="lt1"/>
              </a:solidFill>
              <a:latin typeface="Roboto"/>
              <a:ea typeface="Roboto"/>
              <a:cs typeface="Roboto"/>
              <a:sym typeface="Roboto"/>
            </a:endParaRPr>
          </a:p>
        </p:txBody>
      </p:sp>
      <p:cxnSp>
        <p:nvCxnSpPr>
          <p:cNvPr id="616" name="Google Shape;616;p40"/>
          <p:cNvCxnSpPr>
            <a:stCxn id="592" idx="2"/>
            <a:endCxn id="596" idx="0"/>
          </p:cNvCxnSpPr>
          <p:nvPr/>
        </p:nvCxnSpPr>
        <p:spPr>
          <a:xfrm rot="-5400000" flipH="1">
            <a:off x="4335350" y="1711600"/>
            <a:ext cx="555300" cy="1133400"/>
          </a:xfrm>
          <a:prstGeom prst="curvedConnector3">
            <a:avLst>
              <a:gd name="adj1" fmla="val 49995"/>
            </a:avLst>
          </a:prstGeom>
          <a:noFill/>
          <a:ln w="9525" cap="flat" cmpd="sng">
            <a:solidFill>
              <a:schemeClr val="lt1"/>
            </a:solidFill>
            <a:prstDash val="solid"/>
            <a:round/>
            <a:headEnd type="none" w="med" len="med"/>
            <a:tailEnd type="triangle" w="med" len="med"/>
          </a:ln>
        </p:spPr>
      </p:cxnSp>
      <p:cxnSp>
        <p:nvCxnSpPr>
          <p:cNvPr id="617" name="Google Shape;617;p40"/>
          <p:cNvCxnSpPr>
            <a:stCxn id="596" idx="2"/>
            <a:endCxn id="618" idx="0"/>
          </p:cNvCxnSpPr>
          <p:nvPr/>
        </p:nvCxnSpPr>
        <p:spPr>
          <a:xfrm rot="-5400000" flipH="1">
            <a:off x="4926801" y="3275750"/>
            <a:ext cx="516300" cy="10800"/>
          </a:xfrm>
          <a:prstGeom prst="curvedConnector3">
            <a:avLst>
              <a:gd name="adj1" fmla="val 49991"/>
            </a:avLst>
          </a:prstGeom>
          <a:noFill/>
          <a:ln w="9525" cap="flat" cmpd="sng">
            <a:solidFill>
              <a:schemeClr val="lt1"/>
            </a:solidFill>
            <a:prstDash val="solid"/>
            <a:round/>
            <a:headEnd type="none" w="med" len="med"/>
            <a:tailEnd type="triangle" w="med" len="med"/>
          </a:ln>
        </p:spPr>
      </p:cxnSp>
      <p:cxnSp>
        <p:nvCxnSpPr>
          <p:cNvPr id="619" name="Google Shape;619;p40"/>
          <p:cNvCxnSpPr>
            <a:stCxn id="597" idx="2"/>
            <a:endCxn id="620" idx="0"/>
          </p:cNvCxnSpPr>
          <p:nvPr/>
        </p:nvCxnSpPr>
        <p:spPr>
          <a:xfrm rot="5400000">
            <a:off x="5792352" y="3233925"/>
            <a:ext cx="516300" cy="94500"/>
          </a:xfrm>
          <a:prstGeom prst="curvedConnector3">
            <a:avLst>
              <a:gd name="adj1" fmla="val 49988"/>
            </a:avLst>
          </a:prstGeom>
          <a:noFill/>
          <a:ln w="9525" cap="flat" cmpd="sng">
            <a:solidFill>
              <a:schemeClr val="lt1"/>
            </a:solidFill>
            <a:prstDash val="solid"/>
            <a:round/>
            <a:headEnd type="none" w="med" len="med"/>
            <a:tailEnd type="triangle" w="med" len="med"/>
          </a:ln>
        </p:spPr>
      </p:cxnSp>
      <p:cxnSp>
        <p:nvCxnSpPr>
          <p:cNvPr id="621" name="Google Shape;621;p40"/>
          <p:cNvCxnSpPr>
            <a:stCxn id="598" idx="2"/>
            <a:endCxn id="622" idx="0"/>
          </p:cNvCxnSpPr>
          <p:nvPr/>
        </p:nvCxnSpPr>
        <p:spPr>
          <a:xfrm rot="-5400000" flipH="1">
            <a:off x="7474673" y="3173900"/>
            <a:ext cx="516300" cy="214500"/>
          </a:xfrm>
          <a:prstGeom prst="curvedConnector3">
            <a:avLst>
              <a:gd name="adj1" fmla="val 49990"/>
            </a:avLst>
          </a:prstGeom>
          <a:noFill/>
          <a:ln w="9525" cap="flat" cmpd="sng">
            <a:solidFill>
              <a:schemeClr val="lt1"/>
            </a:solidFill>
            <a:prstDash val="solid"/>
            <a:round/>
            <a:headEnd type="none" w="med" len="med"/>
            <a:tailEnd type="triangle" w="med" len="med"/>
          </a:ln>
        </p:spPr>
      </p:cxnSp>
      <p:sp>
        <p:nvSpPr>
          <p:cNvPr id="611" name="Google Shape;611;p40"/>
          <p:cNvSpPr/>
          <p:nvPr/>
        </p:nvSpPr>
        <p:spPr>
          <a:xfrm>
            <a:off x="3540150" y="2560750"/>
            <a:ext cx="822900" cy="467100"/>
          </a:xfrm>
          <a:prstGeom prst="roundRect">
            <a:avLst>
              <a:gd name="adj" fmla="val 16667"/>
            </a:avLst>
          </a:prstGeom>
          <a:solidFill>
            <a:srgbClr val="20124D"/>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Readback</a:t>
            </a:r>
            <a:endParaRPr sz="900">
              <a:solidFill>
                <a:schemeClr val="lt1"/>
              </a:solidFill>
              <a:latin typeface="Roboto"/>
              <a:ea typeface="Roboto"/>
              <a:cs typeface="Roboto"/>
              <a:sym typeface="Roboto"/>
            </a:endParaRPr>
          </a:p>
          <a:p>
            <a:pPr marL="0" lvl="0" indent="0" algn="ctr" rtl="0">
              <a:spcBef>
                <a:spcPts val="0"/>
              </a:spcBef>
              <a:spcAft>
                <a:spcPts val="0"/>
              </a:spcAft>
              <a:buNone/>
            </a:pPr>
            <a:r>
              <a:rPr lang="en" sz="900">
                <a:solidFill>
                  <a:schemeClr val="lt1"/>
                </a:solidFill>
                <a:latin typeface="Roboto"/>
                <a:ea typeface="Roboto"/>
                <a:cs typeface="Roboto"/>
                <a:sym typeface="Roboto"/>
              </a:rPr>
              <a:t>results</a:t>
            </a:r>
            <a:endParaRPr sz="900">
              <a:solidFill>
                <a:schemeClr val="lt1"/>
              </a:solidFill>
              <a:latin typeface="Roboto"/>
              <a:ea typeface="Roboto"/>
              <a:cs typeface="Roboto"/>
              <a:sym typeface="Roboto"/>
            </a:endParaRPr>
          </a:p>
        </p:txBody>
      </p:sp>
      <p:cxnSp>
        <p:nvCxnSpPr>
          <p:cNvPr id="623" name="Google Shape;623;p40"/>
          <p:cNvCxnSpPr>
            <a:stCxn id="589" idx="0"/>
            <a:endCxn id="611" idx="2"/>
          </p:cNvCxnSpPr>
          <p:nvPr/>
        </p:nvCxnSpPr>
        <p:spPr>
          <a:xfrm rot="-5400000">
            <a:off x="2730100" y="2317600"/>
            <a:ext cx="511500" cy="1931700"/>
          </a:xfrm>
          <a:prstGeom prst="curvedConnector3">
            <a:avLst>
              <a:gd name="adj1" fmla="val 49985"/>
            </a:avLst>
          </a:prstGeom>
          <a:noFill/>
          <a:ln w="9525" cap="flat" cmpd="sng">
            <a:solidFill>
              <a:schemeClr val="lt1"/>
            </a:solidFill>
            <a:prstDash val="lgDash"/>
            <a:round/>
            <a:headEnd type="none" w="med" len="med"/>
            <a:tailEnd type="triangle" w="med" len="med"/>
          </a:ln>
        </p:spPr>
      </p:cxnSp>
      <p:sp>
        <p:nvSpPr>
          <p:cNvPr id="624" name="Google Shape;624;p40"/>
          <p:cNvSpPr/>
          <p:nvPr/>
        </p:nvSpPr>
        <p:spPr>
          <a:xfrm>
            <a:off x="489075" y="4210025"/>
            <a:ext cx="275400" cy="275400"/>
          </a:xfrm>
          <a:prstGeom prst="rect">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606" name="Google Shape;606;p40"/>
          <p:cNvSpPr/>
          <p:nvPr/>
        </p:nvSpPr>
        <p:spPr>
          <a:xfrm>
            <a:off x="2540625" y="3539200"/>
            <a:ext cx="800700" cy="467100"/>
          </a:xfrm>
          <a:prstGeom prst="roundRect">
            <a:avLst>
              <a:gd name="adj" fmla="val 16667"/>
            </a:avLst>
          </a:prstGeom>
          <a:solidFill>
            <a:srgbClr val="20124D"/>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GPU instancing</a:t>
            </a:r>
            <a:endParaRPr sz="900">
              <a:solidFill>
                <a:schemeClr val="lt1"/>
              </a:solidFill>
              <a:latin typeface="Roboto"/>
              <a:ea typeface="Roboto"/>
              <a:cs typeface="Roboto"/>
              <a:sym typeface="Roboto"/>
            </a:endParaRPr>
          </a:p>
        </p:txBody>
      </p:sp>
      <p:cxnSp>
        <p:nvCxnSpPr>
          <p:cNvPr id="625" name="Google Shape;625;p40"/>
          <p:cNvCxnSpPr>
            <a:stCxn id="589" idx="3"/>
            <a:endCxn id="606" idx="1"/>
          </p:cNvCxnSpPr>
          <p:nvPr/>
        </p:nvCxnSpPr>
        <p:spPr>
          <a:xfrm>
            <a:off x="2375950" y="3772750"/>
            <a:ext cx="164700" cy="0"/>
          </a:xfrm>
          <a:prstGeom prst="straightConnector1">
            <a:avLst/>
          </a:prstGeom>
          <a:noFill/>
          <a:ln w="9525" cap="flat" cmpd="sng">
            <a:solidFill>
              <a:schemeClr val="lt1"/>
            </a:solidFill>
            <a:prstDash val="solid"/>
            <a:round/>
            <a:headEnd type="none" w="med" len="med"/>
            <a:tailEnd type="triangle" w="med" len="med"/>
          </a:ln>
        </p:spPr>
      </p:cxnSp>
      <p:sp>
        <p:nvSpPr>
          <p:cNvPr id="618" name="Google Shape;618;p40"/>
          <p:cNvSpPr/>
          <p:nvPr/>
        </p:nvSpPr>
        <p:spPr>
          <a:xfrm>
            <a:off x="4900036" y="3539206"/>
            <a:ext cx="5808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ZPass</a:t>
            </a:r>
            <a:endParaRPr sz="900">
              <a:solidFill>
                <a:schemeClr val="lt1"/>
              </a:solidFill>
              <a:latin typeface="Roboto"/>
              <a:ea typeface="Roboto"/>
              <a:cs typeface="Roboto"/>
              <a:sym typeface="Roboto"/>
            </a:endParaRPr>
          </a:p>
        </p:txBody>
      </p:sp>
      <p:sp>
        <p:nvSpPr>
          <p:cNvPr id="622" name="Google Shape;622;p40"/>
          <p:cNvSpPr/>
          <p:nvPr/>
        </p:nvSpPr>
        <p:spPr>
          <a:xfrm>
            <a:off x="7484038" y="3539200"/>
            <a:ext cx="711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Shading Passes</a:t>
            </a:r>
            <a:endParaRPr sz="900">
              <a:solidFill>
                <a:schemeClr val="lt1"/>
              </a:solidFill>
              <a:latin typeface="Roboto"/>
              <a:ea typeface="Roboto"/>
              <a:cs typeface="Roboto"/>
              <a:sym typeface="Roboto"/>
            </a:endParaRPr>
          </a:p>
        </p:txBody>
      </p:sp>
      <p:sp>
        <p:nvSpPr>
          <p:cNvPr id="620" name="Google Shape;620;p40"/>
          <p:cNvSpPr/>
          <p:nvPr/>
        </p:nvSpPr>
        <p:spPr>
          <a:xfrm>
            <a:off x="5647275" y="3539200"/>
            <a:ext cx="7119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Visibility culling</a:t>
            </a:r>
            <a:endParaRPr sz="900">
              <a:solidFill>
                <a:schemeClr val="lt1"/>
              </a:solidFill>
              <a:latin typeface="Roboto"/>
              <a:ea typeface="Roboto"/>
              <a:cs typeface="Roboto"/>
              <a:sym typeface="Roboto"/>
            </a:endParaRPr>
          </a:p>
        </p:txBody>
      </p:sp>
      <p:cxnSp>
        <p:nvCxnSpPr>
          <p:cNvPr id="626" name="Google Shape;626;p40"/>
          <p:cNvCxnSpPr>
            <a:stCxn id="618" idx="3"/>
            <a:endCxn id="620" idx="1"/>
          </p:cNvCxnSpPr>
          <p:nvPr/>
        </p:nvCxnSpPr>
        <p:spPr>
          <a:xfrm>
            <a:off x="5480836" y="3772756"/>
            <a:ext cx="166500" cy="0"/>
          </a:xfrm>
          <a:prstGeom prst="straightConnector1">
            <a:avLst/>
          </a:prstGeom>
          <a:noFill/>
          <a:ln w="9525" cap="flat" cmpd="sng">
            <a:solidFill>
              <a:schemeClr val="lt1"/>
            </a:solidFill>
            <a:prstDash val="solid"/>
            <a:round/>
            <a:headEnd type="none" w="med" len="med"/>
            <a:tailEnd type="triangle" w="med" len="med"/>
          </a:ln>
        </p:spPr>
      </p:cxnSp>
      <p:cxnSp>
        <p:nvCxnSpPr>
          <p:cNvPr id="627" name="Google Shape;627;p40"/>
          <p:cNvCxnSpPr>
            <a:stCxn id="628" idx="3"/>
            <a:endCxn id="622" idx="1"/>
          </p:cNvCxnSpPr>
          <p:nvPr/>
        </p:nvCxnSpPr>
        <p:spPr>
          <a:xfrm>
            <a:off x="7324550" y="3772750"/>
            <a:ext cx="159600" cy="0"/>
          </a:xfrm>
          <a:prstGeom prst="straightConnector1">
            <a:avLst/>
          </a:prstGeom>
          <a:noFill/>
          <a:ln w="9525" cap="flat" cmpd="sng">
            <a:solidFill>
              <a:schemeClr val="lt1"/>
            </a:solidFill>
            <a:prstDash val="solid"/>
            <a:round/>
            <a:headEnd type="none" w="med" len="med"/>
            <a:tailEnd type="triangle" w="med" len="med"/>
          </a:ln>
        </p:spPr>
      </p:cxnSp>
      <p:cxnSp>
        <p:nvCxnSpPr>
          <p:cNvPr id="629" name="Google Shape;629;p40"/>
          <p:cNvCxnSpPr>
            <a:stCxn id="622" idx="3"/>
            <a:endCxn id="612" idx="2"/>
          </p:cNvCxnSpPr>
          <p:nvPr/>
        </p:nvCxnSpPr>
        <p:spPr>
          <a:xfrm>
            <a:off x="8195938" y="3772750"/>
            <a:ext cx="158400" cy="0"/>
          </a:xfrm>
          <a:prstGeom prst="straightConnector1">
            <a:avLst/>
          </a:prstGeom>
          <a:noFill/>
          <a:ln w="9525" cap="flat" cmpd="sng">
            <a:solidFill>
              <a:schemeClr val="lt1"/>
            </a:solidFill>
            <a:prstDash val="solid"/>
            <a:round/>
            <a:headEnd type="none" w="med" len="med"/>
            <a:tailEnd type="triangle" w="med" len="med"/>
          </a:ln>
        </p:spPr>
      </p:cxnSp>
      <p:sp>
        <p:nvSpPr>
          <p:cNvPr id="628" name="Google Shape;628;p40"/>
          <p:cNvSpPr/>
          <p:nvPr/>
        </p:nvSpPr>
        <p:spPr>
          <a:xfrm>
            <a:off x="6523850" y="3539200"/>
            <a:ext cx="8007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GPU instancing</a:t>
            </a:r>
            <a:endParaRPr sz="900">
              <a:solidFill>
                <a:schemeClr val="lt1"/>
              </a:solidFill>
              <a:latin typeface="Roboto"/>
              <a:ea typeface="Roboto"/>
              <a:cs typeface="Roboto"/>
              <a:sym typeface="Roboto"/>
            </a:endParaRPr>
          </a:p>
        </p:txBody>
      </p:sp>
      <p:cxnSp>
        <p:nvCxnSpPr>
          <p:cNvPr id="630" name="Google Shape;630;p40"/>
          <p:cNvCxnSpPr>
            <a:stCxn id="620" idx="3"/>
            <a:endCxn id="628" idx="1"/>
          </p:cNvCxnSpPr>
          <p:nvPr/>
        </p:nvCxnSpPr>
        <p:spPr>
          <a:xfrm>
            <a:off x="6359175" y="3772750"/>
            <a:ext cx="164700" cy="0"/>
          </a:xfrm>
          <a:prstGeom prst="straightConnector1">
            <a:avLst/>
          </a:prstGeom>
          <a:noFill/>
          <a:ln w="9525" cap="flat" cmpd="sng">
            <a:solidFill>
              <a:schemeClr val="lt1"/>
            </a:solidFill>
            <a:prstDash val="solid"/>
            <a:round/>
            <a:headEnd type="none" w="med" len="med"/>
            <a:tailEnd type="triangle" w="med" len="med"/>
          </a:ln>
        </p:spPr>
      </p:cxnSp>
      <p:cxnSp>
        <p:nvCxnSpPr>
          <p:cNvPr id="631" name="Google Shape;631;p40"/>
          <p:cNvCxnSpPr>
            <a:stCxn id="606" idx="0"/>
            <a:endCxn id="611" idx="2"/>
          </p:cNvCxnSpPr>
          <p:nvPr/>
        </p:nvCxnSpPr>
        <p:spPr>
          <a:xfrm rot="-5400000">
            <a:off x="3190575" y="2778100"/>
            <a:ext cx="511500" cy="1010700"/>
          </a:xfrm>
          <a:prstGeom prst="curvedConnector3">
            <a:avLst>
              <a:gd name="adj1" fmla="val 49985"/>
            </a:avLst>
          </a:prstGeom>
          <a:noFill/>
          <a:ln w="9525" cap="flat" cmpd="sng">
            <a:solidFill>
              <a:schemeClr val="lt1"/>
            </a:solidFill>
            <a:prstDash val="lgDash"/>
            <a:round/>
            <a:headEnd type="none" w="med" len="med"/>
            <a:tailEnd type="triangle" w="med" len="med"/>
          </a:ln>
        </p:spPr>
      </p:cxnSp>
      <p:cxnSp>
        <p:nvCxnSpPr>
          <p:cNvPr id="632" name="Google Shape;632;p40"/>
          <p:cNvCxnSpPr>
            <a:stCxn id="597" idx="2"/>
            <a:endCxn id="628" idx="0"/>
          </p:cNvCxnSpPr>
          <p:nvPr/>
        </p:nvCxnSpPr>
        <p:spPr>
          <a:xfrm rot="-5400000" flipH="1">
            <a:off x="6252852" y="2867925"/>
            <a:ext cx="516300" cy="826500"/>
          </a:xfrm>
          <a:prstGeom prst="curvedConnector3">
            <a:avLst>
              <a:gd name="adj1" fmla="val 49988"/>
            </a:avLst>
          </a:prstGeom>
          <a:noFill/>
          <a:ln w="9525" cap="flat" cmpd="sng">
            <a:solidFill>
              <a:schemeClr val="lt1"/>
            </a:solidFill>
            <a:prstDash val="solid"/>
            <a:round/>
            <a:headEnd type="none" w="med" len="med"/>
            <a:tailEnd type="triangle" w="med" len="med"/>
          </a:ln>
        </p:spPr>
      </p:cxnSp>
      <p:sp>
        <p:nvSpPr>
          <p:cNvPr id="633" name="Google Shape;633;p40"/>
          <p:cNvSpPr txBox="1"/>
          <p:nvPr/>
        </p:nvSpPr>
        <p:spPr>
          <a:xfrm>
            <a:off x="5854100" y="4099750"/>
            <a:ext cx="3080400" cy="1108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500">
                <a:solidFill>
                  <a:schemeClr val="lt1"/>
                </a:solidFill>
                <a:latin typeface="Roboto"/>
                <a:ea typeface="Roboto"/>
                <a:cs typeface="Roboto"/>
                <a:sym typeface="Roboto"/>
              </a:rPr>
              <a:t>2-frame latency</a:t>
            </a:r>
            <a:endParaRPr sz="1500">
              <a:solidFill>
                <a:schemeClr val="lt1"/>
              </a:solidFill>
              <a:latin typeface="Roboto"/>
              <a:ea typeface="Roboto"/>
              <a:cs typeface="Roboto"/>
              <a:sym typeface="Roboto"/>
            </a:endParaRPr>
          </a:p>
          <a:p>
            <a:pPr marL="0" lvl="0" indent="0" algn="r" rtl="0">
              <a:spcBef>
                <a:spcPts val="0"/>
              </a:spcBef>
              <a:spcAft>
                <a:spcPts val="0"/>
              </a:spcAft>
              <a:buNone/>
            </a:pPr>
            <a:r>
              <a:rPr lang="en" sz="1500">
                <a:solidFill>
                  <a:schemeClr val="lt1"/>
                </a:solidFill>
                <a:latin typeface="Roboto"/>
                <a:ea typeface="Roboto"/>
                <a:cs typeface="Roboto"/>
                <a:sym typeface="Roboto"/>
              </a:rPr>
              <a:t>30FPS / 60 FPS</a:t>
            </a:r>
            <a:endParaRPr sz="1500">
              <a:solidFill>
                <a:schemeClr val="lt1"/>
              </a:solidFill>
              <a:latin typeface="Roboto"/>
              <a:ea typeface="Roboto"/>
              <a:cs typeface="Roboto"/>
              <a:sym typeface="Roboto"/>
            </a:endParaRPr>
          </a:p>
          <a:p>
            <a:pPr marL="0" lvl="0" indent="0" algn="r" rtl="0">
              <a:spcBef>
                <a:spcPts val="0"/>
              </a:spcBef>
              <a:spcAft>
                <a:spcPts val="0"/>
              </a:spcAft>
              <a:buNone/>
            </a:pPr>
            <a:r>
              <a:rPr lang="en" sz="1500">
                <a:solidFill>
                  <a:schemeClr val="lt1"/>
                </a:solidFill>
                <a:latin typeface="Roboto"/>
                <a:ea typeface="Roboto"/>
                <a:cs typeface="Roboto"/>
                <a:sym typeface="Roboto"/>
              </a:rPr>
              <a:t>66+ms / 33+ms critical path </a:t>
            </a:r>
            <a:endParaRPr/>
          </a:p>
          <a:p>
            <a:pPr marL="0" lvl="0" indent="0" algn="r" rtl="0">
              <a:spcBef>
                <a:spcPts val="0"/>
              </a:spcBef>
              <a:spcAft>
                <a:spcPts val="0"/>
              </a:spcAft>
              <a:buNone/>
            </a:pPr>
            <a:endParaRPr sz="1500">
              <a:solidFill>
                <a:schemeClr val="lt1"/>
              </a:solidFill>
              <a:latin typeface="Roboto"/>
              <a:ea typeface="Roboto"/>
              <a:cs typeface="Roboto"/>
              <a:sym typeface="Roboto"/>
            </a:endParaRPr>
          </a:p>
        </p:txBody>
      </p:sp>
      <p:sp>
        <p:nvSpPr>
          <p:cNvPr id="634" name="Google Shape;634;p40"/>
          <p:cNvSpPr txBox="1"/>
          <p:nvPr/>
        </p:nvSpPr>
        <p:spPr>
          <a:xfrm>
            <a:off x="820438" y="4521225"/>
            <a:ext cx="3685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Modified steps</a:t>
            </a:r>
            <a:endParaRPr sz="1500">
              <a:solidFill>
                <a:schemeClr val="lt1"/>
              </a:solidFill>
              <a:latin typeface="Roboto"/>
              <a:ea typeface="Roboto"/>
              <a:cs typeface="Roboto"/>
              <a:sym typeface="Roboto"/>
            </a:endParaRPr>
          </a:p>
        </p:txBody>
      </p:sp>
      <p:sp>
        <p:nvSpPr>
          <p:cNvPr id="635" name="Google Shape;635;p40"/>
          <p:cNvSpPr/>
          <p:nvPr/>
        </p:nvSpPr>
        <p:spPr>
          <a:xfrm>
            <a:off x="489063" y="4591275"/>
            <a:ext cx="275400" cy="275400"/>
          </a:xfrm>
          <a:prstGeom prst="rect">
            <a:avLst/>
          </a:prstGeom>
          <a:solidFill>
            <a:srgbClr val="20124D"/>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cxnSp>
        <p:nvCxnSpPr>
          <p:cNvPr id="636" name="Google Shape;636;p40"/>
          <p:cNvCxnSpPr>
            <a:stCxn id="595" idx="2"/>
            <a:endCxn id="606" idx="0"/>
          </p:cNvCxnSpPr>
          <p:nvPr/>
        </p:nvCxnSpPr>
        <p:spPr>
          <a:xfrm rot="-5400000" flipH="1">
            <a:off x="2252550" y="2851000"/>
            <a:ext cx="511500" cy="865200"/>
          </a:xfrm>
          <a:prstGeom prst="curvedConnector3">
            <a:avLst>
              <a:gd name="adj1" fmla="val 49985"/>
            </a:avLst>
          </a:prstGeom>
          <a:noFill/>
          <a:ln w="9525" cap="flat" cmpd="sng">
            <a:solidFill>
              <a:schemeClr val="lt1"/>
            </a:solidFill>
            <a:prstDash val="solid"/>
            <a:round/>
            <a:headEnd type="none" w="med" len="med"/>
            <a:tailEnd type="triangle" w="med" len="med"/>
          </a:ln>
        </p:spPr>
      </p:cxnSp>
      <p:sp>
        <p:nvSpPr>
          <p:cNvPr id="637" name="Google Shape;637;p40"/>
          <p:cNvSpPr/>
          <p:nvPr/>
        </p:nvSpPr>
        <p:spPr>
          <a:xfrm>
            <a:off x="764476" y="2560750"/>
            <a:ext cx="6840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Submit draw calls</a:t>
            </a:r>
            <a:endParaRPr sz="900">
              <a:solidFill>
                <a:schemeClr val="lt1"/>
              </a:solidFill>
              <a:latin typeface="Roboto"/>
              <a:ea typeface="Roboto"/>
              <a:cs typeface="Roboto"/>
              <a:sym typeface="Roboto"/>
            </a:endParaRPr>
          </a:p>
        </p:txBody>
      </p:sp>
      <p:sp>
        <p:nvSpPr>
          <p:cNvPr id="638" name="Google Shape;638;p40"/>
          <p:cNvSpPr/>
          <p:nvPr/>
        </p:nvSpPr>
        <p:spPr>
          <a:xfrm>
            <a:off x="6672515" y="1536260"/>
            <a:ext cx="8229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Game logic update</a:t>
            </a:r>
            <a:endParaRPr sz="900">
              <a:solidFill>
                <a:schemeClr val="lt1"/>
              </a:solidFill>
              <a:latin typeface="Roboto"/>
              <a:ea typeface="Roboto"/>
              <a:cs typeface="Roboto"/>
              <a:sym typeface="Roboto"/>
            </a:endParaRPr>
          </a:p>
        </p:txBody>
      </p:sp>
      <p:sp>
        <p:nvSpPr>
          <p:cNvPr id="639" name="Google Shape;639;p40"/>
          <p:cNvSpPr/>
          <p:nvPr/>
        </p:nvSpPr>
        <p:spPr>
          <a:xfrm>
            <a:off x="5632096" y="1364337"/>
            <a:ext cx="8229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640" name="Google Shape;640;p40"/>
          <p:cNvSpPr/>
          <p:nvPr/>
        </p:nvSpPr>
        <p:spPr>
          <a:xfrm>
            <a:off x="4800263" y="1536259"/>
            <a:ext cx="6144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Fetch user input</a:t>
            </a:r>
            <a:endParaRPr sz="900">
              <a:solidFill>
                <a:schemeClr val="lt1"/>
              </a:solidFill>
              <a:latin typeface="Roboto"/>
              <a:ea typeface="Roboto"/>
              <a:cs typeface="Roboto"/>
              <a:sym typeface="Roboto"/>
            </a:endParaRPr>
          </a:p>
        </p:txBody>
      </p:sp>
      <p:sp>
        <p:nvSpPr>
          <p:cNvPr id="641" name="Google Shape;641;p40"/>
          <p:cNvSpPr/>
          <p:nvPr/>
        </p:nvSpPr>
        <p:spPr>
          <a:xfrm>
            <a:off x="5632096" y="1455502"/>
            <a:ext cx="8229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642" name="Google Shape;642;p40"/>
          <p:cNvSpPr/>
          <p:nvPr/>
        </p:nvSpPr>
        <p:spPr>
          <a:xfrm>
            <a:off x="5632096" y="1536260"/>
            <a:ext cx="8229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Transform, cameras update</a:t>
            </a:r>
            <a:endParaRPr sz="900">
              <a:solidFill>
                <a:schemeClr val="lt1"/>
              </a:solidFill>
              <a:latin typeface="Roboto"/>
              <a:ea typeface="Roboto"/>
              <a:cs typeface="Roboto"/>
              <a:sym typeface="Roboto"/>
            </a:endParaRPr>
          </a:p>
        </p:txBody>
      </p:sp>
      <p:cxnSp>
        <p:nvCxnSpPr>
          <p:cNvPr id="643" name="Google Shape;643;p40"/>
          <p:cNvCxnSpPr>
            <a:endCxn id="642" idx="1"/>
          </p:cNvCxnSpPr>
          <p:nvPr/>
        </p:nvCxnSpPr>
        <p:spPr>
          <a:xfrm>
            <a:off x="5414596" y="1769810"/>
            <a:ext cx="217500" cy="0"/>
          </a:xfrm>
          <a:prstGeom prst="straightConnector1">
            <a:avLst/>
          </a:prstGeom>
          <a:noFill/>
          <a:ln w="9525" cap="flat" cmpd="sng">
            <a:solidFill>
              <a:schemeClr val="lt1"/>
            </a:solidFill>
            <a:prstDash val="solid"/>
            <a:round/>
            <a:headEnd type="none" w="med" len="med"/>
            <a:tailEnd type="triangle" w="med" len="med"/>
          </a:ln>
        </p:spPr>
      </p:cxnSp>
      <p:cxnSp>
        <p:nvCxnSpPr>
          <p:cNvPr id="644" name="Google Shape;644;p40"/>
          <p:cNvCxnSpPr>
            <a:stCxn id="642" idx="3"/>
            <a:endCxn id="638" idx="1"/>
          </p:cNvCxnSpPr>
          <p:nvPr/>
        </p:nvCxnSpPr>
        <p:spPr>
          <a:xfrm>
            <a:off x="6454996" y="1769810"/>
            <a:ext cx="217500" cy="0"/>
          </a:xfrm>
          <a:prstGeom prst="straightConnector1">
            <a:avLst/>
          </a:prstGeom>
          <a:noFill/>
          <a:ln w="9525" cap="flat" cmpd="sng">
            <a:solidFill>
              <a:schemeClr val="lt1"/>
            </a:solidFill>
            <a:prstDash val="solid"/>
            <a:round/>
            <a:headEnd type="none" w="med" len="med"/>
            <a:tailEnd type="triangle" w="med" len="med"/>
          </a:ln>
        </p:spPr>
      </p:cxnSp>
      <p:cxnSp>
        <p:nvCxnSpPr>
          <p:cNvPr id="645" name="Google Shape;645;p40"/>
          <p:cNvCxnSpPr>
            <a:stCxn id="637" idx="2"/>
            <a:endCxn id="587" idx="0"/>
          </p:cNvCxnSpPr>
          <p:nvPr/>
        </p:nvCxnSpPr>
        <p:spPr>
          <a:xfrm rot="-5400000" flipH="1">
            <a:off x="901126" y="3233200"/>
            <a:ext cx="511500" cy="100800"/>
          </a:xfrm>
          <a:prstGeom prst="curvedConnector3">
            <a:avLst>
              <a:gd name="adj1" fmla="val 49986"/>
            </a:avLst>
          </a:prstGeom>
          <a:noFill/>
          <a:ln w="9525" cap="flat" cmpd="sng">
            <a:solidFill>
              <a:schemeClr val="lt1"/>
            </a:solidFill>
            <a:prstDash val="solid"/>
            <a:round/>
            <a:headEnd type="none" w="med" len="med"/>
            <a:tailEnd type="triangle" w="med" len="med"/>
          </a:ln>
        </p:spPr>
      </p:cxnSp>
      <p:cxnSp>
        <p:nvCxnSpPr>
          <p:cNvPr id="646" name="Google Shape;646;p40"/>
          <p:cNvCxnSpPr>
            <a:stCxn id="642" idx="2"/>
            <a:endCxn id="597" idx="0"/>
          </p:cNvCxnSpPr>
          <p:nvPr/>
        </p:nvCxnSpPr>
        <p:spPr>
          <a:xfrm rot="-5400000" flipH="1">
            <a:off x="5794396" y="2252510"/>
            <a:ext cx="552600" cy="54300"/>
          </a:xfrm>
          <a:prstGeom prst="curvedConnector3">
            <a:avLst>
              <a:gd name="adj1" fmla="val 49997"/>
            </a:avLst>
          </a:prstGeom>
          <a:noFill/>
          <a:ln w="9525" cap="flat" cmpd="sng">
            <a:solidFill>
              <a:schemeClr val="lt1"/>
            </a:solidFill>
            <a:prstDash val="solid"/>
            <a:round/>
            <a:headEnd type="none" w="med" len="med"/>
            <a:tailEnd type="triangle" w="med" len="med"/>
          </a:ln>
        </p:spPr>
      </p:cxnSp>
      <p:sp>
        <p:nvSpPr>
          <p:cNvPr id="647" name="Google Shape;647;p40"/>
          <p:cNvSpPr/>
          <p:nvPr/>
        </p:nvSpPr>
        <p:spPr>
          <a:xfrm>
            <a:off x="2676901" y="2560750"/>
            <a:ext cx="6840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Submit draw calls</a:t>
            </a:r>
            <a:endParaRPr sz="900">
              <a:solidFill>
                <a:schemeClr val="lt1"/>
              </a:solidFill>
              <a:latin typeface="Roboto"/>
              <a:ea typeface="Roboto"/>
              <a:cs typeface="Roboto"/>
              <a:sym typeface="Roboto"/>
            </a:endParaRPr>
          </a:p>
        </p:txBody>
      </p:sp>
      <p:cxnSp>
        <p:nvCxnSpPr>
          <p:cNvPr id="648" name="Google Shape;648;p40"/>
          <p:cNvCxnSpPr>
            <a:stCxn id="647" idx="2"/>
            <a:endCxn id="588" idx="0"/>
          </p:cNvCxnSpPr>
          <p:nvPr/>
        </p:nvCxnSpPr>
        <p:spPr>
          <a:xfrm rot="-5400000" flipH="1">
            <a:off x="3182101" y="2864650"/>
            <a:ext cx="511500" cy="837900"/>
          </a:xfrm>
          <a:prstGeom prst="curvedConnector3">
            <a:avLst>
              <a:gd name="adj1" fmla="val 49985"/>
            </a:avLst>
          </a:prstGeom>
          <a:noFill/>
          <a:ln w="9525" cap="flat" cmpd="sng">
            <a:solidFill>
              <a:schemeClr val="lt1"/>
            </a:solidFill>
            <a:prstDash val="solid"/>
            <a:round/>
            <a:headEnd type="none" w="med" len="med"/>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2"/>
        <p:cNvGrpSpPr/>
        <p:nvPr/>
      </p:nvGrpSpPr>
      <p:grpSpPr>
        <a:xfrm>
          <a:off x="0" y="0"/>
          <a:ext cx="0" cy="0"/>
          <a:chOff x="0" y="0"/>
          <a:chExt cx="0" cy="0"/>
        </a:xfrm>
      </p:grpSpPr>
      <p:sp>
        <p:nvSpPr>
          <p:cNvPr id="653" name="Google Shape;653;p41"/>
          <p:cNvSpPr/>
          <p:nvPr/>
        </p:nvSpPr>
        <p:spPr>
          <a:xfrm>
            <a:off x="2082625" y="1501650"/>
            <a:ext cx="6322800" cy="519600"/>
          </a:xfrm>
          <a:prstGeom prst="rect">
            <a:avLst/>
          </a:prstGeom>
          <a:noFill/>
          <a:ln w="9525" cap="flat" cmpd="sng">
            <a:solidFill>
              <a:srgbClr val="F2F2F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654" name="Google Shape;654;p41"/>
          <p:cNvSpPr/>
          <p:nvPr/>
        </p:nvSpPr>
        <p:spPr>
          <a:xfrm>
            <a:off x="2082625" y="2091400"/>
            <a:ext cx="6322800" cy="1912800"/>
          </a:xfrm>
          <a:prstGeom prst="rect">
            <a:avLst/>
          </a:prstGeom>
          <a:noFill/>
          <a:ln w="9525" cap="flat" cmpd="sng">
            <a:solidFill>
              <a:srgbClr val="F2F2F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655" name="Google Shape;655;p41"/>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Hybrid renderer: stack overview</a:t>
            </a:r>
            <a:endParaRPr sz="2200" b="1">
              <a:solidFill>
                <a:schemeClr val="lt1"/>
              </a:solidFill>
              <a:latin typeface="Roboto"/>
              <a:ea typeface="Roboto"/>
              <a:cs typeface="Roboto"/>
              <a:sym typeface="Roboto"/>
            </a:endParaRPr>
          </a:p>
        </p:txBody>
      </p:sp>
      <p:grpSp>
        <p:nvGrpSpPr>
          <p:cNvPr id="656" name="Google Shape;656;p41"/>
          <p:cNvGrpSpPr/>
          <p:nvPr/>
        </p:nvGrpSpPr>
        <p:grpSpPr>
          <a:xfrm>
            <a:off x="92412" y="65726"/>
            <a:ext cx="2602188" cy="431175"/>
            <a:chOff x="92412" y="65726"/>
            <a:chExt cx="2602188" cy="431175"/>
          </a:xfrm>
        </p:grpSpPr>
        <p:pic>
          <p:nvPicPr>
            <p:cNvPr id="657" name="Google Shape;657;p41"/>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658" name="Google Shape;658;p41"/>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659" name="Google Shape;659;p41"/>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660" name="Google Shape;660;p41"/>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661" name="Google Shape;661;p41"/>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662" name="Google Shape;662;p41"/>
          <p:cNvSpPr/>
          <p:nvPr/>
        </p:nvSpPr>
        <p:spPr>
          <a:xfrm>
            <a:off x="6373575" y="3123250"/>
            <a:ext cx="1999800" cy="840600"/>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Draw calls processing</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Collection, sorting, recording</a:t>
            </a:r>
            <a:endParaRPr sz="1200">
              <a:latin typeface="Roboto"/>
              <a:ea typeface="Roboto"/>
              <a:cs typeface="Roboto"/>
              <a:sym typeface="Roboto"/>
            </a:endParaRPr>
          </a:p>
        </p:txBody>
      </p:sp>
      <p:sp>
        <p:nvSpPr>
          <p:cNvPr id="663" name="Google Shape;663;p41"/>
          <p:cNvSpPr/>
          <p:nvPr/>
        </p:nvSpPr>
        <p:spPr>
          <a:xfrm>
            <a:off x="2115375" y="3123250"/>
            <a:ext cx="1999800" cy="840600"/>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Visibility system</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Culling, HZB, readback</a:t>
            </a:r>
            <a:endParaRPr sz="1200">
              <a:latin typeface="Roboto"/>
              <a:ea typeface="Roboto"/>
              <a:cs typeface="Roboto"/>
              <a:sym typeface="Roboto"/>
            </a:endParaRPr>
          </a:p>
        </p:txBody>
      </p:sp>
      <p:sp>
        <p:nvSpPr>
          <p:cNvPr id="664" name="Google Shape;664;p41"/>
          <p:cNvSpPr/>
          <p:nvPr/>
        </p:nvSpPr>
        <p:spPr>
          <a:xfrm>
            <a:off x="4244475" y="3123259"/>
            <a:ext cx="1999800" cy="840600"/>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Instance data management</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Allocation, update, access</a:t>
            </a:r>
            <a:endParaRPr sz="1200">
              <a:latin typeface="Roboto"/>
              <a:ea typeface="Roboto"/>
              <a:cs typeface="Roboto"/>
              <a:sym typeface="Roboto"/>
            </a:endParaRPr>
          </a:p>
        </p:txBody>
      </p:sp>
      <p:sp>
        <p:nvSpPr>
          <p:cNvPr id="665" name="Google Shape;665;p41"/>
          <p:cNvSpPr/>
          <p:nvPr/>
        </p:nvSpPr>
        <p:spPr>
          <a:xfrm>
            <a:off x="2115525" y="2127100"/>
            <a:ext cx="3063900" cy="840600"/>
          </a:xfrm>
          <a:prstGeom prst="rect">
            <a:avLst/>
          </a:prstGeom>
          <a:solidFill>
            <a:srgbClr val="A4C2F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Draw Calls Batching</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Collecting, sorting, grouping</a:t>
            </a:r>
            <a:endParaRPr sz="1200">
              <a:latin typeface="Roboto"/>
              <a:ea typeface="Roboto"/>
              <a:cs typeface="Roboto"/>
              <a:sym typeface="Roboto"/>
            </a:endParaRPr>
          </a:p>
        </p:txBody>
      </p:sp>
      <p:sp>
        <p:nvSpPr>
          <p:cNvPr id="666" name="Google Shape;666;p41"/>
          <p:cNvSpPr/>
          <p:nvPr/>
        </p:nvSpPr>
        <p:spPr>
          <a:xfrm>
            <a:off x="5309175" y="2127100"/>
            <a:ext cx="3063900" cy="840600"/>
          </a:xfrm>
          <a:prstGeom prst="rect">
            <a:avLst/>
          </a:prstGeom>
          <a:solidFill>
            <a:srgbClr val="EA99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GPU instancing</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Spatial culling, LOD, grouping</a:t>
            </a:r>
            <a:endParaRPr sz="1200">
              <a:latin typeface="Roboto"/>
              <a:ea typeface="Roboto"/>
              <a:cs typeface="Roboto"/>
              <a:sym typeface="Roboto"/>
            </a:endParaRPr>
          </a:p>
        </p:txBody>
      </p:sp>
      <p:sp>
        <p:nvSpPr>
          <p:cNvPr id="667" name="Google Shape;667;p41"/>
          <p:cNvSpPr/>
          <p:nvPr/>
        </p:nvSpPr>
        <p:spPr>
          <a:xfrm>
            <a:off x="5309024" y="1540450"/>
            <a:ext cx="935100" cy="4311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Static meshes</a:t>
            </a:r>
            <a:endParaRPr b="1">
              <a:latin typeface="Roboto"/>
              <a:ea typeface="Roboto"/>
              <a:cs typeface="Roboto"/>
              <a:sym typeface="Roboto"/>
            </a:endParaRPr>
          </a:p>
        </p:txBody>
      </p:sp>
      <p:sp>
        <p:nvSpPr>
          <p:cNvPr id="668" name="Google Shape;668;p41"/>
          <p:cNvSpPr/>
          <p:nvPr/>
        </p:nvSpPr>
        <p:spPr>
          <a:xfrm>
            <a:off x="6373573" y="1540450"/>
            <a:ext cx="935100" cy="4311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Roboto"/>
                <a:ea typeface="Roboto"/>
                <a:cs typeface="Roboto"/>
                <a:sym typeface="Roboto"/>
              </a:rPr>
              <a:t>Procedural placement</a:t>
            </a:r>
            <a:endParaRPr sz="1200" b="1">
              <a:latin typeface="Roboto"/>
              <a:ea typeface="Roboto"/>
              <a:cs typeface="Roboto"/>
              <a:sym typeface="Roboto"/>
            </a:endParaRPr>
          </a:p>
        </p:txBody>
      </p:sp>
      <p:sp>
        <p:nvSpPr>
          <p:cNvPr id="669" name="Google Shape;669;p41"/>
          <p:cNvSpPr/>
          <p:nvPr/>
        </p:nvSpPr>
        <p:spPr>
          <a:xfrm>
            <a:off x="7438123" y="1540450"/>
            <a:ext cx="935100" cy="4311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Scatters</a:t>
            </a:r>
            <a:endParaRPr b="1">
              <a:latin typeface="Roboto"/>
              <a:ea typeface="Roboto"/>
              <a:cs typeface="Roboto"/>
              <a:sym typeface="Roboto"/>
            </a:endParaRPr>
          </a:p>
        </p:txBody>
      </p:sp>
      <p:sp>
        <p:nvSpPr>
          <p:cNvPr id="670" name="Google Shape;670;p41"/>
          <p:cNvSpPr/>
          <p:nvPr/>
        </p:nvSpPr>
        <p:spPr>
          <a:xfrm>
            <a:off x="3179924" y="1540350"/>
            <a:ext cx="935100" cy="431100"/>
          </a:xfrm>
          <a:prstGeom prst="rect">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ECS render</a:t>
            </a:r>
            <a:endParaRPr b="1">
              <a:latin typeface="Roboto"/>
              <a:ea typeface="Roboto"/>
              <a:cs typeface="Roboto"/>
              <a:sym typeface="Roboto"/>
            </a:endParaRPr>
          </a:p>
        </p:txBody>
      </p:sp>
      <p:sp>
        <p:nvSpPr>
          <p:cNvPr id="671" name="Google Shape;671;p41"/>
          <p:cNvSpPr/>
          <p:nvPr/>
        </p:nvSpPr>
        <p:spPr>
          <a:xfrm>
            <a:off x="2115375" y="1540450"/>
            <a:ext cx="935100" cy="431100"/>
          </a:xfrm>
          <a:prstGeom prst="rect">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Actors</a:t>
            </a:r>
            <a:endParaRPr b="1">
              <a:latin typeface="Roboto"/>
              <a:ea typeface="Roboto"/>
              <a:cs typeface="Roboto"/>
              <a:sym typeface="Roboto"/>
            </a:endParaRPr>
          </a:p>
        </p:txBody>
      </p:sp>
      <p:sp>
        <p:nvSpPr>
          <p:cNvPr id="672" name="Google Shape;672;p41"/>
          <p:cNvSpPr/>
          <p:nvPr/>
        </p:nvSpPr>
        <p:spPr>
          <a:xfrm>
            <a:off x="4244475" y="1540350"/>
            <a:ext cx="935100" cy="431100"/>
          </a:xfrm>
          <a:prstGeom prst="rect">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Mesh particles</a:t>
            </a:r>
            <a:endParaRPr b="1">
              <a:latin typeface="Roboto"/>
              <a:ea typeface="Roboto"/>
              <a:cs typeface="Roboto"/>
              <a:sym typeface="Roboto"/>
            </a:endParaRPr>
          </a:p>
        </p:txBody>
      </p:sp>
      <p:sp>
        <p:nvSpPr>
          <p:cNvPr id="673" name="Google Shape;673;p41"/>
          <p:cNvSpPr/>
          <p:nvPr/>
        </p:nvSpPr>
        <p:spPr>
          <a:xfrm>
            <a:off x="514350" y="1540450"/>
            <a:ext cx="1431300" cy="2423400"/>
          </a:xfrm>
          <a:prstGeom prst="rect">
            <a:avLst/>
          </a:prstGeom>
          <a:solidFill>
            <a:srgbClr val="B6D7A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Resources</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Anim templates</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Materials</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Shaders</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Textures</a:t>
            </a:r>
            <a:endParaRPr sz="1200">
              <a:latin typeface="Roboto"/>
              <a:ea typeface="Roboto"/>
              <a:cs typeface="Roboto"/>
              <a:sym typeface="Roboto"/>
            </a:endParaRPr>
          </a:p>
        </p:txBody>
      </p:sp>
      <p:sp>
        <p:nvSpPr>
          <p:cNvPr id="674" name="Google Shape;674;p41"/>
          <p:cNvSpPr/>
          <p:nvPr/>
        </p:nvSpPr>
        <p:spPr>
          <a:xfrm>
            <a:off x="518625" y="4102750"/>
            <a:ext cx="7854300" cy="246300"/>
          </a:xfrm>
          <a:prstGeom prst="rect">
            <a:avLst/>
          </a:prstGeom>
          <a:solidFill>
            <a:srgbClr val="D9D9D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HAL / RHI</a:t>
            </a:r>
            <a:endParaRPr sz="1200">
              <a:latin typeface="Roboto"/>
              <a:ea typeface="Roboto"/>
              <a:cs typeface="Roboto"/>
              <a:sym typeface="Roboto"/>
            </a:endParaRPr>
          </a:p>
        </p:txBody>
      </p:sp>
      <p:sp>
        <p:nvSpPr>
          <p:cNvPr id="675" name="Google Shape;675;p41"/>
          <p:cNvSpPr txBox="1"/>
          <p:nvPr/>
        </p:nvSpPr>
        <p:spPr>
          <a:xfrm rot="5400000">
            <a:off x="8266225" y="1607550"/>
            <a:ext cx="586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frontend</a:t>
            </a:r>
            <a:endParaRPr sz="800">
              <a:solidFill>
                <a:schemeClr val="lt1"/>
              </a:solidFill>
            </a:endParaRPr>
          </a:p>
        </p:txBody>
      </p:sp>
      <p:sp>
        <p:nvSpPr>
          <p:cNvPr id="676" name="Google Shape;676;p41"/>
          <p:cNvSpPr txBox="1"/>
          <p:nvPr/>
        </p:nvSpPr>
        <p:spPr>
          <a:xfrm rot="5400000">
            <a:off x="8266225" y="2893900"/>
            <a:ext cx="586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backend</a:t>
            </a:r>
            <a:endParaRPr sz="8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2"/>
        <p:cNvGrpSpPr/>
        <p:nvPr/>
      </p:nvGrpSpPr>
      <p:grpSpPr>
        <a:xfrm>
          <a:off x="0" y="0"/>
          <a:ext cx="0" cy="0"/>
          <a:chOff x="0" y="0"/>
          <a:chExt cx="0" cy="0"/>
        </a:xfrm>
      </p:grpSpPr>
      <p:sp>
        <p:nvSpPr>
          <p:cNvPr id="213" name="Google Shape;213;p24"/>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About the speakers</a:t>
            </a:r>
            <a:endParaRPr sz="2200" b="1">
              <a:solidFill>
                <a:schemeClr val="lt1"/>
              </a:solidFill>
              <a:latin typeface="Roboto"/>
              <a:ea typeface="Roboto"/>
              <a:cs typeface="Roboto"/>
              <a:sym typeface="Roboto"/>
            </a:endParaRPr>
          </a:p>
        </p:txBody>
      </p:sp>
      <p:grpSp>
        <p:nvGrpSpPr>
          <p:cNvPr id="214" name="Google Shape;214;p24"/>
          <p:cNvGrpSpPr/>
          <p:nvPr/>
        </p:nvGrpSpPr>
        <p:grpSpPr>
          <a:xfrm>
            <a:off x="92412" y="65726"/>
            <a:ext cx="2602188" cy="431175"/>
            <a:chOff x="92412" y="65726"/>
            <a:chExt cx="2602188" cy="431175"/>
          </a:xfrm>
        </p:grpSpPr>
        <p:pic>
          <p:nvPicPr>
            <p:cNvPr id="215" name="Google Shape;215;p24"/>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16" name="Google Shape;216;p24"/>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17" name="Google Shape;217;p24"/>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18" name="Google Shape;218;p24"/>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19" name="Google Shape;219;p24"/>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pic>
        <p:nvPicPr>
          <p:cNvPr id="220" name="Google Shape;220;p24"/>
          <p:cNvPicPr preferRelativeResize="0"/>
          <p:nvPr/>
        </p:nvPicPr>
        <p:blipFill>
          <a:blip r:embed="rId5">
            <a:alphaModFix/>
          </a:blip>
          <a:stretch>
            <a:fillRect/>
          </a:stretch>
        </p:blipFill>
        <p:spPr>
          <a:xfrm>
            <a:off x="453900" y="1215863"/>
            <a:ext cx="1517200" cy="1517200"/>
          </a:xfrm>
          <a:prstGeom prst="rect">
            <a:avLst/>
          </a:prstGeom>
          <a:noFill/>
          <a:ln w="9525" cap="flat" cmpd="sng">
            <a:solidFill>
              <a:schemeClr val="dk2"/>
            </a:solidFill>
            <a:prstDash val="solid"/>
            <a:round/>
            <a:headEnd type="none" w="sm" len="sm"/>
            <a:tailEnd type="none" w="sm" len="sm"/>
          </a:ln>
        </p:spPr>
      </p:pic>
      <p:pic>
        <p:nvPicPr>
          <p:cNvPr id="221" name="Google Shape;221;p24"/>
          <p:cNvPicPr preferRelativeResize="0"/>
          <p:nvPr/>
        </p:nvPicPr>
        <p:blipFill>
          <a:blip r:embed="rId6">
            <a:alphaModFix/>
          </a:blip>
          <a:stretch>
            <a:fillRect/>
          </a:stretch>
        </p:blipFill>
        <p:spPr>
          <a:xfrm>
            <a:off x="453900" y="2998500"/>
            <a:ext cx="1517200" cy="1517200"/>
          </a:xfrm>
          <a:prstGeom prst="rect">
            <a:avLst/>
          </a:prstGeom>
          <a:noFill/>
          <a:ln w="9525" cap="flat" cmpd="sng">
            <a:solidFill>
              <a:schemeClr val="dk2"/>
            </a:solidFill>
            <a:prstDash val="solid"/>
            <a:round/>
            <a:headEnd type="none" w="sm" len="sm"/>
            <a:tailEnd type="none" w="sm" len="sm"/>
          </a:ln>
        </p:spPr>
      </p:pic>
      <p:sp>
        <p:nvSpPr>
          <p:cNvPr id="222" name="Google Shape;222;p24"/>
          <p:cNvSpPr txBox="1"/>
          <p:nvPr/>
        </p:nvSpPr>
        <p:spPr>
          <a:xfrm>
            <a:off x="2208150" y="1215875"/>
            <a:ext cx="30000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Max Bukhalov</a:t>
            </a:r>
            <a:br>
              <a:rPr lang="en" sz="1500">
                <a:solidFill>
                  <a:schemeClr val="lt1"/>
                </a:solidFill>
                <a:latin typeface="Roboto"/>
                <a:ea typeface="Roboto"/>
                <a:cs typeface="Roboto"/>
                <a:sym typeface="Roboto"/>
              </a:rPr>
            </a:br>
            <a:r>
              <a:rPr lang="en" sz="1500" i="1">
                <a:solidFill>
                  <a:schemeClr val="lt1"/>
                </a:solidFill>
                <a:latin typeface="Roboto"/>
                <a:ea typeface="Roboto"/>
                <a:cs typeface="Roboto"/>
                <a:sym typeface="Roboto"/>
              </a:rPr>
              <a:t>Graphics Programmer</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Since 2019 at Saber Interactive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dk2"/>
                </a:solidFill>
                <a:latin typeface="Roboto"/>
                <a:ea typeface="Roboto"/>
                <a:cs typeface="Roboto"/>
                <a:sym typeface="Roboto"/>
              </a:rPr>
              <a:t>Shaders infrastructure</a:t>
            </a:r>
            <a:endParaRPr sz="1500">
              <a:solidFill>
                <a:schemeClr val="dk2"/>
              </a:solidFill>
              <a:latin typeface="Roboto"/>
              <a:ea typeface="Roboto"/>
              <a:cs typeface="Roboto"/>
              <a:sym typeface="Roboto"/>
            </a:endParaRPr>
          </a:p>
        </p:txBody>
      </p:sp>
      <p:sp>
        <p:nvSpPr>
          <p:cNvPr id="223" name="Google Shape;223;p24"/>
          <p:cNvSpPr txBox="1"/>
          <p:nvPr/>
        </p:nvSpPr>
        <p:spPr>
          <a:xfrm>
            <a:off x="2208150" y="2998500"/>
            <a:ext cx="30000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Egor Orachev</a:t>
            </a:r>
            <a:br>
              <a:rPr lang="en" sz="1500" b="1">
                <a:solidFill>
                  <a:schemeClr val="lt1"/>
                </a:solidFill>
                <a:latin typeface="Roboto"/>
                <a:ea typeface="Roboto"/>
                <a:cs typeface="Roboto"/>
                <a:sym typeface="Roboto"/>
              </a:rPr>
            </a:br>
            <a:r>
              <a:rPr lang="en" sz="1500" i="1">
                <a:solidFill>
                  <a:schemeClr val="lt1"/>
                </a:solidFill>
                <a:latin typeface="Roboto"/>
                <a:ea typeface="Roboto"/>
                <a:cs typeface="Roboto"/>
                <a:sym typeface="Roboto"/>
              </a:rPr>
              <a:t>Graphics Programmer</a:t>
            </a:r>
            <a:endParaRPr sz="1500" i="1">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Since 2022 at Saber Interactive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dk2"/>
                </a:solidFill>
                <a:latin typeface="Roboto"/>
                <a:ea typeface="Roboto"/>
                <a:cs typeface="Roboto"/>
                <a:sym typeface="Roboto"/>
              </a:rPr>
              <a:t>Geometry rendering</a:t>
            </a:r>
            <a:endParaRPr sz="1500">
              <a:solidFill>
                <a:schemeClr val="dk2"/>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0"/>
        <p:cNvGrpSpPr/>
        <p:nvPr/>
      </p:nvGrpSpPr>
      <p:grpSpPr>
        <a:xfrm>
          <a:off x="0" y="0"/>
          <a:ext cx="0" cy="0"/>
          <a:chOff x="0" y="0"/>
          <a:chExt cx="0" cy="0"/>
        </a:xfrm>
      </p:grpSpPr>
      <p:sp>
        <p:nvSpPr>
          <p:cNvPr id="681" name="Google Shape;681;p42"/>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Hybrid renderer: backend</a:t>
            </a:r>
            <a:endParaRPr sz="2200" b="1">
              <a:solidFill>
                <a:schemeClr val="lt1"/>
              </a:solidFill>
              <a:latin typeface="Roboto"/>
              <a:ea typeface="Roboto"/>
              <a:cs typeface="Roboto"/>
              <a:sym typeface="Roboto"/>
            </a:endParaRPr>
          </a:p>
        </p:txBody>
      </p:sp>
      <p:grpSp>
        <p:nvGrpSpPr>
          <p:cNvPr id="682" name="Google Shape;682;p42"/>
          <p:cNvGrpSpPr/>
          <p:nvPr/>
        </p:nvGrpSpPr>
        <p:grpSpPr>
          <a:xfrm>
            <a:off x="92412" y="65726"/>
            <a:ext cx="2602188" cy="431175"/>
            <a:chOff x="92412" y="65726"/>
            <a:chExt cx="2602188" cy="431175"/>
          </a:xfrm>
        </p:grpSpPr>
        <p:pic>
          <p:nvPicPr>
            <p:cNvPr id="683" name="Google Shape;683;p42"/>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684" name="Google Shape;684;p42"/>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685" name="Google Shape;685;p42"/>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686" name="Google Shape;686;p42"/>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687" name="Google Shape;687;p42"/>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688" name="Google Shape;688;p42"/>
          <p:cNvSpPr/>
          <p:nvPr/>
        </p:nvSpPr>
        <p:spPr>
          <a:xfrm>
            <a:off x="5309024" y="1540450"/>
            <a:ext cx="935100" cy="4311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Static meshes</a:t>
            </a:r>
            <a:endParaRPr b="1">
              <a:latin typeface="Roboto"/>
              <a:ea typeface="Roboto"/>
              <a:cs typeface="Roboto"/>
              <a:sym typeface="Roboto"/>
            </a:endParaRPr>
          </a:p>
        </p:txBody>
      </p:sp>
      <p:sp>
        <p:nvSpPr>
          <p:cNvPr id="689" name="Google Shape;689;p42"/>
          <p:cNvSpPr/>
          <p:nvPr/>
        </p:nvSpPr>
        <p:spPr>
          <a:xfrm>
            <a:off x="6373573" y="1540450"/>
            <a:ext cx="935100" cy="4311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Roboto"/>
                <a:ea typeface="Roboto"/>
                <a:cs typeface="Roboto"/>
                <a:sym typeface="Roboto"/>
              </a:rPr>
              <a:t>Procedural placement</a:t>
            </a:r>
            <a:endParaRPr sz="1200" b="1">
              <a:latin typeface="Roboto"/>
              <a:ea typeface="Roboto"/>
              <a:cs typeface="Roboto"/>
              <a:sym typeface="Roboto"/>
            </a:endParaRPr>
          </a:p>
        </p:txBody>
      </p:sp>
      <p:sp>
        <p:nvSpPr>
          <p:cNvPr id="690" name="Google Shape;690;p42"/>
          <p:cNvSpPr/>
          <p:nvPr/>
        </p:nvSpPr>
        <p:spPr>
          <a:xfrm>
            <a:off x="7438123" y="1540450"/>
            <a:ext cx="935100" cy="4311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Scatters</a:t>
            </a:r>
            <a:endParaRPr b="1">
              <a:latin typeface="Roboto"/>
              <a:ea typeface="Roboto"/>
              <a:cs typeface="Roboto"/>
              <a:sym typeface="Roboto"/>
            </a:endParaRPr>
          </a:p>
        </p:txBody>
      </p:sp>
      <p:sp>
        <p:nvSpPr>
          <p:cNvPr id="691" name="Google Shape;691;p42"/>
          <p:cNvSpPr/>
          <p:nvPr/>
        </p:nvSpPr>
        <p:spPr>
          <a:xfrm>
            <a:off x="3179924" y="1540350"/>
            <a:ext cx="935100" cy="431100"/>
          </a:xfrm>
          <a:prstGeom prst="rect">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ECS render</a:t>
            </a:r>
            <a:endParaRPr b="1">
              <a:latin typeface="Roboto"/>
              <a:ea typeface="Roboto"/>
              <a:cs typeface="Roboto"/>
              <a:sym typeface="Roboto"/>
            </a:endParaRPr>
          </a:p>
        </p:txBody>
      </p:sp>
      <p:sp>
        <p:nvSpPr>
          <p:cNvPr id="692" name="Google Shape;692;p42"/>
          <p:cNvSpPr/>
          <p:nvPr/>
        </p:nvSpPr>
        <p:spPr>
          <a:xfrm>
            <a:off x="2115375" y="1540450"/>
            <a:ext cx="935100" cy="431100"/>
          </a:xfrm>
          <a:prstGeom prst="rect">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Actors</a:t>
            </a:r>
            <a:endParaRPr b="1">
              <a:latin typeface="Roboto"/>
              <a:ea typeface="Roboto"/>
              <a:cs typeface="Roboto"/>
              <a:sym typeface="Roboto"/>
            </a:endParaRPr>
          </a:p>
        </p:txBody>
      </p:sp>
      <p:sp>
        <p:nvSpPr>
          <p:cNvPr id="693" name="Google Shape;693;p42"/>
          <p:cNvSpPr/>
          <p:nvPr/>
        </p:nvSpPr>
        <p:spPr>
          <a:xfrm>
            <a:off x="4244475" y="1540350"/>
            <a:ext cx="935100" cy="431100"/>
          </a:xfrm>
          <a:prstGeom prst="rect">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Mesh particles</a:t>
            </a:r>
            <a:endParaRPr b="1">
              <a:latin typeface="Roboto"/>
              <a:ea typeface="Roboto"/>
              <a:cs typeface="Roboto"/>
              <a:sym typeface="Roboto"/>
            </a:endParaRPr>
          </a:p>
        </p:txBody>
      </p:sp>
      <p:sp>
        <p:nvSpPr>
          <p:cNvPr id="694" name="Google Shape;694;p42"/>
          <p:cNvSpPr/>
          <p:nvPr/>
        </p:nvSpPr>
        <p:spPr>
          <a:xfrm>
            <a:off x="514350" y="1540450"/>
            <a:ext cx="1431300" cy="2423400"/>
          </a:xfrm>
          <a:prstGeom prst="rect">
            <a:avLst/>
          </a:prstGeom>
          <a:solidFill>
            <a:srgbClr val="B6D7A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Resources</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Anim templates</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Materials</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Shaders</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Textures</a:t>
            </a:r>
            <a:endParaRPr sz="1200">
              <a:latin typeface="Roboto"/>
              <a:ea typeface="Roboto"/>
              <a:cs typeface="Roboto"/>
              <a:sym typeface="Roboto"/>
            </a:endParaRPr>
          </a:p>
        </p:txBody>
      </p:sp>
      <p:sp>
        <p:nvSpPr>
          <p:cNvPr id="695" name="Google Shape;695;p42"/>
          <p:cNvSpPr/>
          <p:nvPr/>
        </p:nvSpPr>
        <p:spPr>
          <a:xfrm>
            <a:off x="518625" y="4102750"/>
            <a:ext cx="7854300" cy="246300"/>
          </a:xfrm>
          <a:prstGeom prst="rect">
            <a:avLst/>
          </a:prstGeom>
          <a:solidFill>
            <a:srgbClr val="D9D9D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HAL / RHI</a:t>
            </a:r>
            <a:endParaRPr b="1">
              <a:latin typeface="Roboto"/>
              <a:ea typeface="Roboto"/>
              <a:cs typeface="Roboto"/>
              <a:sym typeface="Roboto"/>
            </a:endParaRPr>
          </a:p>
        </p:txBody>
      </p:sp>
      <p:sp>
        <p:nvSpPr>
          <p:cNvPr id="696" name="Google Shape;696;p42"/>
          <p:cNvSpPr txBox="1"/>
          <p:nvPr/>
        </p:nvSpPr>
        <p:spPr>
          <a:xfrm rot="5400000">
            <a:off x="8266225" y="1607550"/>
            <a:ext cx="586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434343"/>
                </a:solidFill>
                <a:latin typeface="Roboto"/>
                <a:ea typeface="Roboto"/>
                <a:cs typeface="Roboto"/>
                <a:sym typeface="Roboto"/>
              </a:rPr>
              <a:t>frontend</a:t>
            </a:r>
            <a:endParaRPr sz="800">
              <a:solidFill>
                <a:srgbClr val="434343"/>
              </a:solidFill>
            </a:endParaRPr>
          </a:p>
        </p:txBody>
      </p:sp>
      <p:sp>
        <p:nvSpPr>
          <p:cNvPr id="697" name="Google Shape;697;p42"/>
          <p:cNvSpPr/>
          <p:nvPr/>
        </p:nvSpPr>
        <p:spPr>
          <a:xfrm>
            <a:off x="514350" y="1540450"/>
            <a:ext cx="7854300" cy="2808600"/>
          </a:xfrm>
          <a:prstGeom prst="rect">
            <a:avLst/>
          </a:prstGeom>
          <a:solidFill>
            <a:srgbClr val="191918">
              <a:alpha val="8994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Roboto"/>
              <a:ea typeface="Roboto"/>
              <a:cs typeface="Roboto"/>
              <a:sym typeface="Roboto"/>
            </a:endParaRPr>
          </a:p>
        </p:txBody>
      </p:sp>
      <p:sp>
        <p:nvSpPr>
          <p:cNvPr id="698" name="Google Shape;698;p42"/>
          <p:cNvSpPr/>
          <p:nvPr/>
        </p:nvSpPr>
        <p:spPr>
          <a:xfrm>
            <a:off x="2082625" y="2091400"/>
            <a:ext cx="6322800" cy="1912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699" name="Google Shape;699;p42"/>
          <p:cNvSpPr/>
          <p:nvPr/>
        </p:nvSpPr>
        <p:spPr>
          <a:xfrm>
            <a:off x="6373575" y="3123250"/>
            <a:ext cx="1999800" cy="840600"/>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Draw calls processing</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Collection, sorting, recording</a:t>
            </a:r>
            <a:endParaRPr sz="1200">
              <a:latin typeface="Roboto"/>
              <a:ea typeface="Roboto"/>
              <a:cs typeface="Roboto"/>
              <a:sym typeface="Roboto"/>
            </a:endParaRPr>
          </a:p>
        </p:txBody>
      </p:sp>
      <p:sp>
        <p:nvSpPr>
          <p:cNvPr id="700" name="Google Shape;700;p42"/>
          <p:cNvSpPr/>
          <p:nvPr/>
        </p:nvSpPr>
        <p:spPr>
          <a:xfrm>
            <a:off x="2115375" y="3123250"/>
            <a:ext cx="1999800" cy="840600"/>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Visibility system</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Culling, HZB, readback</a:t>
            </a:r>
            <a:endParaRPr sz="1200">
              <a:latin typeface="Roboto"/>
              <a:ea typeface="Roboto"/>
              <a:cs typeface="Roboto"/>
              <a:sym typeface="Roboto"/>
            </a:endParaRPr>
          </a:p>
        </p:txBody>
      </p:sp>
      <p:sp>
        <p:nvSpPr>
          <p:cNvPr id="701" name="Google Shape;701;p42"/>
          <p:cNvSpPr/>
          <p:nvPr/>
        </p:nvSpPr>
        <p:spPr>
          <a:xfrm>
            <a:off x="4244475" y="3123259"/>
            <a:ext cx="1999800" cy="840600"/>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Instance data management</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Allocation, update, access</a:t>
            </a:r>
            <a:endParaRPr sz="1200">
              <a:latin typeface="Roboto"/>
              <a:ea typeface="Roboto"/>
              <a:cs typeface="Roboto"/>
              <a:sym typeface="Roboto"/>
            </a:endParaRPr>
          </a:p>
        </p:txBody>
      </p:sp>
      <p:sp>
        <p:nvSpPr>
          <p:cNvPr id="702" name="Google Shape;702;p42"/>
          <p:cNvSpPr/>
          <p:nvPr/>
        </p:nvSpPr>
        <p:spPr>
          <a:xfrm>
            <a:off x="2115525" y="2127100"/>
            <a:ext cx="3063900" cy="840600"/>
          </a:xfrm>
          <a:prstGeom prst="rect">
            <a:avLst/>
          </a:prstGeom>
          <a:solidFill>
            <a:srgbClr val="A4C2F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Draw Calls Batching</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Collecting, sorting, grouping</a:t>
            </a:r>
            <a:endParaRPr sz="1200">
              <a:latin typeface="Roboto"/>
              <a:ea typeface="Roboto"/>
              <a:cs typeface="Roboto"/>
              <a:sym typeface="Roboto"/>
            </a:endParaRPr>
          </a:p>
        </p:txBody>
      </p:sp>
      <p:sp>
        <p:nvSpPr>
          <p:cNvPr id="703" name="Google Shape;703;p42"/>
          <p:cNvSpPr/>
          <p:nvPr/>
        </p:nvSpPr>
        <p:spPr>
          <a:xfrm>
            <a:off x="5309175" y="2127100"/>
            <a:ext cx="3063900" cy="840600"/>
          </a:xfrm>
          <a:prstGeom prst="rect">
            <a:avLst/>
          </a:prstGeom>
          <a:solidFill>
            <a:srgbClr val="EA99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GPU instancing</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Spatial culling, LOD, grouping</a:t>
            </a:r>
            <a:endParaRPr sz="1200">
              <a:latin typeface="Roboto"/>
              <a:ea typeface="Roboto"/>
              <a:cs typeface="Roboto"/>
              <a:sym typeface="Roboto"/>
            </a:endParaRPr>
          </a:p>
        </p:txBody>
      </p:sp>
      <p:sp>
        <p:nvSpPr>
          <p:cNvPr id="704" name="Google Shape;704;p42"/>
          <p:cNvSpPr txBox="1"/>
          <p:nvPr/>
        </p:nvSpPr>
        <p:spPr>
          <a:xfrm rot="5400000">
            <a:off x="8266225" y="2893900"/>
            <a:ext cx="586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backend</a:t>
            </a:r>
            <a:endParaRPr sz="800">
              <a:solidFill>
                <a:schemeClr val="lt1"/>
              </a:solidFill>
            </a:endParaRPr>
          </a:p>
        </p:txBody>
      </p:sp>
      <p:sp>
        <p:nvSpPr>
          <p:cNvPr id="705" name="Google Shape;705;p42"/>
          <p:cNvSpPr/>
          <p:nvPr/>
        </p:nvSpPr>
        <p:spPr>
          <a:xfrm>
            <a:off x="2082625" y="1501650"/>
            <a:ext cx="6322800" cy="519600"/>
          </a:xfrm>
          <a:prstGeom prst="rect">
            <a:avLst/>
          </a:prstGeom>
          <a:noFill/>
          <a:ln w="9525" cap="flat" cmpd="sng">
            <a:solidFill>
              <a:srgbClr val="434343"/>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9"/>
        <p:cNvGrpSpPr/>
        <p:nvPr/>
      </p:nvGrpSpPr>
      <p:grpSpPr>
        <a:xfrm>
          <a:off x="0" y="0"/>
          <a:ext cx="0" cy="0"/>
          <a:chOff x="0" y="0"/>
          <a:chExt cx="0" cy="0"/>
        </a:xfrm>
      </p:grpSpPr>
      <p:sp>
        <p:nvSpPr>
          <p:cNvPr id="710" name="Google Shape;710;p43"/>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Instance data management</a:t>
            </a:r>
            <a:endParaRPr sz="2200" b="1">
              <a:solidFill>
                <a:schemeClr val="lt1"/>
              </a:solidFill>
              <a:latin typeface="Roboto"/>
              <a:ea typeface="Roboto"/>
              <a:cs typeface="Roboto"/>
              <a:sym typeface="Roboto"/>
            </a:endParaRPr>
          </a:p>
        </p:txBody>
      </p:sp>
      <p:grpSp>
        <p:nvGrpSpPr>
          <p:cNvPr id="711" name="Google Shape;711;p43"/>
          <p:cNvGrpSpPr/>
          <p:nvPr/>
        </p:nvGrpSpPr>
        <p:grpSpPr>
          <a:xfrm>
            <a:off x="92412" y="65726"/>
            <a:ext cx="2602188" cy="431175"/>
            <a:chOff x="92412" y="65726"/>
            <a:chExt cx="2602188" cy="431175"/>
          </a:xfrm>
        </p:grpSpPr>
        <p:pic>
          <p:nvPicPr>
            <p:cNvPr id="712" name="Google Shape;712;p43"/>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713" name="Google Shape;713;p43"/>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714" name="Google Shape;714;p43"/>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715" name="Google Shape;715;p43"/>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716" name="Google Shape;716;p43"/>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717" name="Google Shape;717;p43"/>
          <p:cNvSpPr/>
          <p:nvPr/>
        </p:nvSpPr>
        <p:spPr>
          <a:xfrm>
            <a:off x="514350" y="1323400"/>
            <a:ext cx="7953600" cy="3234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718" name="Google Shape;718;p43"/>
          <p:cNvSpPr txBox="1"/>
          <p:nvPr/>
        </p:nvSpPr>
        <p:spPr>
          <a:xfrm>
            <a:off x="463300" y="1085950"/>
            <a:ext cx="1866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solidFill>
                  <a:schemeClr val="lt1"/>
                </a:solidFill>
                <a:latin typeface="Roboto"/>
                <a:ea typeface="Roboto"/>
                <a:cs typeface="Roboto"/>
                <a:sym typeface="Roboto"/>
              </a:rPr>
              <a:t>StructuredBuffer&lt;float4&gt;</a:t>
            </a:r>
            <a:endParaRPr sz="600" b="1">
              <a:solidFill>
                <a:schemeClr val="lt1"/>
              </a:solidFill>
              <a:latin typeface="Roboto"/>
              <a:ea typeface="Roboto"/>
              <a:cs typeface="Roboto"/>
              <a:sym typeface="Roboto"/>
            </a:endParaRPr>
          </a:p>
        </p:txBody>
      </p:sp>
      <p:sp>
        <p:nvSpPr>
          <p:cNvPr id="719" name="Google Shape;719;p43"/>
          <p:cNvSpPr/>
          <p:nvPr/>
        </p:nvSpPr>
        <p:spPr>
          <a:xfrm>
            <a:off x="547675" y="1362850"/>
            <a:ext cx="3543300" cy="244500"/>
          </a:xfrm>
          <a:prstGeom prst="rect">
            <a:avLst/>
          </a:prstGeom>
          <a:solidFill>
            <a:srgbClr val="660000"/>
          </a:solidFill>
          <a:ln w="9525" cap="flat" cmpd="sng">
            <a:solidFill>
              <a:srgbClr val="EA99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EA9999"/>
                </a:solidFill>
                <a:latin typeface="Roboto"/>
                <a:ea typeface="Roboto"/>
                <a:cs typeface="Roboto"/>
                <a:sym typeface="Roboto"/>
              </a:rPr>
              <a:t>Static data</a:t>
            </a:r>
            <a:endParaRPr sz="800">
              <a:solidFill>
                <a:srgbClr val="EA9999"/>
              </a:solidFill>
              <a:latin typeface="Roboto"/>
              <a:ea typeface="Roboto"/>
              <a:cs typeface="Roboto"/>
              <a:sym typeface="Roboto"/>
            </a:endParaRPr>
          </a:p>
        </p:txBody>
      </p:sp>
      <p:sp>
        <p:nvSpPr>
          <p:cNvPr id="720" name="Google Shape;720;p43"/>
          <p:cNvSpPr/>
          <p:nvPr/>
        </p:nvSpPr>
        <p:spPr>
          <a:xfrm>
            <a:off x="4125275" y="1362850"/>
            <a:ext cx="3543300" cy="244500"/>
          </a:xfrm>
          <a:prstGeom prst="rect">
            <a:avLst/>
          </a:prstGeom>
          <a:solidFill>
            <a:srgbClr val="1C4587"/>
          </a:solidFill>
          <a:ln w="9525" cap="flat" cmpd="sng">
            <a:solidFill>
              <a:srgbClr val="A4C2F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A4C2F4"/>
                </a:solidFill>
                <a:latin typeface="Roboto"/>
                <a:ea typeface="Roboto"/>
                <a:cs typeface="Roboto"/>
                <a:sym typeface="Roboto"/>
              </a:rPr>
              <a:t>Dynamic data</a:t>
            </a:r>
            <a:endParaRPr sz="800">
              <a:solidFill>
                <a:srgbClr val="A4C2F4"/>
              </a:solidFill>
              <a:latin typeface="Roboto"/>
              <a:ea typeface="Roboto"/>
              <a:cs typeface="Roboto"/>
              <a:sym typeface="Roboto"/>
            </a:endParaRPr>
          </a:p>
        </p:txBody>
      </p:sp>
      <p:sp>
        <p:nvSpPr>
          <p:cNvPr id="721" name="Google Shape;721;p43"/>
          <p:cNvSpPr/>
          <p:nvPr/>
        </p:nvSpPr>
        <p:spPr>
          <a:xfrm>
            <a:off x="7702875" y="1362850"/>
            <a:ext cx="726300" cy="244500"/>
          </a:xfrm>
          <a:prstGeom prst="rect">
            <a:avLst/>
          </a:prstGeom>
          <a:solidFill>
            <a:srgbClr val="434343"/>
          </a:solid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rgbClr val="EA9999"/>
              </a:solidFill>
              <a:latin typeface="Roboto"/>
              <a:ea typeface="Roboto"/>
              <a:cs typeface="Roboto"/>
              <a:sym typeface="Roboto"/>
            </a:endParaRPr>
          </a:p>
        </p:txBody>
      </p:sp>
      <p:sp>
        <p:nvSpPr>
          <p:cNvPr id="722" name="Google Shape;722;p43"/>
          <p:cNvSpPr txBox="1"/>
          <p:nvPr/>
        </p:nvSpPr>
        <p:spPr>
          <a:xfrm>
            <a:off x="514350" y="2076925"/>
            <a:ext cx="5016900" cy="25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Global storage for all instances gpu data</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Implicitly divided into two parts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Static part has fixed budget</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Dynamic part can grow and shrink on demand</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Manages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Allocation, deletion, update</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Instancing payloads</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Same as </a:t>
            </a:r>
            <a:r>
              <a:rPr lang="en" sz="1500" i="1">
                <a:solidFill>
                  <a:schemeClr val="dk2"/>
                </a:solidFill>
                <a:latin typeface="Roboto"/>
                <a:ea typeface="Roboto"/>
                <a:cs typeface="Roboto"/>
                <a:sym typeface="Roboto"/>
              </a:rPr>
              <a:t>ByteAddressBuffer </a:t>
            </a:r>
            <a:r>
              <a:rPr lang="en" sz="1500">
                <a:solidFill>
                  <a:schemeClr val="lt1"/>
                </a:solidFill>
                <a:latin typeface="Roboto"/>
                <a:ea typeface="Roboto"/>
                <a:cs typeface="Roboto"/>
                <a:sym typeface="Roboto"/>
              </a:rPr>
              <a:t>but with explicit alignment  </a:t>
            </a:r>
            <a:endParaRPr sz="1500">
              <a:solidFill>
                <a:schemeClr val="lt1"/>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6"/>
        <p:cNvGrpSpPr/>
        <p:nvPr/>
      </p:nvGrpSpPr>
      <p:grpSpPr>
        <a:xfrm>
          <a:off x="0" y="0"/>
          <a:ext cx="0" cy="0"/>
          <a:chOff x="0" y="0"/>
          <a:chExt cx="0" cy="0"/>
        </a:xfrm>
      </p:grpSpPr>
      <p:sp>
        <p:nvSpPr>
          <p:cNvPr id="727" name="Google Shape;727;p44"/>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Instance data management: static data</a:t>
            </a:r>
            <a:endParaRPr sz="2200" b="1">
              <a:solidFill>
                <a:schemeClr val="lt1"/>
              </a:solidFill>
              <a:latin typeface="Roboto"/>
              <a:ea typeface="Roboto"/>
              <a:cs typeface="Roboto"/>
              <a:sym typeface="Roboto"/>
            </a:endParaRPr>
          </a:p>
        </p:txBody>
      </p:sp>
      <p:grpSp>
        <p:nvGrpSpPr>
          <p:cNvPr id="728" name="Google Shape;728;p44"/>
          <p:cNvGrpSpPr/>
          <p:nvPr/>
        </p:nvGrpSpPr>
        <p:grpSpPr>
          <a:xfrm>
            <a:off x="92412" y="65726"/>
            <a:ext cx="2602188" cy="431175"/>
            <a:chOff x="92412" y="65726"/>
            <a:chExt cx="2602188" cy="431175"/>
          </a:xfrm>
        </p:grpSpPr>
        <p:pic>
          <p:nvPicPr>
            <p:cNvPr id="729" name="Google Shape;729;p44"/>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730" name="Google Shape;730;p44"/>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731" name="Google Shape;731;p44"/>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732" name="Google Shape;732;p44"/>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733" name="Google Shape;733;p44"/>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734" name="Google Shape;734;p44"/>
          <p:cNvSpPr/>
          <p:nvPr/>
        </p:nvSpPr>
        <p:spPr>
          <a:xfrm>
            <a:off x="514350" y="1323400"/>
            <a:ext cx="7953600" cy="3234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735" name="Google Shape;735;p44"/>
          <p:cNvSpPr txBox="1"/>
          <p:nvPr/>
        </p:nvSpPr>
        <p:spPr>
          <a:xfrm>
            <a:off x="463300" y="1085950"/>
            <a:ext cx="1416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solidFill>
                  <a:schemeClr val="lt1"/>
                </a:solidFill>
                <a:latin typeface="Roboto"/>
                <a:ea typeface="Roboto"/>
                <a:cs typeface="Roboto"/>
                <a:sym typeface="Roboto"/>
              </a:rPr>
              <a:t>StructuredBuffer&lt;float4&gt;</a:t>
            </a:r>
            <a:endParaRPr sz="600" b="1">
              <a:solidFill>
                <a:schemeClr val="lt1"/>
              </a:solidFill>
              <a:latin typeface="Roboto"/>
              <a:ea typeface="Roboto"/>
              <a:cs typeface="Roboto"/>
              <a:sym typeface="Roboto"/>
            </a:endParaRPr>
          </a:p>
        </p:txBody>
      </p:sp>
      <p:sp>
        <p:nvSpPr>
          <p:cNvPr id="736" name="Google Shape;736;p44"/>
          <p:cNvSpPr/>
          <p:nvPr/>
        </p:nvSpPr>
        <p:spPr>
          <a:xfrm>
            <a:off x="4125275" y="1362850"/>
            <a:ext cx="3543300" cy="244500"/>
          </a:xfrm>
          <a:prstGeom prst="rect">
            <a:avLst/>
          </a:prstGeom>
          <a:solidFill>
            <a:srgbClr val="1C4587"/>
          </a:solidFill>
          <a:ln w="9525" cap="flat" cmpd="sng">
            <a:solidFill>
              <a:srgbClr val="A4C2F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A4C2F4"/>
                </a:solidFill>
                <a:latin typeface="Roboto"/>
                <a:ea typeface="Roboto"/>
                <a:cs typeface="Roboto"/>
                <a:sym typeface="Roboto"/>
              </a:rPr>
              <a:t>Dynamic data</a:t>
            </a:r>
            <a:endParaRPr sz="800">
              <a:solidFill>
                <a:srgbClr val="A4C2F4"/>
              </a:solidFill>
              <a:latin typeface="Roboto"/>
              <a:ea typeface="Roboto"/>
              <a:cs typeface="Roboto"/>
              <a:sym typeface="Roboto"/>
            </a:endParaRPr>
          </a:p>
        </p:txBody>
      </p:sp>
      <p:sp>
        <p:nvSpPr>
          <p:cNvPr id="737" name="Google Shape;737;p44"/>
          <p:cNvSpPr/>
          <p:nvPr/>
        </p:nvSpPr>
        <p:spPr>
          <a:xfrm>
            <a:off x="7702875" y="1362850"/>
            <a:ext cx="726300" cy="244500"/>
          </a:xfrm>
          <a:prstGeom prst="rect">
            <a:avLst/>
          </a:prstGeom>
          <a:solidFill>
            <a:srgbClr val="434343"/>
          </a:solid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rgbClr val="EA9999"/>
              </a:solidFill>
              <a:latin typeface="Roboto"/>
              <a:ea typeface="Roboto"/>
              <a:cs typeface="Roboto"/>
              <a:sym typeface="Roboto"/>
            </a:endParaRPr>
          </a:p>
        </p:txBody>
      </p:sp>
      <p:sp>
        <p:nvSpPr>
          <p:cNvPr id="738" name="Google Shape;738;p44"/>
          <p:cNvSpPr/>
          <p:nvPr/>
        </p:nvSpPr>
        <p:spPr>
          <a:xfrm>
            <a:off x="514350" y="1323400"/>
            <a:ext cx="7953600" cy="323400"/>
          </a:xfrm>
          <a:prstGeom prst="rect">
            <a:avLst/>
          </a:prstGeom>
          <a:solidFill>
            <a:srgbClr val="191918">
              <a:alpha val="69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739" name="Google Shape;739;p44"/>
          <p:cNvSpPr/>
          <p:nvPr/>
        </p:nvSpPr>
        <p:spPr>
          <a:xfrm>
            <a:off x="547675" y="1362850"/>
            <a:ext cx="3543300" cy="244500"/>
          </a:xfrm>
          <a:prstGeom prst="rect">
            <a:avLst/>
          </a:prstGeom>
          <a:solidFill>
            <a:srgbClr val="660000"/>
          </a:solidFill>
          <a:ln w="9525" cap="flat" cmpd="sng">
            <a:solidFill>
              <a:srgbClr val="EA99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EA9999"/>
                </a:solidFill>
                <a:latin typeface="Roboto"/>
                <a:ea typeface="Roboto"/>
                <a:cs typeface="Roboto"/>
                <a:sym typeface="Roboto"/>
              </a:rPr>
              <a:t>Static data</a:t>
            </a:r>
            <a:endParaRPr sz="800">
              <a:solidFill>
                <a:srgbClr val="EA9999"/>
              </a:solidFill>
              <a:latin typeface="Roboto"/>
              <a:ea typeface="Roboto"/>
              <a:cs typeface="Roboto"/>
              <a:sym typeface="Roboto"/>
            </a:endParaRPr>
          </a:p>
        </p:txBody>
      </p:sp>
      <p:sp>
        <p:nvSpPr>
          <p:cNvPr id="740" name="Google Shape;740;p44"/>
          <p:cNvSpPr/>
          <p:nvPr/>
        </p:nvSpPr>
        <p:spPr>
          <a:xfrm>
            <a:off x="5092450" y="3279875"/>
            <a:ext cx="1136700" cy="368700"/>
          </a:xfrm>
          <a:prstGeom prst="rect">
            <a:avLst/>
          </a:prstGeom>
          <a:solidFill>
            <a:srgbClr val="262626"/>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Quaternion</a:t>
            </a:r>
            <a:endParaRPr sz="800">
              <a:solidFill>
                <a:schemeClr val="lt1"/>
              </a:solidFill>
              <a:latin typeface="Roboto"/>
              <a:ea typeface="Roboto"/>
              <a:cs typeface="Roboto"/>
              <a:sym typeface="Roboto"/>
            </a:endParaRPr>
          </a:p>
        </p:txBody>
      </p:sp>
      <p:sp>
        <p:nvSpPr>
          <p:cNvPr id="741" name="Google Shape;741;p44"/>
          <p:cNvSpPr/>
          <p:nvPr/>
        </p:nvSpPr>
        <p:spPr>
          <a:xfrm>
            <a:off x="6296150" y="3279875"/>
            <a:ext cx="1136700" cy="368700"/>
          </a:xfrm>
          <a:prstGeom prst="rect">
            <a:avLst/>
          </a:prstGeom>
          <a:solidFill>
            <a:srgbClr val="262626"/>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Scale</a:t>
            </a:r>
            <a:endParaRPr sz="800">
              <a:solidFill>
                <a:schemeClr val="lt1"/>
              </a:solidFill>
              <a:latin typeface="Roboto"/>
              <a:ea typeface="Roboto"/>
              <a:cs typeface="Roboto"/>
              <a:sym typeface="Roboto"/>
            </a:endParaRPr>
          </a:p>
        </p:txBody>
      </p:sp>
      <p:sp>
        <p:nvSpPr>
          <p:cNvPr id="742" name="Google Shape;742;p44"/>
          <p:cNvSpPr/>
          <p:nvPr/>
        </p:nvSpPr>
        <p:spPr>
          <a:xfrm>
            <a:off x="4185750" y="3279875"/>
            <a:ext cx="839700" cy="368700"/>
          </a:xfrm>
          <a:prstGeom prst="rect">
            <a:avLst/>
          </a:prstGeom>
          <a:solidFill>
            <a:srgbClr val="262626"/>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Customization index</a:t>
            </a:r>
            <a:endParaRPr sz="800">
              <a:solidFill>
                <a:schemeClr val="lt1"/>
              </a:solidFill>
              <a:latin typeface="Roboto"/>
              <a:ea typeface="Roboto"/>
              <a:cs typeface="Roboto"/>
              <a:sym typeface="Roboto"/>
            </a:endParaRPr>
          </a:p>
        </p:txBody>
      </p:sp>
      <p:sp>
        <p:nvSpPr>
          <p:cNvPr id="743" name="Google Shape;743;p44"/>
          <p:cNvSpPr/>
          <p:nvPr/>
        </p:nvSpPr>
        <p:spPr>
          <a:xfrm>
            <a:off x="1549450" y="3279875"/>
            <a:ext cx="1662600" cy="368700"/>
          </a:xfrm>
          <a:prstGeom prst="rect">
            <a:avLst/>
          </a:prstGeom>
          <a:solidFill>
            <a:srgbClr val="262626"/>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Relative position</a:t>
            </a:r>
            <a:endParaRPr sz="800">
              <a:solidFill>
                <a:schemeClr val="lt1"/>
              </a:solidFill>
              <a:latin typeface="Roboto"/>
              <a:ea typeface="Roboto"/>
              <a:cs typeface="Roboto"/>
              <a:sym typeface="Roboto"/>
            </a:endParaRPr>
          </a:p>
        </p:txBody>
      </p:sp>
      <p:sp>
        <p:nvSpPr>
          <p:cNvPr id="744" name="Google Shape;744;p44"/>
          <p:cNvSpPr/>
          <p:nvPr/>
        </p:nvSpPr>
        <p:spPr>
          <a:xfrm>
            <a:off x="3279050" y="3279875"/>
            <a:ext cx="839700" cy="368700"/>
          </a:xfrm>
          <a:prstGeom prst="rect">
            <a:avLst/>
          </a:prstGeom>
          <a:solidFill>
            <a:srgbClr val="262626"/>
          </a:solidFill>
          <a:ln w="19050"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Flags</a:t>
            </a:r>
            <a:endParaRPr sz="800">
              <a:solidFill>
                <a:schemeClr val="lt1"/>
              </a:solidFill>
              <a:latin typeface="Roboto"/>
              <a:ea typeface="Roboto"/>
              <a:cs typeface="Roboto"/>
              <a:sym typeface="Roboto"/>
            </a:endParaRPr>
          </a:p>
        </p:txBody>
      </p:sp>
      <p:cxnSp>
        <p:nvCxnSpPr>
          <p:cNvPr id="745" name="Google Shape;745;p44"/>
          <p:cNvCxnSpPr/>
          <p:nvPr/>
        </p:nvCxnSpPr>
        <p:spPr>
          <a:xfrm>
            <a:off x="1479900" y="3055500"/>
            <a:ext cx="6022500" cy="0"/>
          </a:xfrm>
          <a:prstGeom prst="straightConnector1">
            <a:avLst/>
          </a:prstGeom>
          <a:noFill/>
          <a:ln w="9525" cap="flat" cmpd="sng">
            <a:solidFill>
              <a:schemeClr val="lt1"/>
            </a:solidFill>
            <a:prstDash val="solid"/>
            <a:round/>
            <a:headEnd type="none" w="med" len="med"/>
            <a:tailEnd type="none" w="med" len="med"/>
          </a:ln>
        </p:spPr>
      </p:cxnSp>
      <p:cxnSp>
        <p:nvCxnSpPr>
          <p:cNvPr id="746" name="Google Shape;746;p44"/>
          <p:cNvCxnSpPr/>
          <p:nvPr/>
        </p:nvCxnSpPr>
        <p:spPr>
          <a:xfrm>
            <a:off x="1482350" y="3055500"/>
            <a:ext cx="0" cy="192900"/>
          </a:xfrm>
          <a:prstGeom prst="straightConnector1">
            <a:avLst/>
          </a:prstGeom>
          <a:noFill/>
          <a:ln w="9525" cap="flat" cmpd="sng">
            <a:solidFill>
              <a:schemeClr val="lt1"/>
            </a:solidFill>
            <a:prstDash val="solid"/>
            <a:round/>
            <a:headEnd type="none" w="med" len="med"/>
            <a:tailEnd type="none" w="med" len="med"/>
          </a:ln>
        </p:spPr>
      </p:cxnSp>
      <p:cxnSp>
        <p:nvCxnSpPr>
          <p:cNvPr id="747" name="Google Shape;747;p44"/>
          <p:cNvCxnSpPr/>
          <p:nvPr/>
        </p:nvCxnSpPr>
        <p:spPr>
          <a:xfrm>
            <a:off x="7502400" y="3055500"/>
            <a:ext cx="0" cy="192900"/>
          </a:xfrm>
          <a:prstGeom prst="straightConnector1">
            <a:avLst/>
          </a:prstGeom>
          <a:noFill/>
          <a:ln w="9525" cap="flat" cmpd="sng">
            <a:solidFill>
              <a:schemeClr val="lt1"/>
            </a:solidFill>
            <a:prstDash val="solid"/>
            <a:round/>
            <a:headEnd type="none" w="med" len="med"/>
            <a:tailEnd type="none" w="med" len="med"/>
          </a:ln>
        </p:spPr>
      </p:cxnSp>
      <p:sp>
        <p:nvSpPr>
          <p:cNvPr id="748" name="Google Shape;748;p44"/>
          <p:cNvSpPr txBox="1"/>
          <p:nvPr/>
        </p:nvSpPr>
        <p:spPr>
          <a:xfrm>
            <a:off x="869175" y="2829675"/>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solidFill>
                  <a:schemeClr val="lt1"/>
                </a:solidFill>
                <a:latin typeface="Roboto"/>
                <a:ea typeface="Roboto"/>
                <a:cs typeface="Roboto"/>
                <a:sym typeface="Roboto"/>
              </a:rPr>
              <a:t>float4</a:t>
            </a:r>
            <a:endParaRPr sz="600" b="1">
              <a:solidFill>
                <a:schemeClr val="lt1"/>
              </a:solidFill>
              <a:latin typeface="Roboto"/>
              <a:ea typeface="Roboto"/>
              <a:cs typeface="Roboto"/>
              <a:sym typeface="Roboto"/>
            </a:endParaRPr>
          </a:p>
        </p:txBody>
      </p:sp>
      <p:sp>
        <p:nvSpPr>
          <p:cNvPr id="749" name="Google Shape;749;p44"/>
          <p:cNvSpPr txBox="1"/>
          <p:nvPr/>
        </p:nvSpPr>
        <p:spPr>
          <a:xfrm>
            <a:off x="1672750" y="3081375"/>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16x3 bits</a:t>
            </a:r>
            <a:endParaRPr sz="600">
              <a:solidFill>
                <a:schemeClr val="lt1"/>
              </a:solidFill>
              <a:latin typeface="Roboto"/>
              <a:ea typeface="Roboto"/>
              <a:cs typeface="Roboto"/>
              <a:sym typeface="Roboto"/>
            </a:endParaRPr>
          </a:p>
        </p:txBody>
      </p:sp>
      <p:sp>
        <p:nvSpPr>
          <p:cNvPr id="750" name="Google Shape;750;p44"/>
          <p:cNvSpPr txBox="1"/>
          <p:nvPr/>
        </p:nvSpPr>
        <p:spPr>
          <a:xfrm>
            <a:off x="2990900" y="3081375"/>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9 bits</a:t>
            </a:r>
            <a:endParaRPr sz="600">
              <a:solidFill>
                <a:schemeClr val="lt1"/>
              </a:solidFill>
              <a:latin typeface="Roboto"/>
              <a:ea typeface="Roboto"/>
              <a:cs typeface="Roboto"/>
              <a:sym typeface="Roboto"/>
            </a:endParaRPr>
          </a:p>
        </p:txBody>
      </p:sp>
      <p:sp>
        <p:nvSpPr>
          <p:cNvPr id="751" name="Google Shape;751;p44"/>
          <p:cNvSpPr txBox="1"/>
          <p:nvPr/>
        </p:nvSpPr>
        <p:spPr>
          <a:xfrm>
            <a:off x="3897600" y="3081375"/>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7 bits</a:t>
            </a:r>
            <a:endParaRPr sz="600">
              <a:solidFill>
                <a:schemeClr val="lt1"/>
              </a:solidFill>
              <a:latin typeface="Roboto"/>
              <a:ea typeface="Roboto"/>
              <a:cs typeface="Roboto"/>
              <a:sym typeface="Roboto"/>
            </a:endParaRPr>
          </a:p>
        </p:txBody>
      </p:sp>
      <p:sp>
        <p:nvSpPr>
          <p:cNvPr id="752" name="Google Shape;752;p44"/>
          <p:cNvSpPr txBox="1"/>
          <p:nvPr/>
        </p:nvSpPr>
        <p:spPr>
          <a:xfrm>
            <a:off x="4952800" y="3081375"/>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9+14+9  bits</a:t>
            </a:r>
            <a:endParaRPr sz="600">
              <a:solidFill>
                <a:schemeClr val="lt1"/>
              </a:solidFill>
              <a:latin typeface="Roboto"/>
              <a:ea typeface="Roboto"/>
              <a:cs typeface="Roboto"/>
              <a:sym typeface="Roboto"/>
            </a:endParaRPr>
          </a:p>
        </p:txBody>
      </p:sp>
      <p:sp>
        <p:nvSpPr>
          <p:cNvPr id="753" name="Google Shape;753;p44"/>
          <p:cNvSpPr txBox="1"/>
          <p:nvPr/>
        </p:nvSpPr>
        <p:spPr>
          <a:xfrm>
            <a:off x="6156500" y="3081375"/>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1+10+7+7+7 bits</a:t>
            </a:r>
            <a:endParaRPr sz="600">
              <a:solidFill>
                <a:schemeClr val="lt1"/>
              </a:solidFill>
              <a:latin typeface="Roboto"/>
              <a:ea typeface="Roboto"/>
              <a:cs typeface="Roboto"/>
              <a:sym typeface="Roboto"/>
            </a:endParaRPr>
          </a:p>
        </p:txBody>
      </p:sp>
      <p:sp>
        <p:nvSpPr>
          <p:cNvPr id="754" name="Google Shape;754;p44"/>
          <p:cNvSpPr/>
          <p:nvPr/>
        </p:nvSpPr>
        <p:spPr>
          <a:xfrm>
            <a:off x="812400" y="2127325"/>
            <a:ext cx="2399700" cy="244500"/>
          </a:xfrm>
          <a:prstGeom prst="rect">
            <a:avLst/>
          </a:pr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EA9999"/>
                </a:solidFill>
                <a:latin typeface="Roboto"/>
                <a:ea typeface="Roboto"/>
                <a:cs typeface="Roboto"/>
                <a:sym typeface="Roboto"/>
              </a:rPr>
              <a:t>Static scene</a:t>
            </a:r>
            <a:endParaRPr sz="800">
              <a:solidFill>
                <a:srgbClr val="EA9999"/>
              </a:solidFill>
              <a:latin typeface="Roboto"/>
              <a:ea typeface="Roboto"/>
              <a:cs typeface="Roboto"/>
              <a:sym typeface="Roboto"/>
            </a:endParaRPr>
          </a:p>
        </p:txBody>
      </p:sp>
      <p:sp>
        <p:nvSpPr>
          <p:cNvPr id="755" name="Google Shape;755;p44"/>
          <p:cNvSpPr/>
          <p:nvPr/>
        </p:nvSpPr>
        <p:spPr>
          <a:xfrm>
            <a:off x="3279050" y="2127325"/>
            <a:ext cx="4890900" cy="244500"/>
          </a:xfrm>
          <a:prstGeom prst="rect">
            <a:avLst/>
          </a:pr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EA9999"/>
                </a:solidFill>
                <a:latin typeface="Roboto"/>
                <a:ea typeface="Roboto"/>
                <a:cs typeface="Roboto"/>
                <a:sym typeface="Roboto"/>
              </a:rPr>
              <a:t>Procedural placement</a:t>
            </a:r>
            <a:endParaRPr sz="800">
              <a:solidFill>
                <a:srgbClr val="EA9999"/>
              </a:solidFill>
              <a:latin typeface="Roboto"/>
              <a:ea typeface="Roboto"/>
              <a:cs typeface="Roboto"/>
              <a:sym typeface="Roboto"/>
            </a:endParaRPr>
          </a:p>
        </p:txBody>
      </p:sp>
      <p:cxnSp>
        <p:nvCxnSpPr>
          <p:cNvPr id="756" name="Google Shape;756;p44"/>
          <p:cNvCxnSpPr/>
          <p:nvPr/>
        </p:nvCxnSpPr>
        <p:spPr>
          <a:xfrm rot="5400000" flipH="1">
            <a:off x="416275" y="1732000"/>
            <a:ext cx="526200" cy="264900"/>
          </a:xfrm>
          <a:prstGeom prst="curvedConnector3">
            <a:avLst>
              <a:gd name="adj1" fmla="val 50000"/>
            </a:avLst>
          </a:prstGeom>
          <a:noFill/>
          <a:ln w="9525" cap="flat" cmpd="sng">
            <a:solidFill>
              <a:schemeClr val="lt1"/>
            </a:solidFill>
            <a:prstDash val="solid"/>
            <a:round/>
            <a:headEnd type="none" w="med" len="med"/>
            <a:tailEnd type="stealth" w="med" len="med"/>
          </a:ln>
        </p:spPr>
      </p:cxnSp>
      <p:sp>
        <p:nvSpPr>
          <p:cNvPr id="757" name="Google Shape;757;p44"/>
          <p:cNvSpPr txBox="1"/>
          <p:nvPr/>
        </p:nvSpPr>
        <p:spPr>
          <a:xfrm>
            <a:off x="574050" y="4019575"/>
            <a:ext cx="1593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Half-float per component, position relative to a regular grid cell, where the instance is located.</a:t>
            </a:r>
            <a:endParaRPr sz="800">
              <a:solidFill>
                <a:schemeClr val="lt1"/>
              </a:solidFill>
              <a:latin typeface="Roboto"/>
              <a:ea typeface="Roboto"/>
              <a:cs typeface="Roboto"/>
              <a:sym typeface="Roboto"/>
            </a:endParaRPr>
          </a:p>
        </p:txBody>
      </p:sp>
      <p:sp>
        <p:nvSpPr>
          <p:cNvPr id="758" name="Google Shape;758;p44"/>
          <p:cNvSpPr txBox="1"/>
          <p:nvPr/>
        </p:nvSpPr>
        <p:spPr>
          <a:xfrm>
            <a:off x="2136750" y="4019575"/>
            <a:ext cx="1593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Processing flags, is instance hidden, cast shadows, is cached in static shadow map, scale compression sign</a:t>
            </a:r>
            <a:endParaRPr sz="800">
              <a:solidFill>
                <a:schemeClr val="lt1"/>
              </a:solidFill>
              <a:latin typeface="Roboto"/>
              <a:ea typeface="Roboto"/>
              <a:cs typeface="Roboto"/>
              <a:sym typeface="Roboto"/>
            </a:endParaRPr>
          </a:p>
        </p:txBody>
      </p:sp>
      <p:sp>
        <p:nvSpPr>
          <p:cNvPr id="759" name="Google Shape;759;p44"/>
          <p:cNvSpPr txBox="1"/>
          <p:nvPr/>
        </p:nvSpPr>
        <p:spPr>
          <a:xfrm>
            <a:off x="3786150" y="4019575"/>
            <a:ext cx="1638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0 to 127 index in a customization palette, used to adjust shading of the instance without de-instancing</a:t>
            </a:r>
            <a:endParaRPr sz="800">
              <a:solidFill>
                <a:schemeClr val="lt1"/>
              </a:solidFill>
              <a:latin typeface="Roboto"/>
              <a:ea typeface="Roboto"/>
              <a:cs typeface="Roboto"/>
              <a:sym typeface="Roboto"/>
            </a:endParaRPr>
          </a:p>
        </p:txBody>
      </p:sp>
      <p:sp>
        <p:nvSpPr>
          <p:cNvPr id="760" name="Google Shape;760;p44"/>
          <p:cNvSpPr txBox="1"/>
          <p:nvPr/>
        </p:nvSpPr>
        <p:spPr>
          <a:xfrm>
            <a:off x="5423925" y="4019575"/>
            <a:ext cx="1480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Common 32 bit quat compression with mean 0.08 deg error</a:t>
            </a:r>
            <a:endParaRPr sz="800">
              <a:solidFill>
                <a:schemeClr val="lt1"/>
              </a:solidFill>
              <a:latin typeface="Roboto"/>
              <a:ea typeface="Roboto"/>
              <a:cs typeface="Roboto"/>
              <a:sym typeface="Roboto"/>
            </a:endParaRPr>
          </a:p>
        </p:txBody>
      </p:sp>
      <p:sp>
        <p:nvSpPr>
          <p:cNvPr id="761" name="Google Shape;761;p44"/>
          <p:cNvSpPr txBox="1"/>
          <p:nvPr/>
        </p:nvSpPr>
        <p:spPr>
          <a:xfrm>
            <a:off x="6904000" y="4019575"/>
            <a:ext cx="1638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Full precision uniform scale or compressed non-uniform scale tuned for cases with 10% largest deviation per component</a:t>
            </a:r>
            <a:endParaRPr sz="800">
              <a:solidFill>
                <a:schemeClr val="lt1"/>
              </a:solidFill>
              <a:latin typeface="Roboto"/>
              <a:ea typeface="Roboto"/>
              <a:cs typeface="Roboto"/>
              <a:sym typeface="Roboto"/>
            </a:endParaRPr>
          </a:p>
        </p:txBody>
      </p:sp>
      <p:sp>
        <p:nvSpPr>
          <p:cNvPr id="762" name="Google Shape;762;p44"/>
          <p:cNvSpPr txBox="1"/>
          <p:nvPr/>
        </p:nvSpPr>
        <p:spPr>
          <a:xfrm>
            <a:off x="3726425" y="2801288"/>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solidFill>
                  <a:schemeClr val="lt1"/>
                </a:solidFill>
                <a:latin typeface="Roboto"/>
                <a:ea typeface="Roboto"/>
                <a:cs typeface="Roboto"/>
                <a:sym typeface="Roboto"/>
              </a:rPr>
              <a:t>Static instance data</a:t>
            </a:r>
            <a:endParaRPr sz="600" b="1">
              <a:solidFill>
                <a:schemeClr val="lt1"/>
              </a:solidFill>
              <a:latin typeface="Roboto"/>
              <a:ea typeface="Roboto"/>
              <a:cs typeface="Roboto"/>
              <a:sym typeface="Roboto"/>
            </a:endParaRPr>
          </a:p>
        </p:txBody>
      </p:sp>
      <p:sp>
        <p:nvSpPr>
          <p:cNvPr id="763" name="Google Shape;763;p44"/>
          <p:cNvSpPr txBox="1"/>
          <p:nvPr/>
        </p:nvSpPr>
        <p:spPr>
          <a:xfrm>
            <a:off x="812400" y="2295613"/>
            <a:ext cx="2399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Packed data on disc, read once on scene loading </a:t>
            </a:r>
            <a:endParaRPr sz="800">
              <a:solidFill>
                <a:schemeClr val="lt1"/>
              </a:solidFill>
              <a:latin typeface="Roboto"/>
              <a:ea typeface="Roboto"/>
              <a:cs typeface="Roboto"/>
              <a:sym typeface="Roboto"/>
            </a:endParaRPr>
          </a:p>
        </p:txBody>
      </p:sp>
      <p:sp>
        <p:nvSpPr>
          <p:cNvPr id="764" name="Google Shape;764;p44"/>
          <p:cNvSpPr txBox="1"/>
          <p:nvPr/>
        </p:nvSpPr>
        <p:spPr>
          <a:xfrm>
            <a:off x="3603650" y="2295613"/>
            <a:ext cx="4241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Pool for runtime allocation of chunks with static instances, generated in compute shader </a:t>
            </a:r>
            <a:endParaRPr sz="800">
              <a:solidFill>
                <a:schemeClr val="lt1"/>
              </a:solidFill>
              <a:latin typeface="Roboto"/>
              <a:ea typeface="Roboto"/>
              <a:cs typeface="Roboto"/>
              <a:sym typeface="Roboto"/>
            </a:endParaRPr>
          </a:p>
        </p:txBody>
      </p:sp>
      <p:sp>
        <p:nvSpPr>
          <p:cNvPr id="765" name="Google Shape;765;p44"/>
          <p:cNvSpPr txBox="1"/>
          <p:nvPr/>
        </p:nvSpPr>
        <p:spPr>
          <a:xfrm>
            <a:off x="803630" y="1702400"/>
            <a:ext cx="937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Uploaded using staging buffer</a:t>
            </a:r>
            <a:endParaRPr sz="600">
              <a:solidFill>
                <a:schemeClr val="lt1"/>
              </a:solidFill>
              <a:latin typeface="Roboto"/>
              <a:ea typeface="Roboto"/>
              <a:cs typeface="Roboto"/>
              <a:sym typeface="Roboto"/>
            </a:endParaRPr>
          </a:p>
        </p:txBody>
      </p:sp>
      <p:sp>
        <p:nvSpPr>
          <p:cNvPr id="766" name="Google Shape;766;p44"/>
          <p:cNvSpPr txBox="1"/>
          <p:nvPr/>
        </p:nvSpPr>
        <p:spPr>
          <a:xfrm>
            <a:off x="4304255" y="1702413"/>
            <a:ext cx="937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Pool size estimated on scene start up</a:t>
            </a:r>
            <a:endParaRPr sz="600">
              <a:solidFill>
                <a:schemeClr val="lt1"/>
              </a:solidFill>
              <a:latin typeface="Roboto"/>
              <a:ea typeface="Roboto"/>
              <a:cs typeface="Roboto"/>
              <a:sym typeface="Roboto"/>
            </a:endParaRPr>
          </a:p>
        </p:txBody>
      </p:sp>
      <p:cxnSp>
        <p:nvCxnSpPr>
          <p:cNvPr id="767" name="Google Shape;767;p44"/>
          <p:cNvCxnSpPr/>
          <p:nvPr/>
        </p:nvCxnSpPr>
        <p:spPr>
          <a:xfrm>
            <a:off x="4092750" y="1607025"/>
            <a:ext cx="4070700" cy="516300"/>
          </a:xfrm>
          <a:prstGeom prst="curvedConnector3">
            <a:avLst>
              <a:gd name="adj1" fmla="val 50000"/>
            </a:avLst>
          </a:prstGeom>
          <a:noFill/>
          <a:ln w="9525" cap="flat" cmpd="sng">
            <a:solidFill>
              <a:schemeClr val="lt1"/>
            </a:solidFill>
            <a:prstDash val="solid"/>
            <a:round/>
            <a:headEnd type="stealth" w="med" len="med"/>
            <a:tailEnd type="none" w="med" len="med"/>
          </a:ln>
        </p:spPr>
      </p:cxnSp>
      <p:sp>
        <p:nvSpPr>
          <p:cNvPr id="768" name="Google Shape;768;p44"/>
          <p:cNvSpPr txBox="1"/>
          <p:nvPr/>
        </p:nvSpPr>
        <p:spPr>
          <a:xfrm>
            <a:off x="2167653" y="2162825"/>
            <a:ext cx="12738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~5MB, 300K instances</a:t>
            </a:r>
            <a:endParaRPr sz="600">
              <a:solidFill>
                <a:schemeClr val="lt1"/>
              </a:solidFill>
              <a:latin typeface="Roboto"/>
              <a:ea typeface="Roboto"/>
              <a:cs typeface="Roboto"/>
              <a:sym typeface="Roboto"/>
            </a:endParaRPr>
          </a:p>
        </p:txBody>
      </p:sp>
      <p:sp>
        <p:nvSpPr>
          <p:cNvPr id="769" name="Google Shape;769;p44"/>
          <p:cNvSpPr txBox="1"/>
          <p:nvPr/>
        </p:nvSpPr>
        <p:spPr>
          <a:xfrm>
            <a:off x="7115253" y="2162825"/>
            <a:ext cx="12738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~6MB, 400K instances</a:t>
            </a:r>
            <a:endParaRPr sz="600">
              <a:solidFill>
                <a:schemeClr val="lt1"/>
              </a:solidFill>
              <a:latin typeface="Roboto"/>
              <a:ea typeface="Roboto"/>
              <a:cs typeface="Roboto"/>
              <a:sym typeface="Roboto"/>
            </a:endParaRPr>
          </a:p>
        </p:txBody>
      </p:sp>
      <p:cxnSp>
        <p:nvCxnSpPr>
          <p:cNvPr id="770" name="Google Shape;770;p44"/>
          <p:cNvCxnSpPr>
            <a:stCxn id="757" idx="0"/>
            <a:endCxn id="743" idx="2"/>
          </p:cNvCxnSpPr>
          <p:nvPr/>
        </p:nvCxnSpPr>
        <p:spPr>
          <a:xfrm rot="-5400000">
            <a:off x="1690200" y="3329125"/>
            <a:ext cx="371100" cy="1009800"/>
          </a:xfrm>
          <a:prstGeom prst="curvedConnector3">
            <a:avLst>
              <a:gd name="adj1" fmla="val 49987"/>
            </a:avLst>
          </a:prstGeom>
          <a:noFill/>
          <a:ln w="9525" cap="flat" cmpd="sng">
            <a:solidFill>
              <a:schemeClr val="lt1"/>
            </a:solidFill>
            <a:prstDash val="dash"/>
            <a:round/>
            <a:headEnd type="none" w="med" len="med"/>
            <a:tailEnd type="none" w="med" len="med"/>
          </a:ln>
        </p:spPr>
      </p:cxnSp>
      <p:cxnSp>
        <p:nvCxnSpPr>
          <p:cNvPr id="771" name="Google Shape;771;p44"/>
          <p:cNvCxnSpPr>
            <a:stCxn id="758" idx="0"/>
            <a:endCxn id="744" idx="2"/>
          </p:cNvCxnSpPr>
          <p:nvPr/>
        </p:nvCxnSpPr>
        <p:spPr>
          <a:xfrm rot="-5400000">
            <a:off x="3130650" y="3451375"/>
            <a:ext cx="371100" cy="765300"/>
          </a:xfrm>
          <a:prstGeom prst="curvedConnector3">
            <a:avLst>
              <a:gd name="adj1" fmla="val 49987"/>
            </a:avLst>
          </a:prstGeom>
          <a:noFill/>
          <a:ln w="9525" cap="flat" cmpd="sng">
            <a:solidFill>
              <a:schemeClr val="lt1"/>
            </a:solidFill>
            <a:prstDash val="dash"/>
            <a:round/>
            <a:headEnd type="none" w="med" len="med"/>
            <a:tailEnd type="none" w="med" len="med"/>
          </a:ln>
        </p:spPr>
      </p:cxnSp>
      <p:cxnSp>
        <p:nvCxnSpPr>
          <p:cNvPr id="772" name="Google Shape;772;p44"/>
          <p:cNvCxnSpPr>
            <a:stCxn id="759" idx="0"/>
            <a:endCxn id="742" idx="2"/>
          </p:cNvCxnSpPr>
          <p:nvPr/>
        </p:nvCxnSpPr>
        <p:spPr>
          <a:xfrm rot="-5400000">
            <a:off x="4420350" y="3833725"/>
            <a:ext cx="371100" cy="600"/>
          </a:xfrm>
          <a:prstGeom prst="curvedConnector3">
            <a:avLst>
              <a:gd name="adj1" fmla="val 49987"/>
            </a:avLst>
          </a:prstGeom>
          <a:noFill/>
          <a:ln w="9525" cap="flat" cmpd="sng">
            <a:solidFill>
              <a:schemeClr val="lt1"/>
            </a:solidFill>
            <a:prstDash val="dash"/>
            <a:round/>
            <a:headEnd type="none" w="med" len="med"/>
            <a:tailEnd type="none" w="med" len="med"/>
          </a:ln>
        </p:spPr>
      </p:cxnSp>
      <p:cxnSp>
        <p:nvCxnSpPr>
          <p:cNvPr id="773" name="Google Shape;773;p44"/>
          <p:cNvCxnSpPr>
            <a:stCxn id="760" idx="0"/>
            <a:endCxn id="740" idx="2"/>
          </p:cNvCxnSpPr>
          <p:nvPr/>
        </p:nvCxnSpPr>
        <p:spPr>
          <a:xfrm rot="5400000" flipH="1">
            <a:off x="5726925" y="3582475"/>
            <a:ext cx="371100" cy="503100"/>
          </a:xfrm>
          <a:prstGeom prst="curvedConnector3">
            <a:avLst>
              <a:gd name="adj1" fmla="val 49987"/>
            </a:avLst>
          </a:prstGeom>
          <a:noFill/>
          <a:ln w="9525" cap="flat" cmpd="sng">
            <a:solidFill>
              <a:schemeClr val="lt1"/>
            </a:solidFill>
            <a:prstDash val="dash"/>
            <a:round/>
            <a:headEnd type="none" w="med" len="med"/>
            <a:tailEnd type="none" w="med" len="med"/>
          </a:ln>
        </p:spPr>
      </p:cxnSp>
      <p:cxnSp>
        <p:nvCxnSpPr>
          <p:cNvPr id="774" name="Google Shape;774;p44"/>
          <p:cNvCxnSpPr>
            <a:stCxn id="761" idx="0"/>
            <a:endCxn id="741" idx="2"/>
          </p:cNvCxnSpPr>
          <p:nvPr/>
        </p:nvCxnSpPr>
        <p:spPr>
          <a:xfrm rot="5400000" flipH="1">
            <a:off x="7108450" y="3404575"/>
            <a:ext cx="371100" cy="858900"/>
          </a:xfrm>
          <a:prstGeom prst="curvedConnector3">
            <a:avLst>
              <a:gd name="adj1" fmla="val 49987"/>
            </a:avLst>
          </a:prstGeom>
          <a:noFill/>
          <a:ln w="9525" cap="flat" cmpd="sng">
            <a:solidFill>
              <a:schemeClr val="lt1"/>
            </a:solidFill>
            <a:prstDash val="dash"/>
            <a:round/>
            <a:headEnd type="none" w="med" len="med"/>
            <a:tailEnd type="none" w="med" len="med"/>
          </a:ln>
        </p:spPr>
      </p:cxnSp>
      <p:cxnSp>
        <p:nvCxnSpPr>
          <p:cNvPr id="775" name="Google Shape;775;p44"/>
          <p:cNvCxnSpPr>
            <a:stCxn id="762" idx="0"/>
            <a:endCxn id="763" idx="2"/>
          </p:cNvCxnSpPr>
          <p:nvPr/>
        </p:nvCxnSpPr>
        <p:spPr>
          <a:xfrm rot="5400000" flipH="1">
            <a:off x="3124325" y="1491188"/>
            <a:ext cx="198000" cy="2422200"/>
          </a:xfrm>
          <a:prstGeom prst="curvedConnector3">
            <a:avLst>
              <a:gd name="adj1" fmla="val 49968"/>
            </a:avLst>
          </a:prstGeom>
          <a:noFill/>
          <a:ln w="9525" cap="flat" cmpd="sng">
            <a:solidFill>
              <a:schemeClr val="lt1"/>
            </a:solidFill>
            <a:prstDash val="solid"/>
            <a:round/>
            <a:headEnd type="none" w="med" len="med"/>
            <a:tailEnd type="stealth" w="med" len="med"/>
          </a:ln>
        </p:spPr>
      </p:cxnSp>
      <p:cxnSp>
        <p:nvCxnSpPr>
          <p:cNvPr id="776" name="Google Shape;776;p44"/>
          <p:cNvCxnSpPr>
            <a:stCxn id="762" idx="0"/>
            <a:endCxn id="764" idx="2"/>
          </p:cNvCxnSpPr>
          <p:nvPr/>
        </p:nvCxnSpPr>
        <p:spPr>
          <a:xfrm rot="-5400000">
            <a:off x="4980425" y="2057288"/>
            <a:ext cx="198000" cy="1290000"/>
          </a:xfrm>
          <a:prstGeom prst="curvedConnector3">
            <a:avLst>
              <a:gd name="adj1" fmla="val 49968"/>
            </a:avLst>
          </a:prstGeom>
          <a:noFill/>
          <a:ln w="9525" cap="flat" cmpd="sng">
            <a:solidFill>
              <a:schemeClr val="lt1"/>
            </a:solidFill>
            <a:prstDash val="solid"/>
            <a:round/>
            <a:headEnd type="none" w="med" len="med"/>
            <a:tailEnd type="stealth"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80"/>
        <p:cNvGrpSpPr/>
        <p:nvPr/>
      </p:nvGrpSpPr>
      <p:grpSpPr>
        <a:xfrm>
          <a:off x="0" y="0"/>
          <a:ext cx="0" cy="0"/>
          <a:chOff x="0" y="0"/>
          <a:chExt cx="0" cy="0"/>
        </a:xfrm>
      </p:grpSpPr>
      <p:sp>
        <p:nvSpPr>
          <p:cNvPr id="781" name="Google Shape;781;p45"/>
          <p:cNvSpPr/>
          <p:nvPr/>
        </p:nvSpPr>
        <p:spPr>
          <a:xfrm>
            <a:off x="2635000" y="3137125"/>
            <a:ext cx="1307400" cy="704700"/>
          </a:xfrm>
          <a:prstGeom prst="rightArrow">
            <a:avLst>
              <a:gd name="adj1" fmla="val 50000"/>
              <a:gd name="adj2" fmla="val 17078"/>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782" name="Google Shape;782;p45"/>
          <p:cNvSpPr/>
          <p:nvPr/>
        </p:nvSpPr>
        <p:spPr>
          <a:xfrm>
            <a:off x="2635000" y="3786475"/>
            <a:ext cx="3632400" cy="704700"/>
          </a:xfrm>
          <a:prstGeom prst="rightArrow">
            <a:avLst>
              <a:gd name="adj1" fmla="val 50000"/>
              <a:gd name="adj2" fmla="val 17078"/>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783" name="Google Shape;783;p45"/>
          <p:cNvSpPr/>
          <p:nvPr/>
        </p:nvSpPr>
        <p:spPr>
          <a:xfrm>
            <a:off x="532900" y="2732225"/>
            <a:ext cx="2102100" cy="17535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700">
              <a:solidFill>
                <a:schemeClr val="lt1"/>
              </a:solidFill>
              <a:latin typeface="Roboto"/>
              <a:ea typeface="Roboto"/>
              <a:cs typeface="Roboto"/>
              <a:sym typeface="Roboto"/>
            </a:endParaRPr>
          </a:p>
        </p:txBody>
      </p:sp>
      <p:sp>
        <p:nvSpPr>
          <p:cNvPr id="784" name="Google Shape;784;p45"/>
          <p:cNvSpPr/>
          <p:nvPr/>
        </p:nvSpPr>
        <p:spPr>
          <a:xfrm>
            <a:off x="3942425" y="2908100"/>
            <a:ext cx="1999200" cy="15777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700">
              <a:solidFill>
                <a:schemeClr val="lt1"/>
              </a:solidFill>
              <a:latin typeface="Roboto"/>
              <a:ea typeface="Roboto"/>
              <a:cs typeface="Roboto"/>
              <a:sym typeface="Roboto"/>
            </a:endParaRPr>
          </a:p>
        </p:txBody>
      </p:sp>
      <p:sp>
        <p:nvSpPr>
          <p:cNvPr id="785" name="Google Shape;785;p45"/>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Instance data management: dynamic data</a:t>
            </a:r>
            <a:endParaRPr sz="2200" b="1">
              <a:solidFill>
                <a:schemeClr val="lt1"/>
              </a:solidFill>
              <a:latin typeface="Roboto"/>
              <a:ea typeface="Roboto"/>
              <a:cs typeface="Roboto"/>
              <a:sym typeface="Roboto"/>
            </a:endParaRPr>
          </a:p>
        </p:txBody>
      </p:sp>
      <p:grpSp>
        <p:nvGrpSpPr>
          <p:cNvPr id="786" name="Google Shape;786;p45"/>
          <p:cNvGrpSpPr/>
          <p:nvPr/>
        </p:nvGrpSpPr>
        <p:grpSpPr>
          <a:xfrm>
            <a:off x="92412" y="65726"/>
            <a:ext cx="2602188" cy="431175"/>
            <a:chOff x="92412" y="65726"/>
            <a:chExt cx="2602188" cy="431175"/>
          </a:xfrm>
        </p:grpSpPr>
        <p:pic>
          <p:nvPicPr>
            <p:cNvPr id="787" name="Google Shape;787;p45"/>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788" name="Google Shape;788;p45"/>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789" name="Google Shape;789;p45"/>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790" name="Google Shape;790;p45"/>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791" name="Google Shape;791;p45"/>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792" name="Google Shape;792;p45"/>
          <p:cNvSpPr/>
          <p:nvPr/>
        </p:nvSpPr>
        <p:spPr>
          <a:xfrm>
            <a:off x="514350" y="1323400"/>
            <a:ext cx="7953600" cy="3234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793" name="Google Shape;793;p45"/>
          <p:cNvSpPr txBox="1"/>
          <p:nvPr/>
        </p:nvSpPr>
        <p:spPr>
          <a:xfrm>
            <a:off x="463300" y="1085950"/>
            <a:ext cx="1416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solidFill>
                  <a:schemeClr val="lt1"/>
                </a:solidFill>
                <a:latin typeface="Roboto"/>
                <a:ea typeface="Roboto"/>
                <a:cs typeface="Roboto"/>
                <a:sym typeface="Roboto"/>
              </a:rPr>
              <a:t>StructuredBuffer&lt;float4&gt;</a:t>
            </a:r>
            <a:endParaRPr sz="600" b="1">
              <a:solidFill>
                <a:schemeClr val="lt1"/>
              </a:solidFill>
              <a:latin typeface="Roboto"/>
              <a:ea typeface="Roboto"/>
              <a:cs typeface="Roboto"/>
              <a:sym typeface="Roboto"/>
            </a:endParaRPr>
          </a:p>
        </p:txBody>
      </p:sp>
      <p:sp>
        <p:nvSpPr>
          <p:cNvPr id="794" name="Google Shape;794;p45"/>
          <p:cNvSpPr/>
          <p:nvPr/>
        </p:nvSpPr>
        <p:spPr>
          <a:xfrm>
            <a:off x="7702875" y="1362850"/>
            <a:ext cx="726300" cy="244500"/>
          </a:xfrm>
          <a:prstGeom prst="rect">
            <a:avLst/>
          </a:prstGeom>
          <a:solidFill>
            <a:srgbClr val="434343"/>
          </a:solid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rgbClr val="EA9999"/>
              </a:solidFill>
              <a:latin typeface="Roboto"/>
              <a:ea typeface="Roboto"/>
              <a:cs typeface="Roboto"/>
              <a:sym typeface="Roboto"/>
            </a:endParaRPr>
          </a:p>
        </p:txBody>
      </p:sp>
      <p:sp>
        <p:nvSpPr>
          <p:cNvPr id="795" name="Google Shape;795;p45"/>
          <p:cNvSpPr/>
          <p:nvPr/>
        </p:nvSpPr>
        <p:spPr>
          <a:xfrm>
            <a:off x="547675" y="1362850"/>
            <a:ext cx="3543300" cy="244500"/>
          </a:xfrm>
          <a:prstGeom prst="rect">
            <a:avLst/>
          </a:prstGeom>
          <a:solidFill>
            <a:srgbClr val="660000"/>
          </a:solidFill>
          <a:ln w="9525" cap="flat" cmpd="sng">
            <a:solidFill>
              <a:srgbClr val="EA99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EA9999"/>
                </a:solidFill>
                <a:latin typeface="Roboto"/>
                <a:ea typeface="Roboto"/>
                <a:cs typeface="Roboto"/>
                <a:sym typeface="Roboto"/>
              </a:rPr>
              <a:t>Static data</a:t>
            </a:r>
            <a:endParaRPr sz="800">
              <a:solidFill>
                <a:srgbClr val="EA9999"/>
              </a:solidFill>
              <a:latin typeface="Roboto"/>
              <a:ea typeface="Roboto"/>
              <a:cs typeface="Roboto"/>
              <a:sym typeface="Roboto"/>
            </a:endParaRPr>
          </a:p>
        </p:txBody>
      </p:sp>
      <p:sp>
        <p:nvSpPr>
          <p:cNvPr id="796" name="Google Shape;796;p45"/>
          <p:cNvSpPr/>
          <p:nvPr/>
        </p:nvSpPr>
        <p:spPr>
          <a:xfrm>
            <a:off x="514350" y="1323400"/>
            <a:ext cx="7953600" cy="323400"/>
          </a:xfrm>
          <a:prstGeom prst="rect">
            <a:avLst/>
          </a:prstGeom>
          <a:solidFill>
            <a:srgbClr val="191918">
              <a:alpha val="69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797" name="Google Shape;797;p45"/>
          <p:cNvSpPr/>
          <p:nvPr/>
        </p:nvSpPr>
        <p:spPr>
          <a:xfrm>
            <a:off x="4125275" y="1362850"/>
            <a:ext cx="3543300" cy="244500"/>
          </a:xfrm>
          <a:prstGeom prst="rect">
            <a:avLst/>
          </a:prstGeom>
          <a:solidFill>
            <a:srgbClr val="1C4587"/>
          </a:solidFill>
          <a:ln w="9525" cap="flat" cmpd="sng">
            <a:solidFill>
              <a:srgbClr val="A4C2F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A4C2F4"/>
                </a:solidFill>
                <a:latin typeface="Roboto"/>
                <a:ea typeface="Roboto"/>
                <a:cs typeface="Roboto"/>
                <a:sym typeface="Roboto"/>
              </a:rPr>
              <a:t>Dynamic data</a:t>
            </a:r>
            <a:endParaRPr sz="800">
              <a:solidFill>
                <a:srgbClr val="A4C2F4"/>
              </a:solidFill>
              <a:latin typeface="Roboto"/>
              <a:ea typeface="Roboto"/>
              <a:cs typeface="Roboto"/>
              <a:sym typeface="Roboto"/>
            </a:endParaRPr>
          </a:p>
        </p:txBody>
      </p:sp>
      <p:sp>
        <p:nvSpPr>
          <p:cNvPr id="798" name="Google Shape;798;p45"/>
          <p:cNvSpPr/>
          <p:nvPr/>
        </p:nvSpPr>
        <p:spPr>
          <a:xfrm>
            <a:off x="4099075" y="2952425"/>
            <a:ext cx="1803300" cy="129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Layout offsets table</a:t>
            </a:r>
            <a:endParaRPr sz="700">
              <a:solidFill>
                <a:schemeClr val="lt1"/>
              </a:solidFill>
              <a:latin typeface="Roboto"/>
              <a:ea typeface="Roboto"/>
              <a:cs typeface="Roboto"/>
              <a:sym typeface="Roboto"/>
            </a:endParaRPr>
          </a:p>
        </p:txBody>
      </p:sp>
      <p:sp>
        <p:nvSpPr>
          <p:cNvPr id="799" name="Google Shape;799;p45"/>
          <p:cNvSpPr/>
          <p:nvPr/>
        </p:nvSpPr>
        <p:spPr>
          <a:xfrm>
            <a:off x="4099150" y="3288050"/>
            <a:ext cx="1803300" cy="11511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700">
              <a:solidFill>
                <a:schemeClr val="lt1"/>
              </a:solidFill>
              <a:latin typeface="Roboto"/>
              <a:ea typeface="Roboto"/>
              <a:cs typeface="Roboto"/>
              <a:sym typeface="Roboto"/>
            </a:endParaRPr>
          </a:p>
        </p:txBody>
      </p:sp>
      <p:sp>
        <p:nvSpPr>
          <p:cNvPr id="800" name="Google Shape;800;p45"/>
          <p:cNvSpPr/>
          <p:nvPr/>
        </p:nvSpPr>
        <p:spPr>
          <a:xfrm>
            <a:off x="5025800" y="3896918"/>
            <a:ext cx="816600" cy="129600"/>
          </a:xfrm>
          <a:prstGeom prst="rect">
            <a:avLst/>
          </a:prstGeom>
          <a:solidFill>
            <a:srgbClr val="1155CC"/>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Covering</a:t>
            </a:r>
            <a:endParaRPr sz="700">
              <a:solidFill>
                <a:schemeClr val="lt1"/>
              </a:solidFill>
              <a:latin typeface="Roboto"/>
              <a:ea typeface="Roboto"/>
              <a:cs typeface="Roboto"/>
              <a:sym typeface="Roboto"/>
            </a:endParaRPr>
          </a:p>
        </p:txBody>
      </p:sp>
      <p:sp>
        <p:nvSpPr>
          <p:cNvPr id="801" name="Google Shape;801;p45"/>
          <p:cNvSpPr/>
          <p:nvPr/>
        </p:nvSpPr>
        <p:spPr>
          <a:xfrm>
            <a:off x="4152475" y="4074025"/>
            <a:ext cx="816600" cy="129600"/>
          </a:xfrm>
          <a:prstGeom prst="rect">
            <a:avLst/>
          </a:prstGeom>
          <a:solidFill>
            <a:srgbClr val="134F5C"/>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Scorches</a:t>
            </a:r>
            <a:endParaRPr sz="700">
              <a:solidFill>
                <a:schemeClr val="lt1"/>
              </a:solidFill>
              <a:latin typeface="Roboto"/>
              <a:ea typeface="Roboto"/>
              <a:cs typeface="Roboto"/>
              <a:sym typeface="Roboto"/>
            </a:endParaRPr>
          </a:p>
        </p:txBody>
      </p:sp>
      <p:sp>
        <p:nvSpPr>
          <p:cNvPr id="802" name="Google Shape;802;p45"/>
          <p:cNvSpPr/>
          <p:nvPr/>
        </p:nvSpPr>
        <p:spPr>
          <a:xfrm>
            <a:off x="4153000" y="4251132"/>
            <a:ext cx="1695600" cy="129600"/>
          </a:xfrm>
          <a:prstGeom prst="rect">
            <a:avLst/>
          </a:prstGeom>
          <a:solidFill>
            <a:srgbClr val="BF9000"/>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Fresnel highlight</a:t>
            </a:r>
            <a:endParaRPr sz="700">
              <a:solidFill>
                <a:schemeClr val="lt1"/>
              </a:solidFill>
              <a:latin typeface="Roboto"/>
              <a:ea typeface="Roboto"/>
              <a:cs typeface="Roboto"/>
              <a:sym typeface="Roboto"/>
            </a:endParaRPr>
          </a:p>
        </p:txBody>
      </p:sp>
      <p:sp>
        <p:nvSpPr>
          <p:cNvPr id="803" name="Google Shape;803;p45"/>
          <p:cNvSpPr txBox="1"/>
          <p:nvPr/>
        </p:nvSpPr>
        <p:spPr>
          <a:xfrm>
            <a:off x="4396900" y="3082013"/>
            <a:ext cx="12078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Instances 1..An</a:t>
            </a:r>
            <a:endParaRPr sz="700">
              <a:solidFill>
                <a:schemeClr val="lt1"/>
              </a:solidFill>
              <a:latin typeface="Roboto"/>
              <a:ea typeface="Roboto"/>
              <a:cs typeface="Roboto"/>
              <a:sym typeface="Roboto"/>
            </a:endParaRPr>
          </a:p>
        </p:txBody>
      </p:sp>
      <p:sp>
        <p:nvSpPr>
          <p:cNvPr id="804" name="Google Shape;804;p45"/>
          <p:cNvSpPr/>
          <p:nvPr/>
        </p:nvSpPr>
        <p:spPr>
          <a:xfrm>
            <a:off x="6267500" y="2908100"/>
            <a:ext cx="1999200" cy="15777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700">
              <a:solidFill>
                <a:schemeClr val="lt1"/>
              </a:solidFill>
              <a:latin typeface="Roboto"/>
              <a:ea typeface="Roboto"/>
              <a:cs typeface="Roboto"/>
              <a:sym typeface="Roboto"/>
            </a:endParaRPr>
          </a:p>
        </p:txBody>
      </p:sp>
      <p:sp>
        <p:nvSpPr>
          <p:cNvPr id="805" name="Google Shape;805;p45"/>
          <p:cNvSpPr/>
          <p:nvPr/>
        </p:nvSpPr>
        <p:spPr>
          <a:xfrm>
            <a:off x="6424100" y="2952425"/>
            <a:ext cx="1803300" cy="129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Layout offsets table</a:t>
            </a:r>
            <a:endParaRPr sz="700">
              <a:solidFill>
                <a:schemeClr val="lt1"/>
              </a:solidFill>
              <a:latin typeface="Roboto"/>
              <a:ea typeface="Roboto"/>
              <a:cs typeface="Roboto"/>
              <a:sym typeface="Roboto"/>
            </a:endParaRPr>
          </a:p>
        </p:txBody>
      </p:sp>
      <p:sp>
        <p:nvSpPr>
          <p:cNvPr id="806" name="Google Shape;806;p45"/>
          <p:cNvSpPr/>
          <p:nvPr/>
        </p:nvSpPr>
        <p:spPr>
          <a:xfrm>
            <a:off x="6424175" y="3288050"/>
            <a:ext cx="1803300" cy="11511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700">
              <a:solidFill>
                <a:schemeClr val="lt1"/>
              </a:solidFill>
              <a:latin typeface="Roboto"/>
              <a:ea typeface="Roboto"/>
              <a:cs typeface="Roboto"/>
              <a:sym typeface="Roboto"/>
            </a:endParaRPr>
          </a:p>
        </p:txBody>
      </p:sp>
      <p:sp>
        <p:nvSpPr>
          <p:cNvPr id="807" name="Google Shape;807;p45"/>
          <p:cNvSpPr/>
          <p:nvPr/>
        </p:nvSpPr>
        <p:spPr>
          <a:xfrm>
            <a:off x="7350825" y="4074025"/>
            <a:ext cx="816600" cy="129600"/>
          </a:xfrm>
          <a:prstGeom prst="rect">
            <a:avLst/>
          </a:prstGeom>
          <a:solidFill>
            <a:srgbClr val="38761D"/>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Dissolve</a:t>
            </a:r>
            <a:endParaRPr sz="700">
              <a:solidFill>
                <a:schemeClr val="lt1"/>
              </a:solidFill>
              <a:latin typeface="Roboto"/>
              <a:ea typeface="Roboto"/>
              <a:cs typeface="Roboto"/>
              <a:sym typeface="Roboto"/>
            </a:endParaRPr>
          </a:p>
        </p:txBody>
      </p:sp>
      <p:sp>
        <p:nvSpPr>
          <p:cNvPr id="808" name="Google Shape;808;p45"/>
          <p:cNvSpPr txBox="1"/>
          <p:nvPr/>
        </p:nvSpPr>
        <p:spPr>
          <a:xfrm>
            <a:off x="6721925" y="3082013"/>
            <a:ext cx="12078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Instances 1..Bn</a:t>
            </a:r>
            <a:endParaRPr sz="700">
              <a:solidFill>
                <a:schemeClr val="lt1"/>
              </a:solidFill>
              <a:latin typeface="Roboto"/>
              <a:ea typeface="Roboto"/>
              <a:cs typeface="Roboto"/>
              <a:sym typeface="Roboto"/>
            </a:endParaRPr>
          </a:p>
        </p:txBody>
      </p:sp>
      <p:sp>
        <p:nvSpPr>
          <p:cNvPr id="809" name="Google Shape;809;p45"/>
          <p:cNvSpPr/>
          <p:nvPr/>
        </p:nvSpPr>
        <p:spPr>
          <a:xfrm>
            <a:off x="4152475" y="3365650"/>
            <a:ext cx="1695600" cy="129600"/>
          </a:xfrm>
          <a:prstGeom prst="rect">
            <a:avLst/>
          </a:prstGeom>
          <a:solidFill>
            <a:srgbClr val="434343"/>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Transform Matrix</a:t>
            </a:r>
            <a:endParaRPr sz="700">
              <a:solidFill>
                <a:schemeClr val="lt1"/>
              </a:solidFill>
              <a:latin typeface="Roboto"/>
              <a:ea typeface="Roboto"/>
              <a:cs typeface="Roboto"/>
              <a:sym typeface="Roboto"/>
            </a:endParaRPr>
          </a:p>
        </p:txBody>
      </p:sp>
      <p:sp>
        <p:nvSpPr>
          <p:cNvPr id="810" name="Google Shape;810;p45"/>
          <p:cNvSpPr/>
          <p:nvPr/>
        </p:nvSpPr>
        <p:spPr>
          <a:xfrm>
            <a:off x="6477713" y="3719832"/>
            <a:ext cx="1695600" cy="129600"/>
          </a:xfrm>
          <a:prstGeom prst="rect">
            <a:avLst/>
          </a:prstGeom>
          <a:solidFill>
            <a:srgbClr val="741B47"/>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Destructible (skin compound)</a:t>
            </a:r>
            <a:endParaRPr sz="700">
              <a:solidFill>
                <a:schemeClr val="lt1"/>
              </a:solidFill>
              <a:latin typeface="Roboto"/>
              <a:ea typeface="Roboto"/>
              <a:cs typeface="Roboto"/>
              <a:sym typeface="Roboto"/>
            </a:endParaRPr>
          </a:p>
        </p:txBody>
      </p:sp>
      <p:sp>
        <p:nvSpPr>
          <p:cNvPr id="811" name="Google Shape;811;p45"/>
          <p:cNvSpPr/>
          <p:nvPr/>
        </p:nvSpPr>
        <p:spPr>
          <a:xfrm>
            <a:off x="7356138" y="3542725"/>
            <a:ext cx="816600" cy="129600"/>
          </a:xfrm>
          <a:prstGeom prst="rect">
            <a:avLst/>
          </a:prstGeom>
          <a:solidFill>
            <a:srgbClr val="351C75"/>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Cloth</a:t>
            </a:r>
            <a:endParaRPr sz="700">
              <a:solidFill>
                <a:schemeClr val="lt1"/>
              </a:solidFill>
              <a:latin typeface="Roboto"/>
              <a:ea typeface="Roboto"/>
              <a:cs typeface="Roboto"/>
              <a:sym typeface="Roboto"/>
            </a:endParaRPr>
          </a:p>
        </p:txBody>
      </p:sp>
      <p:sp>
        <p:nvSpPr>
          <p:cNvPr id="812" name="Google Shape;812;p45"/>
          <p:cNvSpPr/>
          <p:nvPr/>
        </p:nvSpPr>
        <p:spPr>
          <a:xfrm>
            <a:off x="6477713" y="3542750"/>
            <a:ext cx="816600" cy="129600"/>
          </a:xfrm>
          <a:prstGeom prst="rect">
            <a:avLst/>
          </a:prstGeom>
          <a:solidFill>
            <a:srgbClr val="434343"/>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Skinning data</a:t>
            </a:r>
            <a:endParaRPr sz="700">
              <a:solidFill>
                <a:schemeClr val="lt1"/>
              </a:solidFill>
              <a:latin typeface="Roboto"/>
              <a:ea typeface="Roboto"/>
              <a:cs typeface="Roboto"/>
              <a:sym typeface="Roboto"/>
            </a:endParaRPr>
          </a:p>
        </p:txBody>
      </p:sp>
      <p:sp>
        <p:nvSpPr>
          <p:cNvPr id="813" name="Google Shape;813;p45"/>
          <p:cNvSpPr/>
          <p:nvPr/>
        </p:nvSpPr>
        <p:spPr>
          <a:xfrm>
            <a:off x="4099150" y="3288050"/>
            <a:ext cx="1803300" cy="1151100"/>
          </a:xfrm>
          <a:prstGeom prst="rect">
            <a:avLst/>
          </a:prstGeom>
          <a:solidFill>
            <a:srgbClr val="191918">
              <a:alpha val="69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700">
              <a:solidFill>
                <a:schemeClr val="lt1"/>
              </a:solidFill>
              <a:latin typeface="Roboto"/>
              <a:ea typeface="Roboto"/>
              <a:cs typeface="Roboto"/>
              <a:sym typeface="Roboto"/>
            </a:endParaRPr>
          </a:p>
        </p:txBody>
      </p:sp>
      <p:sp>
        <p:nvSpPr>
          <p:cNvPr id="814" name="Google Shape;814;p45"/>
          <p:cNvSpPr/>
          <p:nvPr/>
        </p:nvSpPr>
        <p:spPr>
          <a:xfrm>
            <a:off x="4153000" y="3719807"/>
            <a:ext cx="1695600" cy="129600"/>
          </a:xfrm>
          <a:prstGeom prst="rect">
            <a:avLst/>
          </a:prstGeom>
          <a:solidFill>
            <a:srgbClr val="741B4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Destructible (skin compound)</a:t>
            </a:r>
            <a:endParaRPr sz="700">
              <a:solidFill>
                <a:schemeClr val="lt1"/>
              </a:solidFill>
              <a:latin typeface="Roboto"/>
              <a:ea typeface="Roboto"/>
              <a:cs typeface="Roboto"/>
              <a:sym typeface="Roboto"/>
            </a:endParaRPr>
          </a:p>
        </p:txBody>
      </p:sp>
      <p:sp>
        <p:nvSpPr>
          <p:cNvPr id="815" name="Google Shape;815;p45"/>
          <p:cNvSpPr/>
          <p:nvPr/>
        </p:nvSpPr>
        <p:spPr>
          <a:xfrm>
            <a:off x="5031425" y="3542700"/>
            <a:ext cx="816600" cy="129600"/>
          </a:xfrm>
          <a:prstGeom prst="rect">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Cloth</a:t>
            </a:r>
            <a:endParaRPr sz="700">
              <a:solidFill>
                <a:schemeClr val="lt1"/>
              </a:solidFill>
              <a:latin typeface="Roboto"/>
              <a:ea typeface="Roboto"/>
              <a:cs typeface="Roboto"/>
              <a:sym typeface="Roboto"/>
            </a:endParaRPr>
          </a:p>
        </p:txBody>
      </p:sp>
      <p:sp>
        <p:nvSpPr>
          <p:cNvPr id="816" name="Google Shape;816;p45"/>
          <p:cNvSpPr/>
          <p:nvPr/>
        </p:nvSpPr>
        <p:spPr>
          <a:xfrm>
            <a:off x="4152475" y="3896918"/>
            <a:ext cx="816600" cy="129600"/>
          </a:xfrm>
          <a:prstGeom prst="rect">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Smearing</a:t>
            </a:r>
            <a:endParaRPr sz="700">
              <a:solidFill>
                <a:schemeClr val="lt1"/>
              </a:solidFill>
              <a:latin typeface="Roboto"/>
              <a:ea typeface="Roboto"/>
              <a:cs typeface="Roboto"/>
              <a:sym typeface="Roboto"/>
            </a:endParaRPr>
          </a:p>
        </p:txBody>
      </p:sp>
      <p:sp>
        <p:nvSpPr>
          <p:cNvPr id="817" name="Google Shape;817;p45"/>
          <p:cNvSpPr/>
          <p:nvPr/>
        </p:nvSpPr>
        <p:spPr>
          <a:xfrm>
            <a:off x="5025800" y="4074025"/>
            <a:ext cx="816600" cy="129600"/>
          </a:xfrm>
          <a:prstGeom prst="rect">
            <a:avLst/>
          </a:prstGeom>
          <a:solidFill>
            <a:srgbClr val="38761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Dissolve</a:t>
            </a:r>
            <a:endParaRPr sz="700">
              <a:solidFill>
                <a:schemeClr val="lt1"/>
              </a:solidFill>
              <a:latin typeface="Roboto"/>
              <a:ea typeface="Roboto"/>
              <a:cs typeface="Roboto"/>
              <a:sym typeface="Roboto"/>
            </a:endParaRPr>
          </a:p>
        </p:txBody>
      </p:sp>
      <p:sp>
        <p:nvSpPr>
          <p:cNvPr id="818" name="Google Shape;818;p45"/>
          <p:cNvSpPr/>
          <p:nvPr/>
        </p:nvSpPr>
        <p:spPr>
          <a:xfrm>
            <a:off x="4153000" y="3542725"/>
            <a:ext cx="816600" cy="1296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Skinning data</a:t>
            </a:r>
            <a:endParaRPr sz="700">
              <a:solidFill>
                <a:schemeClr val="lt1"/>
              </a:solidFill>
              <a:latin typeface="Roboto"/>
              <a:ea typeface="Roboto"/>
              <a:cs typeface="Roboto"/>
              <a:sym typeface="Roboto"/>
            </a:endParaRPr>
          </a:p>
        </p:txBody>
      </p:sp>
      <p:sp>
        <p:nvSpPr>
          <p:cNvPr id="819" name="Google Shape;819;p45"/>
          <p:cNvSpPr/>
          <p:nvPr/>
        </p:nvSpPr>
        <p:spPr>
          <a:xfrm>
            <a:off x="6424175" y="3288038"/>
            <a:ext cx="1803300" cy="1151100"/>
          </a:xfrm>
          <a:prstGeom prst="rect">
            <a:avLst/>
          </a:prstGeom>
          <a:solidFill>
            <a:srgbClr val="191918">
              <a:alpha val="69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700">
              <a:solidFill>
                <a:schemeClr val="lt1"/>
              </a:solidFill>
              <a:latin typeface="Roboto"/>
              <a:ea typeface="Roboto"/>
              <a:cs typeface="Roboto"/>
              <a:sym typeface="Roboto"/>
            </a:endParaRPr>
          </a:p>
        </p:txBody>
      </p:sp>
      <p:sp>
        <p:nvSpPr>
          <p:cNvPr id="820" name="Google Shape;820;p45"/>
          <p:cNvSpPr/>
          <p:nvPr/>
        </p:nvSpPr>
        <p:spPr>
          <a:xfrm>
            <a:off x="6477500" y="3896918"/>
            <a:ext cx="816600" cy="129600"/>
          </a:xfrm>
          <a:prstGeom prst="rect">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Smearing</a:t>
            </a:r>
            <a:endParaRPr sz="700">
              <a:solidFill>
                <a:schemeClr val="lt1"/>
              </a:solidFill>
              <a:latin typeface="Roboto"/>
              <a:ea typeface="Roboto"/>
              <a:cs typeface="Roboto"/>
              <a:sym typeface="Roboto"/>
            </a:endParaRPr>
          </a:p>
        </p:txBody>
      </p:sp>
      <p:sp>
        <p:nvSpPr>
          <p:cNvPr id="821" name="Google Shape;821;p45"/>
          <p:cNvSpPr/>
          <p:nvPr/>
        </p:nvSpPr>
        <p:spPr>
          <a:xfrm>
            <a:off x="7350825" y="3896918"/>
            <a:ext cx="816600" cy="129600"/>
          </a:xfrm>
          <a:prstGeom prst="rect">
            <a:avLst/>
          </a:prstGeom>
          <a:solidFill>
            <a:srgbClr val="1155C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Covering</a:t>
            </a:r>
            <a:endParaRPr sz="700">
              <a:solidFill>
                <a:schemeClr val="lt1"/>
              </a:solidFill>
              <a:latin typeface="Roboto"/>
              <a:ea typeface="Roboto"/>
              <a:cs typeface="Roboto"/>
              <a:sym typeface="Roboto"/>
            </a:endParaRPr>
          </a:p>
        </p:txBody>
      </p:sp>
      <p:sp>
        <p:nvSpPr>
          <p:cNvPr id="822" name="Google Shape;822;p45"/>
          <p:cNvSpPr/>
          <p:nvPr/>
        </p:nvSpPr>
        <p:spPr>
          <a:xfrm>
            <a:off x="6477500" y="4074025"/>
            <a:ext cx="816600" cy="129600"/>
          </a:xfrm>
          <a:prstGeom prst="rect">
            <a:avLst/>
          </a:prstGeom>
          <a:solidFill>
            <a:srgbClr val="134F5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Scorches</a:t>
            </a:r>
            <a:endParaRPr sz="700">
              <a:solidFill>
                <a:schemeClr val="lt1"/>
              </a:solidFill>
              <a:latin typeface="Roboto"/>
              <a:ea typeface="Roboto"/>
              <a:cs typeface="Roboto"/>
              <a:sym typeface="Roboto"/>
            </a:endParaRPr>
          </a:p>
        </p:txBody>
      </p:sp>
      <p:sp>
        <p:nvSpPr>
          <p:cNvPr id="823" name="Google Shape;823;p45"/>
          <p:cNvSpPr/>
          <p:nvPr/>
        </p:nvSpPr>
        <p:spPr>
          <a:xfrm>
            <a:off x="6478025" y="4251132"/>
            <a:ext cx="1695600" cy="129600"/>
          </a:xfrm>
          <a:prstGeom prst="rect">
            <a:avLst/>
          </a:prstGeom>
          <a:solidFill>
            <a:srgbClr val="BF9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Fresnel highlight</a:t>
            </a:r>
            <a:endParaRPr sz="700">
              <a:solidFill>
                <a:schemeClr val="lt1"/>
              </a:solidFill>
              <a:latin typeface="Roboto"/>
              <a:ea typeface="Roboto"/>
              <a:cs typeface="Roboto"/>
              <a:sym typeface="Roboto"/>
            </a:endParaRPr>
          </a:p>
        </p:txBody>
      </p:sp>
      <p:sp>
        <p:nvSpPr>
          <p:cNvPr id="824" name="Google Shape;824;p45"/>
          <p:cNvSpPr/>
          <p:nvPr/>
        </p:nvSpPr>
        <p:spPr>
          <a:xfrm>
            <a:off x="6477188" y="3365675"/>
            <a:ext cx="1695600" cy="1296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Transform Matrix</a:t>
            </a:r>
            <a:endParaRPr sz="700">
              <a:solidFill>
                <a:schemeClr val="lt1"/>
              </a:solidFill>
              <a:latin typeface="Roboto"/>
              <a:ea typeface="Roboto"/>
              <a:cs typeface="Roboto"/>
              <a:sym typeface="Roboto"/>
            </a:endParaRPr>
          </a:p>
        </p:txBody>
      </p:sp>
      <p:sp>
        <p:nvSpPr>
          <p:cNvPr id="825" name="Google Shape;825;p45"/>
          <p:cNvSpPr txBox="1"/>
          <p:nvPr/>
        </p:nvSpPr>
        <p:spPr>
          <a:xfrm>
            <a:off x="3835025" y="2683850"/>
            <a:ext cx="6774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Archetype A</a:t>
            </a:r>
            <a:endParaRPr sz="600">
              <a:solidFill>
                <a:schemeClr val="lt1"/>
              </a:solidFill>
              <a:latin typeface="Roboto"/>
              <a:ea typeface="Roboto"/>
              <a:cs typeface="Roboto"/>
              <a:sym typeface="Roboto"/>
            </a:endParaRPr>
          </a:p>
        </p:txBody>
      </p:sp>
      <p:sp>
        <p:nvSpPr>
          <p:cNvPr id="826" name="Google Shape;826;p45"/>
          <p:cNvSpPr txBox="1"/>
          <p:nvPr/>
        </p:nvSpPr>
        <p:spPr>
          <a:xfrm>
            <a:off x="6159800" y="2683875"/>
            <a:ext cx="6774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Archetype B</a:t>
            </a:r>
            <a:endParaRPr sz="600">
              <a:solidFill>
                <a:schemeClr val="lt1"/>
              </a:solidFill>
              <a:latin typeface="Roboto"/>
              <a:ea typeface="Roboto"/>
              <a:cs typeface="Roboto"/>
              <a:sym typeface="Roboto"/>
            </a:endParaRPr>
          </a:p>
        </p:txBody>
      </p:sp>
      <p:sp>
        <p:nvSpPr>
          <p:cNvPr id="827" name="Google Shape;827;p45"/>
          <p:cNvSpPr txBox="1"/>
          <p:nvPr/>
        </p:nvSpPr>
        <p:spPr>
          <a:xfrm rot="-5400000">
            <a:off x="3306550" y="4065350"/>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Vector&lt;float4&gt;</a:t>
            </a:r>
            <a:endParaRPr sz="600">
              <a:solidFill>
                <a:schemeClr val="lt1"/>
              </a:solidFill>
              <a:latin typeface="Roboto"/>
              <a:ea typeface="Roboto"/>
              <a:cs typeface="Roboto"/>
              <a:sym typeface="Roboto"/>
            </a:endParaRPr>
          </a:p>
        </p:txBody>
      </p:sp>
      <p:sp>
        <p:nvSpPr>
          <p:cNvPr id="828" name="Google Shape;828;p45"/>
          <p:cNvSpPr txBox="1"/>
          <p:nvPr/>
        </p:nvSpPr>
        <p:spPr>
          <a:xfrm rot="-5400000">
            <a:off x="5631575" y="4065350"/>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Vector&lt;float4&gt;</a:t>
            </a:r>
            <a:endParaRPr sz="600">
              <a:solidFill>
                <a:schemeClr val="lt1"/>
              </a:solidFill>
              <a:latin typeface="Roboto"/>
              <a:ea typeface="Roboto"/>
              <a:cs typeface="Roboto"/>
              <a:sym typeface="Roboto"/>
            </a:endParaRPr>
          </a:p>
        </p:txBody>
      </p:sp>
      <p:sp>
        <p:nvSpPr>
          <p:cNvPr id="829" name="Google Shape;829;p45"/>
          <p:cNvSpPr/>
          <p:nvPr/>
        </p:nvSpPr>
        <p:spPr>
          <a:xfrm>
            <a:off x="590550" y="2844600"/>
            <a:ext cx="1999200" cy="7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700" b="1">
              <a:solidFill>
                <a:schemeClr val="lt1"/>
              </a:solidFill>
              <a:latin typeface="Roboto"/>
              <a:ea typeface="Roboto"/>
              <a:cs typeface="Roboto"/>
              <a:sym typeface="Roboto"/>
            </a:endParaRPr>
          </a:p>
        </p:txBody>
      </p:sp>
      <p:sp>
        <p:nvSpPr>
          <p:cNvPr id="830" name="Google Shape;830;p45"/>
          <p:cNvSpPr/>
          <p:nvPr/>
        </p:nvSpPr>
        <p:spPr>
          <a:xfrm>
            <a:off x="623875" y="3006700"/>
            <a:ext cx="617100" cy="2223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Animation prop</a:t>
            </a:r>
            <a:endParaRPr sz="700">
              <a:solidFill>
                <a:schemeClr val="lt1"/>
              </a:solidFill>
              <a:latin typeface="Roboto"/>
              <a:ea typeface="Roboto"/>
              <a:cs typeface="Roboto"/>
              <a:sym typeface="Roboto"/>
            </a:endParaRPr>
          </a:p>
        </p:txBody>
      </p:sp>
      <p:sp>
        <p:nvSpPr>
          <p:cNvPr id="831" name="Google Shape;831;p45"/>
          <p:cNvSpPr/>
          <p:nvPr/>
        </p:nvSpPr>
        <p:spPr>
          <a:xfrm>
            <a:off x="1280730" y="3006700"/>
            <a:ext cx="617100" cy="222300"/>
          </a:xfrm>
          <a:prstGeom prst="rect">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Cloth prop</a:t>
            </a:r>
            <a:endParaRPr sz="700">
              <a:solidFill>
                <a:schemeClr val="lt1"/>
              </a:solidFill>
              <a:latin typeface="Roboto"/>
              <a:ea typeface="Roboto"/>
              <a:cs typeface="Roboto"/>
              <a:sym typeface="Roboto"/>
            </a:endParaRPr>
          </a:p>
        </p:txBody>
      </p:sp>
      <p:sp>
        <p:nvSpPr>
          <p:cNvPr id="832" name="Google Shape;832;p45"/>
          <p:cNvSpPr/>
          <p:nvPr/>
        </p:nvSpPr>
        <p:spPr>
          <a:xfrm>
            <a:off x="1603830" y="3278988"/>
            <a:ext cx="617100" cy="222300"/>
          </a:xfrm>
          <a:prstGeom prst="rect">
            <a:avLst/>
          </a:prstGeom>
          <a:solidFill>
            <a:srgbClr val="38761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Dissolve prop</a:t>
            </a:r>
            <a:endParaRPr sz="700">
              <a:solidFill>
                <a:schemeClr val="lt1"/>
              </a:solidFill>
              <a:latin typeface="Roboto"/>
              <a:ea typeface="Roboto"/>
              <a:cs typeface="Roboto"/>
              <a:sym typeface="Roboto"/>
            </a:endParaRPr>
          </a:p>
        </p:txBody>
      </p:sp>
      <p:sp>
        <p:nvSpPr>
          <p:cNvPr id="833" name="Google Shape;833;p45"/>
          <p:cNvSpPr/>
          <p:nvPr/>
        </p:nvSpPr>
        <p:spPr>
          <a:xfrm>
            <a:off x="946975" y="3277013"/>
            <a:ext cx="617100" cy="2223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Transform prop</a:t>
            </a:r>
            <a:endParaRPr sz="700">
              <a:solidFill>
                <a:schemeClr val="lt1"/>
              </a:solidFill>
              <a:latin typeface="Roboto"/>
              <a:ea typeface="Roboto"/>
              <a:cs typeface="Roboto"/>
              <a:sym typeface="Roboto"/>
            </a:endParaRPr>
          </a:p>
        </p:txBody>
      </p:sp>
      <p:sp>
        <p:nvSpPr>
          <p:cNvPr id="834" name="Google Shape;834;p45"/>
          <p:cNvSpPr/>
          <p:nvPr/>
        </p:nvSpPr>
        <p:spPr>
          <a:xfrm>
            <a:off x="1937580" y="3006700"/>
            <a:ext cx="617100" cy="222300"/>
          </a:xfrm>
          <a:prstGeom prst="rect">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Scorch prop</a:t>
            </a:r>
            <a:endParaRPr sz="700">
              <a:solidFill>
                <a:schemeClr val="lt1"/>
              </a:solidFill>
              <a:latin typeface="Roboto"/>
              <a:ea typeface="Roboto"/>
              <a:cs typeface="Roboto"/>
              <a:sym typeface="Roboto"/>
            </a:endParaRPr>
          </a:p>
        </p:txBody>
      </p:sp>
      <p:sp>
        <p:nvSpPr>
          <p:cNvPr id="835" name="Google Shape;835;p45"/>
          <p:cNvSpPr/>
          <p:nvPr/>
        </p:nvSpPr>
        <p:spPr>
          <a:xfrm>
            <a:off x="590575" y="3713950"/>
            <a:ext cx="1999200" cy="7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700" b="1">
              <a:solidFill>
                <a:schemeClr val="lt1"/>
              </a:solidFill>
              <a:latin typeface="Roboto"/>
              <a:ea typeface="Roboto"/>
              <a:cs typeface="Roboto"/>
              <a:sym typeface="Roboto"/>
            </a:endParaRPr>
          </a:p>
        </p:txBody>
      </p:sp>
      <p:sp>
        <p:nvSpPr>
          <p:cNvPr id="836" name="Google Shape;836;p45"/>
          <p:cNvSpPr/>
          <p:nvPr/>
        </p:nvSpPr>
        <p:spPr>
          <a:xfrm>
            <a:off x="1937586" y="3875975"/>
            <a:ext cx="617100" cy="222300"/>
          </a:xfrm>
          <a:prstGeom prst="rect">
            <a:avLst/>
          </a:prstGeom>
          <a:solidFill>
            <a:srgbClr val="BF9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Highlight prop</a:t>
            </a:r>
            <a:endParaRPr sz="700">
              <a:solidFill>
                <a:schemeClr val="lt1"/>
              </a:solidFill>
              <a:latin typeface="Roboto"/>
              <a:ea typeface="Roboto"/>
              <a:cs typeface="Roboto"/>
              <a:sym typeface="Roboto"/>
            </a:endParaRPr>
          </a:p>
        </p:txBody>
      </p:sp>
      <p:sp>
        <p:nvSpPr>
          <p:cNvPr id="837" name="Google Shape;837;p45"/>
          <p:cNvSpPr/>
          <p:nvPr/>
        </p:nvSpPr>
        <p:spPr>
          <a:xfrm>
            <a:off x="1280736" y="4155375"/>
            <a:ext cx="617100" cy="222300"/>
          </a:xfrm>
          <a:prstGeom prst="rect">
            <a:avLst/>
          </a:prstGeom>
          <a:solidFill>
            <a:srgbClr val="1155C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Covering prop</a:t>
            </a:r>
            <a:endParaRPr sz="700">
              <a:solidFill>
                <a:schemeClr val="lt1"/>
              </a:solidFill>
              <a:latin typeface="Roboto"/>
              <a:ea typeface="Roboto"/>
              <a:cs typeface="Roboto"/>
              <a:sym typeface="Roboto"/>
            </a:endParaRPr>
          </a:p>
        </p:txBody>
      </p:sp>
      <p:sp>
        <p:nvSpPr>
          <p:cNvPr id="838" name="Google Shape;838;p45"/>
          <p:cNvSpPr/>
          <p:nvPr/>
        </p:nvSpPr>
        <p:spPr>
          <a:xfrm>
            <a:off x="623875" y="3875975"/>
            <a:ext cx="617100" cy="2223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Transform prop</a:t>
            </a:r>
            <a:endParaRPr sz="700">
              <a:solidFill>
                <a:schemeClr val="lt1"/>
              </a:solidFill>
              <a:latin typeface="Roboto"/>
              <a:ea typeface="Roboto"/>
              <a:cs typeface="Roboto"/>
              <a:sym typeface="Roboto"/>
            </a:endParaRPr>
          </a:p>
        </p:txBody>
      </p:sp>
      <p:sp>
        <p:nvSpPr>
          <p:cNvPr id="839" name="Google Shape;839;p45"/>
          <p:cNvSpPr/>
          <p:nvPr/>
        </p:nvSpPr>
        <p:spPr>
          <a:xfrm>
            <a:off x="1280730" y="3875975"/>
            <a:ext cx="617100" cy="222300"/>
          </a:xfrm>
          <a:prstGeom prst="rect">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Scorch prop</a:t>
            </a:r>
            <a:endParaRPr sz="700">
              <a:solidFill>
                <a:schemeClr val="lt1"/>
              </a:solidFill>
              <a:latin typeface="Roboto"/>
              <a:ea typeface="Roboto"/>
              <a:cs typeface="Roboto"/>
              <a:sym typeface="Roboto"/>
            </a:endParaRPr>
          </a:p>
        </p:txBody>
      </p:sp>
      <p:sp>
        <p:nvSpPr>
          <p:cNvPr id="840" name="Google Shape;840;p45"/>
          <p:cNvSpPr txBox="1"/>
          <p:nvPr/>
        </p:nvSpPr>
        <p:spPr>
          <a:xfrm>
            <a:off x="1161475" y="3638375"/>
            <a:ext cx="8574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chemeClr val="lt1"/>
                </a:solidFill>
                <a:latin typeface="Roboto"/>
                <a:ea typeface="Roboto"/>
                <a:cs typeface="Roboto"/>
                <a:sym typeface="Roboto"/>
              </a:rPr>
              <a:t>Instance</a:t>
            </a:r>
            <a:endParaRPr/>
          </a:p>
        </p:txBody>
      </p:sp>
      <p:sp>
        <p:nvSpPr>
          <p:cNvPr id="841" name="Google Shape;841;p45"/>
          <p:cNvSpPr txBox="1"/>
          <p:nvPr/>
        </p:nvSpPr>
        <p:spPr>
          <a:xfrm>
            <a:off x="1160575" y="2771850"/>
            <a:ext cx="8574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chemeClr val="lt1"/>
                </a:solidFill>
                <a:latin typeface="Roboto"/>
                <a:ea typeface="Roboto"/>
                <a:cs typeface="Roboto"/>
                <a:sym typeface="Roboto"/>
              </a:rPr>
              <a:t>Instance</a:t>
            </a:r>
            <a:endParaRPr/>
          </a:p>
        </p:txBody>
      </p:sp>
      <p:sp>
        <p:nvSpPr>
          <p:cNvPr id="842" name="Google Shape;842;p45"/>
          <p:cNvSpPr txBox="1"/>
          <p:nvPr/>
        </p:nvSpPr>
        <p:spPr>
          <a:xfrm>
            <a:off x="443075" y="2499050"/>
            <a:ext cx="1803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Roboto"/>
                <a:ea typeface="Roboto"/>
                <a:cs typeface="Roboto"/>
                <a:sym typeface="Roboto"/>
              </a:rPr>
              <a:t>Frontend data</a:t>
            </a:r>
            <a:endParaRPr sz="600">
              <a:solidFill>
                <a:schemeClr val="lt1"/>
              </a:solidFill>
              <a:latin typeface="Roboto"/>
              <a:ea typeface="Roboto"/>
              <a:cs typeface="Roboto"/>
              <a:sym typeface="Roboto"/>
            </a:endParaRPr>
          </a:p>
        </p:txBody>
      </p:sp>
      <p:sp>
        <p:nvSpPr>
          <p:cNvPr id="843" name="Google Shape;843;p45"/>
          <p:cNvSpPr txBox="1"/>
          <p:nvPr/>
        </p:nvSpPr>
        <p:spPr>
          <a:xfrm>
            <a:off x="1897600" y="2779650"/>
            <a:ext cx="7944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Archetype A, id</a:t>
            </a:r>
            <a:endParaRPr sz="600">
              <a:solidFill>
                <a:schemeClr val="lt1"/>
              </a:solidFill>
              <a:latin typeface="Roboto"/>
              <a:ea typeface="Roboto"/>
              <a:cs typeface="Roboto"/>
              <a:sym typeface="Roboto"/>
            </a:endParaRPr>
          </a:p>
        </p:txBody>
      </p:sp>
      <p:sp>
        <p:nvSpPr>
          <p:cNvPr id="844" name="Google Shape;844;p45"/>
          <p:cNvSpPr txBox="1"/>
          <p:nvPr/>
        </p:nvSpPr>
        <p:spPr>
          <a:xfrm>
            <a:off x="1897825" y="3646175"/>
            <a:ext cx="7944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Archetype B, id</a:t>
            </a:r>
            <a:endParaRPr sz="600">
              <a:solidFill>
                <a:schemeClr val="lt1"/>
              </a:solidFill>
              <a:latin typeface="Roboto"/>
              <a:ea typeface="Roboto"/>
              <a:cs typeface="Roboto"/>
              <a:sym typeface="Roboto"/>
            </a:endParaRPr>
          </a:p>
        </p:txBody>
      </p:sp>
      <p:sp>
        <p:nvSpPr>
          <p:cNvPr id="845" name="Google Shape;845;p45"/>
          <p:cNvSpPr txBox="1"/>
          <p:nvPr/>
        </p:nvSpPr>
        <p:spPr>
          <a:xfrm>
            <a:off x="2790975" y="3564825"/>
            <a:ext cx="993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Roboto"/>
                <a:ea typeface="Roboto"/>
                <a:cs typeface="Roboto"/>
                <a:sym typeface="Roboto"/>
              </a:rPr>
              <a:t>Instances data updated by frontend, after game / sim  logic updated</a:t>
            </a:r>
            <a:endParaRPr sz="600">
              <a:solidFill>
                <a:schemeClr val="lt1"/>
              </a:solidFill>
              <a:latin typeface="Roboto"/>
              <a:ea typeface="Roboto"/>
              <a:cs typeface="Roboto"/>
              <a:sym typeface="Roboto"/>
            </a:endParaRPr>
          </a:p>
        </p:txBody>
      </p:sp>
      <p:sp>
        <p:nvSpPr>
          <p:cNvPr id="846" name="Google Shape;846;p45"/>
          <p:cNvSpPr txBox="1"/>
          <p:nvPr/>
        </p:nvSpPr>
        <p:spPr>
          <a:xfrm>
            <a:off x="4286600" y="4487225"/>
            <a:ext cx="3810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Render engine exclusive write-only data, prepared for being copied for drawing</a:t>
            </a:r>
            <a:endParaRPr sz="800">
              <a:solidFill>
                <a:schemeClr val="lt1"/>
              </a:solidFill>
              <a:latin typeface="Roboto"/>
              <a:ea typeface="Roboto"/>
              <a:cs typeface="Roboto"/>
              <a:sym typeface="Roboto"/>
            </a:endParaRPr>
          </a:p>
        </p:txBody>
      </p:sp>
      <p:sp>
        <p:nvSpPr>
          <p:cNvPr id="847" name="Google Shape;847;p45"/>
          <p:cNvSpPr txBox="1"/>
          <p:nvPr/>
        </p:nvSpPr>
        <p:spPr>
          <a:xfrm>
            <a:off x="394025" y="4476975"/>
            <a:ext cx="2435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No strict layout, managed by VFX, Scripting, ECS</a:t>
            </a:r>
            <a:endParaRPr sz="800">
              <a:solidFill>
                <a:schemeClr val="lt1"/>
              </a:solidFill>
              <a:latin typeface="Roboto"/>
              <a:ea typeface="Roboto"/>
              <a:cs typeface="Roboto"/>
              <a:sym typeface="Roboto"/>
            </a:endParaRPr>
          </a:p>
        </p:txBody>
      </p:sp>
      <p:sp>
        <p:nvSpPr>
          <p:cNvPr id="848" name="Google Shape;848;p45"/>
          <p:cNvSpPr txBox="1"/>
          <p:nvPr/>
        </p:nvSpPr>
        <p:spPr>
          <a:xfrm>
            <a:off x="438150" y="1848775"/>
            <a:ext cx="2915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Archetype and unique id assigned on instance creation</a:t>
            </a:r>
            <a:endParaRPr sz="1500">
              <a:solidFill>
                <a:schemeClr val="lt1"/>
              </a:solidFill>
              <a:latin typeface="Roboto"/>
              <a:ea typeface="Roboto"/>
              <a:cs typeface="Roboto"/>
              <a:sym typeface="Roboto"/>
            </a:endParaRPr>
          </a:p>
        </p:txBody>
      </p:sp>
      <p:sp>
        <p:nvSpPr>
          <p:cNvPr id="849" name="Google Shape;849;p45"/>
          <p:cNvSpPr txBox="1"/>
          <p:nvPr/>
        </p:nvSpPr>
        <p:spPr>
          <a:xfrm>
            <a:off x="3972875" y="1821150"/>
            <a:ext cx="4188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Unused components not allocated, thus table with offsets is used</a:t>
            </a:r>
            <a:endParaRPr sz="1500">
              <a:solidFill>
                <a:schemeClr val="lt1"/>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53"/>
        <p:cNvGrpSpPr/>
        <p:nvPr/>
      </p:nvGrpSpPr>
      <p:grpSpPr>
        <a:xfrm>
          <a:off x="0" y="0"/>
          <a:ext cx="0" cy="0"/>
          <a:chOff x="0" y="0"/>
          <a:chExt cx="0" cy="0"/>
        </a:xfrm>
      </p:grpSpPr>
      <p:sp>
        <p:nvSpPr>
          <p:cNvPr id="854" name="Google Shape;854;p46"/>
          <p:cNvSpPr/>
          <p:nvPr/>
        </p:nvSpPr>
        <p:spPr>
          <a:xfrm>
            <a:off x="3942425" y="2908100"/>
            <a:ext cx="1999200" cy="15777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700">
              <a:solidFill>
                <a:schemeClr val="lt1"/>
              </a:solidFill>
              <a:latin typeface="Roboto"/>
              <a:ea typeface="Roboto"/>
              <a:cs typeface="Roboto"/>
              <a:sym typeface="Roboto"/>
            </a:endParaRPr>
          </a:p>
        </p:txBody>
      </p:sp>
      <p:sp>
        <p:nvSpPr>
          <p:cNvPr id="855" name="Google Shape;855;p46"/>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Instance data management: dynamic data</a:t>
            </a:r>
            <a:endParaRPr sz="2200" b="1">
              <a:solidFill>
                <a:schemeClr val="lt1"/>
              </a:solidFill>
              <a:latin typeface="Roboto"/>
              <a:ea typeface="Roboto"/>
              <a:cs typeface="Roboto"/>
              <a:sym typeface="Roboto"/>
            </a:endParaRPr>
          </a:p>
        </p:txBody>
      </p:sp>
      <p:grpSp>
        <p:nvGrpSpPr>
          <p:cNvPr id="856" name="Google Shape;856;p46"/>
          <p:cNvGrpSpPr/>
          <p:nvPr/>
        </p:nvGrpSpPr>
        <p:grpSpPr>
          <a:xfrm>
            <a:off x="92412" y="65726"/>
            <a:ext cx="2602188" cy="431175"/>
            <a:chOff x="92412" y="65726"/>
            <a:chExt cx="2602188" cy="431175"/>
          </a:xfrm>
        </p:grpSpPr>
        <p:pic>
          <p:nvPicPr>
            <p:cNvPr id="857" name="Google Shape;857;p46"/>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858" name="Google Shape;858;p46"/>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859" name="Google Shape;859;p46"/>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860" name="Google Shape;860;p46"/>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861" name="Google Shape;861;p46"/>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862" name="Google Shape;862;p46"/>
          <p:cNvSpPr/>
          <p:nvPr/>
        </p:nvSpPr>
        <p:spPr>
          <a:xfrm>
            <a:off x="514350" y="1323400"/>
            <a:ext cx="7953600" cy="3234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863" name="Google Shape;863;p46"/>
          <p:cNvSpPr txBox="1"/>
          <p:nvPr/>
        </p:nvSpPr>
        <p:spPr>
          <a:xfrm>
            <a:off x="463300" y="1085950"/>
            <a:ext cx="1416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solidFill>
                  <a:schemeClr val="lt1"/>
                </a:solidFill>
                <a:latin typeface="Roboto"/>
                <a:ea typeface="Roboto"/>
                <a:cs typeface="Roboto"/>
                <a:sym typeface="Roboto"/>
              </a:rPr>
              <a:t>StructuredBuffer&lt;float4&gt;</a:t>
            </a:r>
            <a:endParaRPr sz="600" b="1">
              <a:solidFill>
                <a:schemeClr val="lt1"/>
              </a:solidFill>
              <a:latin typeface="Roboto"/>
              <a:ea typeface="Roboto"/>
              <a:cs typeface="Roboto"/>
              <a:sym typeface="Roboto"/>
            </a:endParaRPr>
          </a:p>
        </p:txBody>
      </p:sp>
      <p:sp>
        <p:nvSpPr>
          <p:cNvPr id="864" name="Google Shape;864;p46"/>
          <p:cNvSpPr/>
          <p:nvPr/>
        </p:nvSpPr>
        <p:spPr>
          <a:xfrm>
            <a:off x="7702875" y="1362850"/>
            <a:ext cx="726300" cy="244500"/>
          </a:xfrm>
          <a:prstGeom prst="rect">
            <a:avLst/>
          </a:prstGeom>
          <a:solidFill>
            <a:srgbClr val="434343"/>
          </a:solidFill>
          <a:ln w="9525" cap="flat" cmpd="sng">
            <a:solidFill>
              <a:srgbClr val="D9D9D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rgbClr val="EA9999"/>
              </a:solidFill>
              <a:latin typeface="Roboto"/>
              <a:ea typeface="Roboto"/>
              <a:cs typeface="Roboto"/>
              <a:sym typeface="Roboto"/>
            </a:endParaRPr>
          </a:p>
        </p:txBody>
      </p:sp>
      <p:sp>
        <p:nvSpPr>
          <p:cNvPr id="865" name="Google Shape;865;p46"/>
          <p:cNvSpPr/>
          <p:nvPr/>
        </p:nvSpPr>
        <p:spPr>
          <a:xfrm>
            <a:off x="547675" y="1362850"/>
            <a:ext cx="3543300" cy="244500"/>
          </a:xfrm>
          <a:prstGeom prst="rect">
            <a:avLst/>
          </a:prstGeom>
          <a:solidFill>
            <a:srgbClr val="660000"/>
          </a:solidFill>
          <a:ln w="9525" cap="flat" cmpd="sng">
            <a:solidFill>
              <a:srgbClr val="EA99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EA9999"/>
                </a:solidFill>
                <a:latin typeface="Roboto"/>
                <a:ea typeface="Roboto"/>
                <a:cs typeface="Roboto"/>
                <a:sym typeface="Roboto"/>
              </a:rPr>
              <a:t>Static data</a:t>
            </a:r>
            <a:endParaRPr sz="800">
              <a:solidFill>
                <a:srgbClr val="EA9999"/>
              </a:solidFill>
              <a:latin typeface="Roboto"/>
              <a:ea typeface="Roboto"/>
              <a:cs typeface="Roboto"/>
              <a:sym typeface="Roboto"/>
            </a:endParaRPr>
          </a:p>
        </p:txBody>
      </p:sp>
      <p:sp>
        <p:nvSpPr>
          <p:cNvPr id="866" name="Google Shape;866;p46"/>
          <p:cNvSpPr/>
          <p:nvPr/>
        </p:nvSpPr>
        <p:spPr>
          <a:xfrm>
            <a:off x="514350" y="1323400"/>
            <a:ext cx="7953600" cy="323400"/>
          </a:xfrm>
          <a:prstGeom prst="rect">
            <a:avLst/>
          </a:prstGeom>
          <a:solidFill>
            <a:srgbClr val="191918">
              <a:alpha val="69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867" name="Google Shape;867;p46"/>
          <p:cNvSpPr/>
          <p:nvPr/>
        </p:nvSpPr>
        <p:spPr>
          <a:xfrm>
            <a:off x="4125275" y="1362850"/>
            <a:ext cx="3543300" cy="244500"/>
          </a:xfrm>
          <a:prstGeom prst="rect">
            <a:avLst/>
          </a:prstGeom>
          <a:solidFill>
            <a:srgbClr val="1C4587"/>
          </a:solidFill>
          <a:ln w="9525" cap="flat" cmpd="sng">
            <a:solidFill>
              <a:srgbClr val="A4C2F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A4C2F4"/>
                </a:solidFill>
                <a:latin typeface="Roboto"/>
                <a:ea typeface="Roboto"/>
                <a:cs typeface="Roboto"/>
                <a:sym typeface="Roboto"/>
              </a:rPr>
              <a:t>Dynamic data</a:t>
            </a:r>
            <a:endParaRPr sz="800">
              <a:solidFill>
                <a:srgbClr val="A4C2F4"/>
              </a:solidFill>
              <a:latin typeface="Roboto"/>
              <a:ea typeface="Roboto"/>
              <a:cs typeface="Roboto"/>
              <a:sym typeface="Roboto"/>
            </a:endParaRPr>
          </a:p>
        </p:txBody>
      </p:sp>
      <p:sp>
        <p:nvSpPr>
          <p:cNvPr id="868" name="Google Shape;868;p46"/>
          <p:cNvSpPr/>
          <p:nvPr/>
        </p:nvSpPr>
        <p:spPr>
          <a:xfrm>
            <a:off x="4099075" y="2952425"/>
            <a:ext cx="1803300" cy="129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Layout offsets table</a:t>
            </a:r>
            <a:endParaRPr sz="700">
              <a:solidFill>
                <a:schemeClr val="lt1"/>
              </a:solidFill>
              <a:latin typeface="Roboto"/>
              <a:ea typeface="Roboto"/>
              <a:cs typeface="Roboto"/>
              <a:sym typeface="Roboto"/>
            </a:endParaRPr>
          </a:p>
        </p:txBody>
      </p:sp>
      <p:sp>
        <p:nvSpPr>
          <p:cNvPr id="869" name="Google Shape;869;p46"/>
          <p:cNvSpPr/>
          <p:nvPr/>
        </p:nvSpPr>
        <p:spPr>
          <a:xfrm>
            <a:off x="4099150" y="3288050"/>
            <a:ext cx="1803300" cy="11511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700">
              <a:solidFill>
                <a:schemeClr val="lt1"/>
              </a:solidFill>
              <a:latin typeface="Roboto"/>
              <a:ea typeface="Roboto"/>
              <a:cs typeface="Roboto"/>
              <a:sym typeface="Roboto"/>
            </a:endParaRPr>
          </a:p>
        </p:txBody>
      </p:sp>
      <p:sp>
        <p:nvSpPr>
          <p:cNvPr id="870" name="Google Shape;870;p46"/>
          <p:cNvSpPr/>
          <p:nvPr/>
        </p:nvSpPr>
        <p:spPr>
          <a:xfrm>
            <a:off x="5025800" y="3896918"/>
            <a:ext cx="816600" cy="129600"/>
          </a:xfrm>
          <a:prstGeom prst="rect">
            <a:avLst/>
          </a:prstGeom>
          <a:solidFill>
            <a:srgbClr val="1155CC"/>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Covering</a:t>
            </a:r>
            <a:endParaRPr sz="700">
              <a:solidFill>
                <a:schemeClr val="lt1"/>
              </a:solidFill>
              <a:latin typeface="Roboto"/>
              <a:ea typeface="Roboto"/>
              <a:cs typeface="Roboto"/>
              <a:sym typeface="Roboto"/>
            </a:endParaRPr>
          </a:p>
        </p:txBody>
      </p:sp>
      <p:sp>
        <p:nvSpPr>
          <p:cNvPr id="871" name="Google Shape;871;p46"/>
          <p:cNvSpPr/>
          <p:nvPr/>
        </p:nvSpPr>
        <p:spPr>
          <a:xfrm>
            <a:off x="4152475" y="4074025"/>
            <a:ext cx="816600" cy="129600"/>
          </a:xfrm>
          <a:prstGeom prst="rect">
            <a:avLst/>
          </a:prstGeom>
          <a:solidFill>
            <a:srgbClr val="134F5C"/>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Scorches</a:t>
            </a:r>
            <a:endParaRPr sz="700">
              <a:solidFill>
                <a:schemeClr val="lt1"/>
              </a:solidFill>
              <a:latin typeface="Roboto"/>
              <a:ea typeface="Roboto"/>
              <a:cs typeface="Roboto"/>
              <a:sym typeface="Roboto"/>
            </a:endParaRPr>
          </a:p>
        </p:txBody>
      </p:sp>
      <p:sp>
        <p:nvSpPr>
          <p:cNvPr id="872" name="Google Shape;872;p46"/>
          <p:cNvSpPr/>
          <p:nvPr/>
        </p:nvSpPr>
        <p:spPr>
          <a:xfrm>
            <a:off x="4153000" y="4251132"/>
            <a:ext cx="1695600" cy="129600"/>
          </a:xfrm>
          <a:prstGeom prst="rect">
            <a:avLst/>
          </a:prstGeom>
          <a:solidFill>
            <a:srgbClr val="BF9000"/>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Fresnel highlight</a:t>
            </a:r>
            <a:endParaRPr sz="700">
              <a:solidFill>
                <a:schemeClr val="lt1"/>
              </a:solidFill>
              <a:latin typeface="Roboto"/>
              <a:ea typeface="Roboto"/>
              <a:cs typeface="Roboto"/>
              <a:sym typeface="Roboto"/>
            </a:endParaRPr>
          </a:p>
        </p:txBody>
      </p:sp>
      <p:sp>
        <p:nvSpPr>
          <p:cNvPr id="873" name="Google Shape;873;p46"/>
          <p:cNvSpPr txBox="1"/>
          <p:nvPr/>
        </p:nvSpPr>
        <p:spPr>
          <a:xfrm>
            <a:off x="4396900" y="3082013"/>
            <a:ext cx="12078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Instances 1..An</a:t>
            </a:r>
            <a:endParaRPr sz="700">
              <a:solidFill>
                <a:schemeClr val="lt1"/>
              </a:solidFill>
              <a:latin typeface="Roboto"/>
              <a:ea typeface="Roboto"/>
              <a:cs typeface="Roboto"/>
              <a:sym typeface="Roboto"/>
            </a:endParaRPr>
          </a:p>
        </p:txBody>
      </p:sp>
      <p:sp>
        <p:nvSpPr>
          <p:cNvPr id="874" name="Google Shape;874;p46"/>
          <p:cNvSpPr/>
          <p:nvPr/>
        </p:nvSpPr>
        <p:spPr>
          <a:xfrm>
            <a:off x="6267500" y="2908100"/>
            <a:ext cx="1999200" cy="15777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700">
              <a:solidFill>
                <a:schemeClr val="lt1"/>
              </a:solidFill>
              <a:latin typeface="Roboto"/>
              <a:ea typeface="Roboto"/>
              <a:cs typeface="Roboto"/>
              <a:sym typeface="Roboto"/>
            </a:endParaRPr>
          </a:p>
        </p:txBody>
      </p:sp>
      <p:sp>
        <p:nvSpPr>
          <p:cNvPr id="875" name="Google Shape;875;p46"/>
          <p:cNvSpPr/>
          <p:nvPr/>
        </p:nvSpPr>
        <p:spPr>
          <a:xfrm>
            <a:off x="6424100" y="2952425"/>
            <a:ext cx="1803300" cy="129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Layout offsets table</a:t>
            </a:r>
            <a:endParaRPr sz="700">
              <a:solidFill>
                <a:schemeClr val="lt1"/>
              </a:solidFill>
              <a:latin typeface="Roboto"/>
              <a:ea typeface="Roboto"/>
              <a:cs typeface="Roboto"/>
              <a:sym typeface="Roboto"/>
            </a:endParaRPr>
          </a:p>
        </p:txBody>
      </p:sp>
      <p:sp>
        <p:nvSpPr>
          <p:cNvPr id="876" name="Google Shape;876;p46"/>
          <p:cNvSpPr/>
          <p:nvPr/>
        </p:nvSpPr>
        <p:spPr>
          <a:xfrm>
            <a:off x="6424175" y="3288050"/>
            <a:ext cx="1803300" cy="11511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700">
              <a:solidFill>
                <a:schemeClr val="lt1"/>
              </a:solidFill>
              <a:latin typeface="Roboto"/>
              <a:ea typeface="Roboto"/>
              <a:cs typeface="Roboto"/>
              <a:sym typeface="Roboto"/>
            </a:endParaRPr>
          </a:p>
        </p:txBody>
      </p:sp>
      <p:sp>
        <p:nvSpPr>
          <p:cNvPr id="877" name="Google Shape;877;p46"/>
          <p:cNvSpPr/>
          <p:nvPr/>
        </p:nvSpPr>
        <p:spPr>
          <a:xfrm>
            <a:off x="7350825" y="4074025"/>
            <a:ext cx="816600" cy="129600"/>
          </a:xfrm>
          <a:prstGeom prst="rect">
            <a:avLst/>
          </a:prstGeom>
          <a:solidFill>
            <a:srgbClr val="38761D"/>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Dissolve</a:t>
            </a:r>
            <a:endParaRPr sz="700">
              <a:solidFill>
                <a:schemeClr val="lt1"/>
              </a:solidFill>
              <a:latin typeface="Roboto"/>
              <a:ea typeface="Roboto"/>
              <a:cs typeface="Roboto"/>
              <a:sym typeface="Roboto"/>
            </a:endParaRPr>
          </a:p>
        </p:txBody>
      </p:sp>
      <p:sp>
        <p:nvSpPr>
          <p:cNvPr id="878" name="Google Shape;878;p46"/>
          <p:cNvSpPr txBox="1"/>
          <p:nvPr/>
        </p:nvSpPr>
        <p:spPr>
          <a:xfrm>
            <a:off x="6721925" y="3082013"/>
            <a:ext cx="12078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Instances 1..Bn</a:t>
            </a:r>
            <a:endParaRPr sz="700">
              <a:solidFill>
                <a:schemeClr val="lt1"/>
              </a:solidFill>
              <a:latin typeface="Roboto"/>
              <a:ea typeface="Roboto"/>
              <a:cs typeface="Roboto"/>
              <a:sym typeface="Roboto"/>
            </a:endParaRPr>
          </a:p>
        </p:txBody>
      </p:sp>
      <p:sp>
        <p:nvSpPr>
          <p:cNvPr id="879" name="Google Shape;879;p46"/>
          <p:cNvSpPr/>
          <p:nvPr/>
        </p:nvSpPr>
        <p:spPr>
          <a:xfrm>
            <a:off x="4152475" y="3365650"/>
            <a:ext cx="1695600" cy="129600"/>
          </a:xfrm>
          <a:prstGeom prst="rect">
            <a:avLst/>
          </a:prstGeom>
          <a:solidFill>
            <a:srgbClr val="434343"/>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Transform Matrix</a:t>
            </a:r>
            <a:endParaRPr sz="700">
              <a:solidFill>
                <a:schemeClr val="lt1"/>
              </a:solidFill>
              <a:latin typeface="Roboto"/>
              <a:ea typeface="Roboto"/>
              <a:cs typeface="Roboto"/>
              <a:sym typeface="Roboto"/>
            </a:endParaRPr>
          </a:p>
        </p:txBody>
      </p:sp>
      <p:sp>
        <p:nvSpPr>
          <p:cNvPr id="880" name="Google Shape;880;p46"/>
          <p:cNvSpPr/>
          <p:nvPr/>
        </p:nvSpPr>
        <p:spPr>
          <a:xfrm>
            <a:off x="6477713" y="3719832"/>
            <a:ext cx="1695600" cy="129600"/>
          </a:xfrm>
          <a:prstGeom prst="rect">
            <a:avLst/>
          </a:prstGeom>
          <a:solidFill>
            <a:srgbClr val="741B47"/>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Destructible (skin compound)</a:t>
            </a:r>
            <a:endParaRPr sz="700">
              <a:solidFill>
                <a:schemeClr val="lt1"/>
              </a:solidFill>
              <a:latin typeface="Roboto"/>
              <a:ea typeface="Roboto"/>
              <a:cs typeface="Roboto"/>
              <a:sym typeface="Roboto"/>
            </a:endParaRPr>
          </a:p>
        </p:txBody>
      </p:sp>
      <p:sp>
        <p:nvSpPr>
          <p:cNvPr id="881" name="Google Shape;881;p46"/>
          <p:cNvSpPr/>
          <p:nvPr/>
        </p:nvSpPr>
        <p:spPr>
          <a:xfrm>
            <a:off x="7356138" y="3542725"/>
            <a:ext cx="816600" cy="129600"/>
          </a:xfrm>
          <a:prstGeom prst="rect">
            <a:avLst/>
          </a:prstGeom>
          <a:solidFill>
            <a:srgbClr val="351C75"/>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Cloth</a:t>
            </a:r>
            <a:endParaRPr sz="700">
              <a:solidFill>
                <a:schemeClr val="lt1"/>
              </a:solidFill>
              <a:latin typeface="Roboto"/>
              <a:ea typeface="Roboto"/>
              <a:cs typeface="Roboto"/>
              <a:sym typeface="Roboto"/>
            </a:endParaRPr>
          </a:p>
        </p:txBody>
      </p:sp>
      <p:sp>
        <p:nvSpPr>
          <p:cNvPr id="882" name="Google Shape;882;p46"/>
          <p:cNvSpPr/>
          <p:nvPr/>
        </p:nvSpPr>
        <p:spPr>
          <a:xfrm>
            <a:off x="6477713" y="3542750"/>
            <a:ext cx="816600" cy="129600"/>
          </a:xfrm>
          <a:prstGeom prst="rect">
            <a:avLst/>
          </a:prstGeom>
          <a:solidFill>
            <a:srgbClr val="434343"/>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Skinning data</a:t>
            </a:r>
            <a:endParaRPr sz="700">
              <a:solidFill>
                <a:schemeClr val="lt1"/>
              </a:solidFill>
              <a:latin typeface="Roboto"/>
              <a:ea typeface="Roboto"/>
              <a:cs typeface="Roboto"/>
              <a:sym typeface="Roboto"/>
            </a:endParaRPr>
          </a:p>
        </p:txBody>
      </p:sp>
      <p:sp>
        <p:nvSpPr>
          <p:cNvPr id="883" name="Google Shape;883;p46"/>
          <p:cNvSpPr/>
          <p:nvPr/>
        </p:nvSpPr>
        <p:spPr>
          <a:xfrm>
            <a:off x="4099150" y="3288050"/>
            <a:ext cx="1803300" cy="1151100"/>
          </a:xfrm>
          <a:prstGeom prst="rect">
            <a:avLst/>
          </a:prstGeom>
          <a:solidFill>
            <a:srgbClr val="191918">
              <a:alpha val="69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700">
              <a:solidFill>
                <a:schemeClr val="lt1"/>
              </a:solidFill>
              <a:latin typeface="Roboto"/>
              <a:ea typeface="Roboto"/>
              <a:cs typeface="Roboto"/>
              <a:sym typeface="Roboto"/>
            </a:endParaRPr>
          </a:p>
        </p:txBody>
      </p:sp>
      <p:sp>
        <p:nvSpPr>
          <p:cNvPr id="884" name="Google Shape;884;p46"/>
          <p:cNvSpPr/>
          <p:nvPr/>
        </p:nvSpPr>
        <p:spPr>
          <a:xfrm>
            <a:off x="4153000" y="3719807"/>
            <a:ext cx="1695600" cy="129600"/>
          </a:xfrm>
          <a:prstGeom prst="rect">
            <a:avLst/>
          </a:prstGeom>
          <a:solidFill>
            <a:srgbClr val="741B4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Destructible (skin compound)</a:t>
            </a:r>
            <a:endParaRPr sz="700">
              <a:solidFill>
                <a:schemeClr val="lt1"/>
              </a:solidFill>
              <a:latin typeface="Roboto"/>
              <a:ea typeface="Roboto"/>
              <a:cs typeface="Roboto"/>
              <a:sym typeface="Roboto"/>
            </a:endParaRPr>
          </a:p>
        </p:txBody>
      </p:sp>
      <p:sp>
        <p:nvSpPr>
          <p:cNvPr id="885" name="Google Shape;885;p46"/>
          <p:cNvSpPr/>
          <p:nvPr/>
        </p:nvSpPr>
        <p:spPr>
          <a:xfrm>
            <a:off x="5031425" y="3542700"/>
            <a:ext cx="816600" cy="129600"/>
          </a:xfrm>
          <a:prstGeom prst="rect">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Cloth</a:t>
            </a:r>
            <a:endParaRPr sz="700">
              <a:solidFill>
                <a:schemeClr val="lt1"/>
              </a:solidFill>
              <a:latin typeface="Roboto"/>
              <a:ea typeface="Roboto"/>
              <a:cs typeface="Roboto"/>
              <a:sym typeface="Roboto"/>
            </a:endParaRPr>
          </a:p>
        </p:txBody>
      </p:sp>
      <p:sp>
        <p:nvSpPr>
          <p:cNvPr id="886" name="Google Shape;886;p46"/>
          <p:cNvSpPr/>
          <p:nvPr/>
        </p:nvSpPr>
        <p:spPr>
          <a:xfrm>
            <a:off x="4152475" y="3896918"/>
            <a:ext cx="816600" cy="129600"/>
          </a:xfrm>
          <a:prstGeom prst="rect">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Smearing</a:t>
            </a:r>
            <a:endParaRPr sz="700">
              <a:solidFill>
                <a:schemeClr val="lt1"/>
              </a:solidFill>
              <a:latin typeface="Roboto"/>
              <a:ea typeface="Roboto"/>
              <a:cs typeface="Roboto"/>
              <a:sym typeface="Roboto"/>
            </a:endParaRPr>
          </a:p>
        </p:txBody>
      </p:sp>
      <p:sp>
        <p:nvSpPr>
          <p:cNvPr id="887" name="Google Shape;887;p46"/>
          <p:cNvSpPr/>
          <p:nvPr/>
        </p:nvSpPr>
        <p:spPr>
          <a:xfrm>
            <a:off x="5025800" y="4074025"/>
            <a:ext cx="816600" cy="129600"/>
          </a:xfrm>
          <a:prstGeom prst="rect">
            <a:avLst/>
          </a:prstGeom>
          <a:solidFill>
            <a:srgbClr val="38761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Dissolve</a:t>
            </a:r>
            <a:endParaRPr sz="700">
              <a:solidFill>
                <a:schemeClr val="lt1"/>
              </a:solidFill>
              <a:latin typeface="Roboto"/>
              <a:ea typeface="Roboto"/>
              <a:cs typeface="Roboto"/>
              <a:sym typeface="Roboto"/>
            </a:endParaRPr>
          </a:p>
        </p:txBody>
      </p:sp>
      <p:sp>
        <p:nvSpPr>
          <p:cNvPr id="888" name="Google Shape;888;p46"/>
          <p:cNvSpPr/>
          <p:nvPr/>
        </p:nvSpPr>
        <p:spPr>
          <a:xfrm>
            <a:off x="4153000" y="3542725"/>
            <a:ext cx="816600" cy="1296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Skinning data</a:t>
            </a:r>
            <a:endParaRPr sz="700">
              <a:solidFill>
                <a:schemeClr val="lt1"/>
              </a:solidFill>
              <a:latin typeface="Roboto"/>
              <a:ea typeface="Roboto"/>
              <a:cs typeface="Roboto"/>
              <a:sym typeface="Roboto"/>
            </a:endParaRPr>
          </a:p>
        </p:txBody>
      </p:sp>
      <p:sp>
        <p:nvSpPr>
          <p:cNvPr id="889" name="Google Shape;889;p46"/>
          <p:cNvSpPr/>
          <p:nvPr/>
        </p:nvSpPr>
        <p:spPr>
          <a:xfrm>
            <a:off x="6424175" y="3288038"/>
            <a:ext cx="1803300" cy="1151100"/>
          </a:xfrm>
          <a:prstGeom prst="rect">
            <a:avLst/>
          </a:prstGeom>
          <a:solidFill>
            <a:srgbClr val="191918">
              <a:alpha val="69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700">
              <a:solidFill>
                <a:schemeClr val="lt1"/>
              </a:solidFill>
              <a:latin typeface="Roboto"/>
              <a:ea typeface="Roboto"/>
              <a:cs typeface="Roboto"/>
              <a:sym typeface="Roboto"/>
            </a:endParaRPr>
          </a:p>
        </p:txBody>
      </p:sp>
      <p:sp>
        <p:nvSpPr>
          <p:cNvPr id="890" name="Google Shape;890;p46"/>
          <p:cNvSpPr/>
          <p:nvPr/>
        </p:nvSpPr>
        <p:spPr>
          <a:xfrm>
            <a:off x="6477500" y="3896918"/>
            <a:ext cx="816600" cy="129600"/>
          </a:xfrm>
          <a:prstGeom prst="rect">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Smearing</a:t>
            </a:r>
            <a:endParaRPr sz="700">
              <a:solidFill>
                <a:schemeClr val="lt1"/>
              </a:solidFill>
              <a:latin typeface="Roboto"/>
              <a:ea typeface="Roboto"/>
              <a:cs typeface="Roboto"/>
              <a:sym typeface="Roboto"/>
            </a:endParaRPr>
          </a:p>
        </p:txBody>
      </p:sp>
      <p:sp>
        <p:nvSpPr>
          <p:cNvPr id="891" name="Google Shape;891;p46"/>
          <p:cNvSpPr/>
          <p:nvPr/>
        </p:nvSpPr>
        <p:spPr>
          <a:xfrm>
            <a:off x="7350825" y="3896918"/>
            <a:ext cx="816600" cy="129600"/>
          </a:xfrm>
          <a:prstGeom prst="rect">
            <a:avLst/>
          </a:prstGeom>
          <a:solidFill>
            <a:srgbClr val="1155C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Covering</a:t>
            </a:r>
            <a:endParaRPr sz="700">
              <a:solidFill>
                <a:schemeClr val="lt1"/>
              </a:solidFill>
              <a:latin typeface="Roboto"/>
              <a:ea typeface="Roboto"/>
              <a:cs typeface="Roboto"/>
              <a:sym typeface="Roboto"/>
            </a:endParaRPr>
          </a:p>
        </p:txBody>
      </p:sp>
      <p:sp>
        <p:nvSpPr>
          <p:cNvPr id="892" name="Google Shape;892;p46"/>
          <p:cNvSpPr/>
          <p:nvPr/>
        </p:nvSpPr>
        <p:spPr>
          <a:xfrm>
            <a:off x="6477500" y="4074025"/>
            <a:ext cx="816600" cy="129600"/>
          </a:xfrm>
          <a:prstGeom prst="rect">
            <a:avLst/>
          </a:prstGeom>
          <a:solidFill>
            <a:srgbClr val="134F5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Scorches</a:t>
            </a:r>
            <a:endParaRPr sz="700">
              <a:solidFill>
                <a:schemeClr val="lt1"/>
              </a:solidFill>
              <a:latin typeface="Roboto"/>
              <a:ea typeface="Roboto"/>
              <a:cs typeface="Roboto"/>
              <a:sym typeface="Roboto"/>
            </a:endParaRPr>
          </a:p>
        </p:txBody>
      </p:sp>
      <p:sp>
        <p:nvSpPr>
          <p:cNvPr id="893" name="Google Shape;893;p46"/>
          <p:cNvSpPr/>
          <p:nvPr/>
        </p:nvSpPr>
        <p:spPr>
          <a:xfrm>
            <a:off x="6478025" y="4251132"/>
            <a:ext cx="1695600" cy="129600"/>
          </a:xfrm>
          <a:prstGeom prst="rect">
            <a:avLst/>
          </a:prstGeom>
          <a:solidFill>
            <a:srgbClr val="BF9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Fresnel highlight</a:t>
            </a:r>
            <a:endParaRPr sz="700">
              <a:solidFill>
                <a:schemeClr val="lt1"/>
              </a:solidFill>
              <a:latin typeface="Roboto"/>
              <a:ea typeface="Roboto"/>
              <a:cs typeface="Roboto"/>
              <a:sym typeface="Roboto"/>
            </a:endParaRPr>
          </a:p>
        </p:txBody>
      </p:sp>
      <p:sp>
        <p:nvSpPr>
          <p:cNvPr id="894" name="Google Shape;894;p46"/>
          <p:cNvSpPr/>
          <p:nvPr/>
        </p:nvSpPr>
        <p:spPr>
          <a:xfrm>
            <a:off x="6477188" y="3365675"/>
            <a:ext cx="1695600" cy="1296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Transform Matrix</a:t>
            </a:r>
            <a:endParaRPr sz="700">
              <a:solidFill>
                <a:schemeClr val="lt1"/>
              </a:solidFill>
              <a:latin typeface="Roboto"/>
              <a:ea typeface="Roboto"/>
              <a:cs typeface="Roboto"/>
              <a:sym typeface="Roboto"/>
            </a:endParaRPr>
          </a:p>
        </p:txBody>
      </p:sp>
      <p:sp>
        <p:nvSpPr>
          <p:cNvPr id="895" name="Google Shape;895;p46"/>
          <p:cNvSpPr txBox="1"/>
          <p:nvPr/>
        </p:nvSpPr>
        <p:spPr>
          <a:xfrm>
            <a:off x="3835025" y="2683850"/>
            <a:ext cx="6774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Archetype A</a:t>
            </a:r>
            <a:endParaRPr sz="600">
              <a:solidFill>
                <a:schemeClr val="lt1"/>
              </a:solidFill>
              <a:latin typeface="Roboto"/>
              <a:ea typeface="Roboto"/>
              <a:cs typeface="Roboto"/>
              <a:sym typeface="Roboto"/>
            </a:endParaRPr>
          </a:p>
        </p:txBody>
      </p:sp>
      <p:sp>
        <p:nvSpPr>
          <p:cNvPr id="896" name="Google Shape;896;p46"/>
          <p:cNvSpPr txBox="1"/>
          <p:nvPr/>
        </p:nvSpPr>
        <p:spPr>
          <a:xfrm>
            <a:off x="6159800" y="2683875"/>
            <a:ext cx="6774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Archetype B</a:t>
            </a:r>
            <a:endParaRPr sz="600">
              <a:solidFill>
                <a:schemeClr val="lt1"/>
              </a:solidFill>
              <a:latin typeface="Roboto"/>
              <a:ea typeface="Roboto"/>
              <a:cs typeface="Roboto"/>
              <a:sym typeface="Roboto"/>
            </a:endParaRPr>
          </a:p>
        </p:txBody>
      </p:sp>
      <p:sp>
        <p:nvSpPr>
          <p:cNvPr id="897" name="Google Shape;897;p46"/>
          <p:cNvSpPr txBox="1"/>
          <p:nvPr/>
        </p:nvSpPr>
        <p:spPr>
          <a:xfrm rot="-5400000">
            <a:off x="3306550" y="4065350"/>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Vector&lt;float4&gt;</a:t>
            </a:r>
            <a:endParaRPr sz="600">
              <a:solidFill>
                <a:schemeClr val="lt1"/>
              </a:solidFill>
              <a:latin typeface="Roboto"/>
              <a:ea typeface="Roboto"/>
              <a:cs typeface="Roboto"/>
              <a:sym typeface="Roboto"/>
            </a:endParaRPr>
          </a:p>
        </p:txBody>
      </p:sp>
      <p:sp>
        <p:nvSpPr>
          <p:cNvPr id="898" name="Google Shape;898;p46"/>
          <p:cNvSpPr txBox="1"/>
          <p:nvPr/>
        </p:nvSpPr>
        <p:spPr>
          <a:xfrm rot="-5400000">
            <a:off x="5631575" y="4065350"/>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Vector&lt;float4&gt;</a:t>
            </a:r>
            <a:endParaRPr sz="600">
              <a:solidFill>
                <a:schemeClr val="lt1"/>
              </a:solidFill>
              <a:latin typeface="Roboto"/>
              <a:ea typeface="Roboto"/>
              <a:cs typeface="Roboto"/>
              <a:sym typeface="Roboto"/>
            </a:endParaRPr>
          </a:p>
        </p:txBody>
      </p:sp>
      <p:sp>
        <p:nvSpPr>
          <p:cNvPr id="899" name="Google Shape;899;p46"/>
          <p:cNvSpPr/>
          <p:nvPr/>
        </p:nvSpPr>
        <p:spPr>
          <a:xfrm>
            <a:off x="4320700" y="2107950"/>
            <a:ext cx="3543300" cy="244500"/>
          </a:xfrm>
          <a:prstGeom prst="rect">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rgbClr val="A4C2F4"/>
              </a:solidFill>
              <a:latin typeface="Roboto"/>
              <a:ea typeface="Roboto"/>
              <a:cs typeface="Roboto"/>
              <a:sym typeface="Roboto"/>
            </a:endParaRPr>
          </a:p>
        </p:txBody>
      </p:sp>
      <p:sp>
        <p:nvSpPr>
          <p:cNvPr id="900" name="Google Shape;900;p46"/>
          <p:cNvSpPr txBox="1"/>
          <p:nvPr/>
        </p:nvSpPr>
        <p:spPr>
          <a:xfrm>
            <a:off x="4321150" y="1885338"/>
            <a:ext cx="1416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solidFill>
                  <a:schemeClr val="lt1"/>
                </a:solidFill>
                <a:latin typeface="Roboto"/>
                <a:ea typeface="Roboto"/>
                <a:cs typeface="Roboto"/>
                <a:sym typeface="Roboto"/>
              </a:rPr>
              <a:t>Scratch Buffer</a:t>
            </a:r>
            <a:endParaRPr sz="600" b="1">
              <a:solidFill>
                <a:schemeClr val="lt1"/>
              </a:solidFill>
              <a:latin typeface="Roboto"/>
              <a:ea typeface="Roboto"/>
              <a:cs typeface="Roboto"/>
              <a:sym typeface="Roboto"/>
            </a:endParaRPr>
          </a:p>
        </p:txBody>
      </p:sp>
      <p:sp>
        <p:nvSpPr>
          <p:cNvPr id="901" name="Google Shape;901;p46"/>
          <p:cNvSpPr/>
          <p:nvPr/>
        </p:nvSpPr>
        <p:spPr>
          <a:xfrm>
            <a:off x="4350450" y="2143200"/>
            <a:ext cx="552600" cy="174000"/>
          </a:xfrm>
          <a:prstGeom prst="roundRect">
            <a:avLst>
              <a:gd name="adj" fmla="val 16667"/>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lt1"/>
                </a:solidFill>
                <a:latin typeface="Roboto"/>
                <a:ea typeface="Roboto"/>
                <a:cs typeface="Roboto"/>
                <a:sym typeface="Roboto"/>
              </a:rPr>
              <a:t>Instance A</a:t>
            </a:r>
            <a:endParaRPr sz="500">
              <a:solidFill>
                <a:schemeClr val="lt1"/>
              </a:solidFill>
              <a:latin typeface="Roboto"/>
              <a:ea typeface="Roboto"/>
              <a:cs typeface="Roboto"/>
              <a:sym typeface="Roboto"/>
            </a:endParaRPr>
          </a:p>
        </p:txBody>
      </p:sp>
      <p:sp>
        <p:nvSpPr>
          <p:cNvPr id="902" name="Google Shape;902;p46"/>
          <p:cNvSpPr/>
          <p:nvPr/>
        </p:nvSpPr>
        <p:spPr>
          <a:xfrm>
            <a:off x="5236625" y="2143200"/>
            <a:ext cx="552600" cy="174000"/>
          </a:xfrm>
          <a:prstGeom prst="roundRect">
            <a:avLst>
              <a:gd name="adj" fmla="val 16667"/>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lt1"/>
                </a:solidFill>
                <a:latin typeface="Roboto"/>
                <a:ea typeface="Roboto"/>
                <a:cs typeface="Roboto"/>
                <a:sym typeface="Roboto"/>
              </a:rPr>
              <a:t>Instance A</a:t>
            </a:r>
            <a:endParaRPr sz="600">
              <a:solidFill>
                <a:schemeClr val="lt1"/>
              </a:solidFill>
              <a:latin typeface="Roboto"/>
              <a:ea typeface="Roboto"/>
              <a:cs typeface="Roboto"/>
              <a:sym typeface="Roboto"/>
            </a:endParaRPr>
          </a:p>
        </p:txBody>
      </p:sp>
      <p:sp>
        <p:nvSpPr>
          <p:cNvPr id="903" name="Google Shape;903;p46"/>
          <p:cNvSpPr/>
          <p:nvPr/>
        </p:nvSpPr>
        <p:spPr>
          <a:xfrm>
            <a:off x="5947000" y="2143200"/>
            <a:ext cx="552600" cy="174000"/>
          </a:xfrm>
          <a:prstGeom prst="roundRect">
            <a:avLst>
              <a:gd name="adj" fmla="val 16667"/>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lt1"/>
                </a:solidFill>
                <a:latin typeface="Roboto"/>
                <a:ea typeface="Roboto"/>
                <a:cs typeface="Roboto"/>
                <a:sym typeface="Roboto"/>
              </a:rPr>
              <a:t>Instance B</a:t>
            </a:r>
            <a:endParaRPr sz="500">
              <a:solidFill>
                <a:schemeClr val="lt1"/>
              </a:solidFill>
              <a:latin typeface="Roboto"/>
              <a:ea typeface="Roboto"/>
              <a:cs typeface="Roboto"/>
              <a:sym typeface="Roboto"/>
            </a:endParaRPr>
          </a:p>
        </p:txBody>
      </p:sp>
      <p:sp>
        <p:nvSpPr>
          <p:cNvPr id="904" name="Google Shape;904;p46"/>
          <p:cNvSpPr/>
          <p:nvPr/>
        </p:nvSpPr>
        <p:spPr>
          <a:xfrm>
            <a:off x="6803550" y="2143200"/>
            <a:ext cx="552600" cy="174000"/>
          </a:xfrm>
          <a:prstGeom prst="roundRect">
            <a:avLst>
              <a:gd name="adj" fmla="val 16667"/>
            </a:avLst>
          </a:prstGeom>
          <a:no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lt1"/>
                </a:solidFill>
                <a:latin typeface="Roboto"/>
                <a:ea typeface="Roboto"/>
                <a:cs typeface="Roboto"/>
                <a:sym typeface="Roboto"/>
              </a:rPr>
              <a:t>Instance B</a:t>
            </a:r>
            <a:endParaRPr sz="600">
              <a:solidFill>
                <a:schemeClr val="lt1"/>
              </a:solidFill>
              <a:latin typeface="Roboto"/>
              <a:ea typeface="Roboto"/>
              <a:cs typeface="Roboto"/>
              <a:sym typeface="Roboto"/>
            </a:endParaRPr>
          </a:p>
        </p:txBody>
      </p:sp>
      <p:cxnSp>
        <p:nvCxnSpPr>
          <p:cNvPr id="905" name="Google Shape;905;p46"/>
          <p:cNvCxnSpPr>
            <a:stCxn id="854" idx="0"/>
            <a:endCxn id="901" idx="2"/>
          </p:cNvCxnSpPr>
          <p:nvPr/>
        </p:nvCxnSpPr>
        <p:spPr>
          <a:xfrm rot="5400000" flipH="1">
            <a:off x="4488875" y="2454950"/>
            <a:ext cx="591000" cy="315300"/>
          </a:xfrm>
          <a:prstGeom prst="curvedConnector3">
            <a:avLst>
              <a:gd name="adj1" fmla="val 49992"/>
            </a:avLst>
          </a:prstGeom>
          <a:noFill/>
          <a:ln w="9525" cap="flat" cmpd="sng">
            <a:solidFill>
              <a:schemeClr val="lt1"/>
            </a:solidFill>
            <a:prstDash val="solid"/>
            <a:round/>
            <a:headEnd type="none" w="med" len="med"/>
            <a:tailEnd type="triangle" w="med" len="med"/>
          </a:ln>
        </p:spPr>
      </p:cxnSp>
      <p:cxnSp>
        <p:nvCxnSpPr>
          <p:cNvPr id="906" name="Google Shape;906;p46"/>
          <p:cNvCxnSpPr>
            <a:stCxn id="854" idx="0"/>
            <a:endCxn id="902" idx="2"/>
          </p:cNvCxnSpPr>
          <p:nvPr/>
        </p:nvCxnSpPr>
        <p:spPr>
          <a:xfrm rot="-5400000">
            <a:off x="4931975" y="2327150"/>
            <a:ext cx="591000" cy="570900"/>
          </a:xfrm>
          <a:prstGeom prst="curvedConnector3">
            <a:avLst>
              <a:gd name="adj1" fmla="val 49992"/>
            </a:avLst>
          </a:prstGeom>
          <a:noFill/>
          <a:ln w="9525" cap="flat" cmpd="sng">
            <a:solidFill>
              <a:schemeClr val="lt1"/>
            </a:solidFill>
            <a:prstDash val="solid"/>
            <a:round/>
            <a:headEnd type="none" w="med" len="med"/>
            <a:tailEnd type="triangle" w="med" len="med"/>
          </a:ln>
        </p:spPr>
      </p:cxnSp>
      <p:cxnSp>
        <p:nvCxnSpPr>
          <p:cNvPr id="907" name="Google Shape;907;p46"/>
          <p:cNvCxnSpPr>
            <a:stCxn id="874" idx="0"/>
            <a:endCxn id="903" idx="2"/>
          </p:cNvCxnSpPr>
          <p:nvPr/>
        </p:nvCxnSpPr>
        <p:spPr>
          <a:xfrm rot="5400000" flipH="1">
            <a:off x="6449750" y="2090750"/>
            <a:ext cx="591000" cy="1043700"/>
          </a:xfrm>
          <a:prstGeom prst="curvedConnector3">
            <a:avLst>
              <a:gd name="adj1" fmla="val 49992"/>
            </a:avLst>
          </a:prstGeom>
          <a:noFill/>
          <a:ln w="9525" cap="flat" cmpd="sng">
            <a:solidFill>
              <a:schemeClr val="lt1"/>
            </a:solidFill>
            <a:prstDash val="solid"/>
            <a:round/>
            <a:headEnd type="none" w="med" len="med"/>
            <a:tailEnd type="triangle" w="med" len="med"/>
          </a:ln>
        </p:spPr>
      </p:cxnSp>
      <p:cxnSp>
        <p:nvCxnSpPr>
          <p:cNvPr id="908" name="Google Shape;908;p46"/>
          <p:cNvCxnSpPr>
            <a:stCxn id="874" idx="0"/>
            <a:endCxn id="904" idx="2"/>
          </p:cNvCxnSpPr>
          <p:nvPr/>
        </p:nvCxnSpPr>
        <p:spPr>
          <a:xfrm rot="5400000" flipH="1">
            <a:off x="6878000" y="2519000"/>
            <a:ext cx="591000" cy="187200"/>
          </a:xfrm>
          <a:prstGeom prst="curvedConnector3">
            <a:avLst>
              <a:gd name="adj1" fmla="val 49992"/>
            </a:avLst>
          </a:prstGeom>
          <a:noFill/>
          <a:ln w="9525" cap="flat" cmpd="sng">
            <a:solidFill>
              <a:schemeClr val="lt1"/>
            </a:solidFill>
            <a:prstDash val="solid"/>
            <a:round/>
            <a:headEnd type="none" w="med" len="med"/>
            <a:tailEnd type="triangle" w="med" len="med"/>
          </a:ln>
        </p:spPr>
      </p:cxnSp>
      <p:cxnSp>
        <p:nvCxnSpPr>
          <p:cNvPr id="909" name="Google Shape;909;p46"/>
          <p:cNvCxnSpPr/>
          <p:nvPr/>
        </p:nvCxnSpPr>
        <p:spPr>
          <a:xfrm rot="-5400000" flipH="1">
            <a:off x="3938350" y="1712150"/>
            <a:ext cx="574200" cy="204300"/>
          </a:xfrm>
          <a:prstGeom prst="curvedConnector3">
            <a:avLst>
              <a:gd name="adj1" fmla="val 50000"/>
            </a:avLst>
          </a:prstGeom>
          <a:noFill/>
          <a:ln w="9525" cap="flat" cmpd="sng">
            <a:solidFill>
              <a:schemeClr val="lt1"/>
            </a:solidFill>
            <a:prstDash val="solid"/>
            <a:round/>
            <a:headEnd type="triangle" w="med" len="med"/>
            <a:tailEnd type="none" w="med" len="med"/>
          </a:ln>
        </p:spPr>
      </p:cxnSp>
      <p:cxnSp>
        <p:nvCxnSpPr>
          <p:cNvPr id="910" name="Google Shape;910;p46"/>
          <p:cNvCxnSpPr/>
          <p:nvPr/>
        </p:nvCxnSpPr>
        <p:spPr>
          <a:xfrm rot="-5400000" flipH="1">
            <a:off x="7480400" y="1720850"/>
            <a:ext cx="574200" cy="195600"/>
          </a:xfrm>
          <a:prstGeom prst="curvedConnector3">
            <a:avLst>
              <a:gd name="adj1" fmla="val 50000"/>
            </a:avLst>
          </a:prstGeom>
          <a:noFill/>
          <a:ln w="9525" cap="flat" cmpd="sng">
            <a:solidFill>
              <a:schemeClr val="lt1"/>
            </a:solidFill>
            <a:prstDash val="solid"/>
            <a:round/>
            <a:headEnd type="triangle" w="med" len="med"/>
            <a:tailEnd type="none" w="med" len="med"/>
          </a:ln>
        </p:spPr>
      </p:cxnSp>
      <p:sp>
        <p:nvSpPr>
          <p:cNvPr id="911" name="Google Shape;911;p46"/>
          <p:cNvSpPr txBox="1"/>
          <p:nvPr/>
        </p:nvSpPr>
        <p:spPr>
          <a:xfrm>
            <a:off x="4831927" y="2091750"/>
            <a:ext cx="4695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a:t>
            </a:r>
            <a:endParaRPr sz="600">
              <a:solidFill>
                <a:schemeClr val="lt1"/>
              </a:solidFill>
              <a:latin typeface="Roboto"/>
              <a:ea typeface="Roboto"/>
              <a:cs typeface="Roboto"/>
              <a:sym typeface="Roboto"/>
            </a:endParaRPr>
          </a:p>
        </p:txBody>
      </p:sp>
      <p:sp>
        <p:nvSpPr>
          <p:cNvPr id="912" name="Google Shape;912;p46"/>
          <p:cNvSpPr txBox="1"/>
          <p:nvPr/>
        </p:nvSpPr>
        <p:spPr>
          <a:xfrm>
            <a:off x="6424102" y="2091750"/>
            <a:ext cx="4695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a:t>
            </a:r>
            <a:endParaRPr sz="600">
              <a:solidFill>
                <a:schemeClr val="lt1"/>
              </a:solidFill>
              <a:latin typeface="Roboto"/>
              <a:ea typeface="Roboto"/>
              <a:cs typeface="Roboto"/>
              <a:sym typeface="Roboto"/>
            </a:endParaRPr>
          </a:p>
        </p:txBody>
      </p:sp>
      <p:sp>
        <p:nvSpPr>
          <p:cNvPr id="913" name="Google Shape;913;p46"/>
          <p:cNvSpPr txBox="1"/>
          <p:nvPr/>
        </p:nvSpPr>
        <p:spPr>
          <a:xfrm>
            <a:off x="4286600" y="4487225"/>
            <a:ext cx="3810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Render engine exclusive write-only data, prepared for being copied for drawing</a:t>
            </a:r>
            <a:endParaRPr sz="800">
              <a:solidFill>
                <a:schemeClr val="lt1"/>
              </a:solidFill>
              <a:latin typeface="Roboto"/>
              <a:ea typeface="Roboto"/>
              <a:cs typeface="Roboto"/>
              <a:sym typeface="Roboto"/>
            </a:endParaRPr>
          </a:p>
        </p:txBody>
      </p:sp>
      <p:sp>
        <p:nvSpPr>
          <p:cNvPr id="914" name="Google Shape;914;p46"/>
          <p:cNvSpPr txBox="1"/>
          <p:nvPr/>
        </p:nvSpPr>
        <p:spPr>
          <a:xfrm>
            <a:off x="7077178" y="2161163"/>
            <a:ext cx="12738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~10MB</a:t>
            </a:r>
            <a:endParaRPr sz="600">
              <a:solidFill>
                <a:schemeClr val="lt1"/>
              </a:solidFill>
              <a:latin typeface="Roboto"/>
              <a:ea typeface="Roboto"/>
              <a:cs typeface="Roboto"/>
              <a:sym typeface="Roboto"/>
            </a:endParaRPr>
          </a:p>
        </p:txBody>
      </p:sp>
      <p:sp>
        <p:nvSpPr>
          <p:cNvPr id="915" name="Google Shape;915;p46"/>
          <p:cNvSpPr txBox="1"/>
          <p:nvPr/>
        </p:nvSpPr>
        <p:spPr>
          <a:xfrm>
            <a:off x="514350" y="2076925"/>
            <a:ext cx="3102300" cy="21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Copy visible instances on this frame to scratch buffer</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Upload scratch buffer to gpu buffer using async transfer queue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~0.08ms on PS5 / XBOX X|S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~1ms on PC, latency hidden</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9"/>
        <p:cNvGrpSpPr/>
        <p:nvPr/>
      </p:nvGrpSpPr>
      <p:grpSpPr>
        <a:xfrm>
          <a:off x="0" y="0"/>
          <a:ext cx="0" cy="0"/>
          <a:chOff x="0" y="0"/>
          <a:chExt cx="0" cy="0"/>
        </a:xfrm>
      </p:grpSpPr>
      <p:sp>
        <p:nvSpPr>
          <p:cNvPr id="920" name="Google Shape;920;p47"/>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Instance data management: instancing payloads</a:t>
            </a:r>
            <a:endParaRPr sz="2200" b="1">
              <a:solidFill>
                <a:schemeClr val="lt1"/>
              </a:solidFill>
              <a:latin typeface="Roboto"/>
              <a:ea typeface="Roboto"/>
              <a:cs typeface="Roboto"/>
              <a:sym typeface="Roboto"/>
            </a:endParaRPr>
          </a:p>
        </p:txBody>
      </p:sp>
      <p:grpSp>
        <p:nvGrpSpPr>
          <p:cNvPr id="921" name="Google Shape;921;p47"/>
          <p:cNvGrpSpPr/>
          <p:nvPr/>
        </p:nvGrpSpPr>
        <p:grpSpPr>
          <a:xfrm>
            <a:off x="92412" y="65726"/>
            <a:ext cx="2602188" cy="431175"/>
            <a:chOff x="92412" y="65726"/>
            <a:chExt cx="2602188" cy="431175"/>
          </a:xfrm>
        </p:grpSpPr>
        <p:pic>
          <p:nvPicPr>
            <p:cNvPr id="922" name="Google Shape;922;p47"/>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923" name="Google Shape;923;p47"/>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924" name="Google Shape;924;p47"/>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925" name="Google Shape;925;p47"/>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926" name="Google Shape;926;p47"/>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927" name="Google Shape;927;p47"/>
          <p:cNvSpPr/>
          <p:nvPr/>
        </p:nvSpPr>
        <p:spPr>
          <a:xfrm>
            <a:off x="514350" y="1323400"/>
            <a:ext cx="7953600" cy="323400"/>
          </a:xfrm>
          <a:prstGeom prst="rect">
            <a:avLst/>
          </a:prstGeom>
          <a:solidFill>
            <a:schemeClr val="dk1"/>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928" name="Google Shape;928;p47"/>
          <p:cNvSpPr txBox="1"/>
          <p:nvPr/>
        </p:nvSpPr>
        <p:spPr>
          <a:xfrm>
            <a:off x="463300" y="1085950"/>
            <a:ext cx="1416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solidFill>
                  <a:schemeClr val="lt1"/>
                </a:solidFill>
                <a:latin typeface="Roboto"/>
                <a:ea typeface="Roboto"/>
                <a:cs typeface="Roboto"/>
                <a:sym typeface="Roboto"/>
              </a:rPr>
              <a:t>StructuredBuffer&lt;float4&gt;</a:t>
            </a:r>
            <a:endParaRPr sz="600" b="1">
              <a:solidFill>
                <a:schemeClr val="lt1"/>
              </a:solidFill>
              <a:latin typeface="Roboto"/>
              <a:ea typeface="Roboto"/>
              <a:cs typeface="Roboto"/>
              <a:sym typeface="Roboto"/>
            </a:endParaRPr>
          </a:p>
        </p:txBody>
      </p:sp>
      <p:sp>
        <p:nvSpPr>
          <p:cNvPr id="929" name="Google Shape;929;p47"/>
          <p:cNvSpPr txBox="1"/>
          <p:nvPr/>
        </p:nvSpPr>
        <p:spPr>
          <a:xfrm>
            <a:off x="7610253" y="1440963"/>
            <a:ext cx="12738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~30MB x 2</a:t>
            </a:r>
            <a:endParaRPr sz="600">
              <a:solidFill>
                <a:schemeClr val="lt1"/>
              </a:solidFill>
              <a:latin typeface="Roboto"/>
              <a:ea typeface="Roboto"/>
              <a:cs typeface="Roboto"/>
              <a:sym typeface="Roboto"/>
            </a:endParaRPr>
          </a:p>
        </p:txBody>
      </p:sp>
      <p:sp>
        <p:nvSpPr>
          <p:cNvPr id="930" name="Google Shape;930;p47"/>
          <p:cNvSpPr/>
          <p:nvPr/>
        </p:nvSpPr>
        <p:spPr>
          <a:xfrm>
            <a:off x="547675" y="1362850"/>
            <a:ext cx="3543300" cy="244500"/>
          </a:xfrm>
          <a:prstGeom prst="rect">
            <a:avLst/>
          </a:prstGeom>
          <a:noFill/>
          <a:ln w="9525" cap="flat" cmpd="sng">
            <a:solidFill>
              <a:srgbClr val="FFE5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FFE599"/>
                </a:solidFill>
                <a:latin typeface="Roboto"/>
                <a:ea typeface="Roboto"/>
                <a:cs typeface="Roboto"/>
                <a:sym typeface="Roboto"/>
              </a:rPr>
              <a:t>GPU instancing payloads</a:t>
            </a:r>
            <a:endParaRPr sz="800">
              <a:solidFill>
                <a:srgbClr val="FFE599"/>
              </a:solidFill>
              <a:latin typeface="Roboto"/>
              <a:ea typeface="Roboto"/>
              <a:cs typeface="Roboto"/>
              <a:sym typeface="Roboto"/>
            </a:endParaRPr>
          </a:p>
        </p:txBody>
      </p:sp>
      <p:sp>
        <p:nvSpPr>
          <p:cNvPr id="931" name="Google Shape;931;p47"/>
          <p:cNvSpPr/>
          <p:nvPr/>
        </p:nvSpPr>
        <p:spPr>
          <a:xfrm>
            <a:off x="4125275" y="1362850"/>
            <a:ext cx="2478000" cy="244500"/>
          </a:xfrm>
          <a:prstGeom prst="rect">
            <a:avLst/>
          </a:prstGeom>
          <a:noFill/>
          <a:ln w="9525" cap="flat" cmpd="sng">
            <a:solidFill>
              <a:srgbClr val="FFE5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FFE599"/>
                </a:solidFill>
                <a:latin typeface="Roboto"/>
                <a:ea typeface="Roboto"/>
                <a:cs typeface="Roboto"/>
                <a:sym typeface="Roboto"/>
              </a:rPr>
              <a:t>CPU instancing payloads</a:t>
            </a:r>
            <a:endParaRPr sz="800">
              <a:solidFill>
                <a:srgbClr val="FFE599"/>
              </a:solidFill>
              <a:latin typeface="Roboto"/>
              <a:ea typeface="Roboto"/>
              <a:cs typeface="Roboto"/>
              <a:sym typeface="Roboto"/>
            </a:endParaRPr>
          </a:p>
        </p:txBody>
      </p:sp>
      <p:sp>
        <p:nvSpPr>
          <p:cNvPr id="932" name="Google Shape;932;p47"/>
          <p:cNvSpPr txBox="1"/>
          <p:nvPr/>
        </p:nvSpPr>
        <p:spPr>
          <a:xfrm>
            <a:off x="1722188" y="2655963"/>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solidFill>
                  <a:schemeClr val="lt1"/>
                </a:solidFill>
                <a:latin typeface="Roboto"/>
                <a:ea typeface="Roboto"/>
                <a:cs typeface="Roboto"/>
                <a:sym typeface="Roboto"/>
              </a:rPr>
              <a:t>Static instance payload</a:t>
            </a:r>
            <a:endParaRPr sz="600" b="1">
              <a:solidFill>
                <a:schemeClr val="lt1"/>
              </a:solidFill>
              <a:latin typeface="Roboto"/>
              <a:ea typeface="Roboto"/>
              <a:cs typeface="Roboto"/>
              <a:sym typeface="Roboto"/>
            </a:endParaRPr>
          </a:p>
        </p:txBody>
      </p:sp>
      <p:cxnSp>
        <p:nvCxnSpPr>
          <p:cNvPr id="933" name="Google Shape;933;p47"/>
          <p:cNvCxnSpPr/>
          <p:nvPr/>
        </p:nvCxnSpPr>
        <p:spPr>
          <a:xfrm>
            <a:off x="507675" y="2932175"/>
            <a:ext cx="3844200" cy="0"/>
          </a:xfrm>
          <a:prstGeom prst="straightConnector1">
            <a:avLst/>
          </a:prstGeom>
          <a:noFill/>
          <a:ln w="9525" cap="flat" cmpd="sng">
            <a:solidFill>
              <a:schemeClr val="lt1"/>
            </a:solidFill>
            <a:prstDash val="solid"/>
            <a:round/>
            <a:headEnd type="none" w="med" len="med"/>
            <a:tailEnd type="none" w="med" len="med"/>
          </a:ln>
        </p:spPr>
      </p:cxnSp>
      <p:sp>
        <p:nvSpPr>
          <p:cNvPr id="934" name="Google Shape;934;p47"/>
          <p:cNvSpPr txBox="1"/>
          <p:nvPr/>
        </p:nvSpPr>
        <p:spPr>
          <a:xfrm>
            <a:off x="1119475" y="1607338"/>
            <a:ext cx="23997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Generated in compute shader (for each camera)</a:t>
            </a:r>
            <a:endParaRPr sz="800">
              <a:solidFill>
                <a:schemeClr val="lt1"/>
              </a:solidFill>
              <a:latin typeface="Roboto"/>
              <a:ea typeface="Roboto"/>
              <a:cs typeface="Roboto"/>
              <a:sym typeface="Roboto"/>
            </a:endParaRPr>
          </a:p>
          <a:p>
            <a:pPr marL="0" lvl="0" indent="0" algn="ctr" rtl="0">
              <a:spcBef>
                <a:spcPts val="0"/>
              </a:spcBef>
              <a:spcAft>
                <a:spcPts val="0"/>
              </a:spcAft>
              <a:buNone/>
            </a:pPr>
            <a:r>
              <a:rPr lang="en" sz="800">
                <a:solidFill>
                  <a:schemeClr val="lt1"/>
                </a:solidFill>
                <a:latin typeface="Roboto"/>
                <a:ea typeface="Roboto"/>
                <a:cs typeface="Roboto"/>
                <a:sym typeface="Roboto"/>
              </a:rPr>
              <a:t>Allocated using atomic counter</a:t>
            </a:r>
            <a:endParaRPr sz="800">
              <a:solidFill>
                <a:schemeClr val="lt1"/>
              </a:solidFill>
              <a:latin typeface="Roboto"/>
              <a:ea typeface="Roboto"/>
              <a:cs typeface="Roboto"/>
              <a:sym typeface="Roboto"/>
            </a:endParaRPr>
          </a:p>
        </p:txBody>
      </p:sp>
      <p:sp>
        <p:nvSpPr>
          <p:cNvPr id="935" name="Google Shape;935;p47"/>
          <p:cNvSpPr txBox="1"/>
          <p:nvPr/>
        </p:nvSpPr>
        <p:spPr>
          <a:xfrm>
            <a:off x="3935075" y="1607350"/>
            <a:ext cx="2964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Generated by draw calls batcher on CPU (for each camera),</a:t>
            </a:r>
            <a:endParaRPr sz="800">
              <a:solidFill>
                <a:schemeClr val="lt1"/>
              </a:solidFill>
              <a:latin typeface="Roboto"/>
              <a:ea typeface="Roboto"/>
              <a:cs typeface="Roboto"/>
              <a:sym typeface="Roboto"/>
            </a:endParaRPr>
          </a:p>
          <a:p>
            <a:pPr marL="0" lvl="0" indent="0" algn="ctr" rtl="0">
              <a:spcBef>
                <a:spcPts val="0"/>
              </a:spcBef>
              <a:spcAft>
                <a:spcPts val="0"/>
              </a:spcAft>
              <a:buNone/>
            </a:pPr>
            <a:r>
              <a:rPr lang="en" sz="800">
                <a:solidFill>
                  <a:schemeClr val="lt1"/>
                </a:solidFill>
                <a:latin typeface="Roboto"/>
                <a:ea typeface="Roboto"/>
                <a:cs typeface="Roboto"/>
                <a:sym typeface="Roboto"/>
              </a:rPr>
              <a:t>Allocated using atomic counter, placed after static payloads</a:t>
            </a:r>
            <a:endParaRPr sz="800">
              <a:solidFill>
                <a:schemeClr val="lt1"/>
              </a:solidFill>
              <a:latin typeface="Roboto"/>
              <a:ea typeface="Roboto"/>
              <a:cs typeface="Roboto"/>
              <a:sym typeface="Roboto"/>
            </a:endParaRPr>
          </a:p>
        </p:txBody>
      </p:sp>
      <p:sp>
        <p:nvSpPr>
          <p:cNvPr id="936" name="Google Shape;936;p47"/>
          <p:cNvSpPr txBox="1"/>
          <p:nvPr/>
        </p:nvSpPr>
        <p:spPr>
          <a:xfrm>
            <a:off x="-86075" y="2720800"/>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solidFill>
                  <a:schemeClr val="lt1"/>
                </a:solidFill>
                <a:latin typeface="Roboto"/>
                <a:ea typeface="Roboto"/>
                <a:cs typeface="Roboto"/>
                <a:sym typeface="Roboto"/>
              </a:rPr>
              <a:t>float4</a:t>
            </a:r>
            <a:endParaRPr sz="600" b="1">
              <a:solidFill>
                <a:schemeClr val="lt1"/>
              </a:solidFill>
              <a:latin typeface="Roboto"/>
              <a:ea typeface="Roboto"/>
              <a:cs typeface="Roboto"/>
              <a:sym typeface="Roboto"/>
            </a:endParaRPr>
          </a:p>
        </p:txBody>
      </p:sp>
      <p:sp>
        <p:nvSpPr>
          <p:cNvPr id="937" name="Google Shape;937;p47"/>
          <p:cNvSpPr/>
          <p:nvPr/>
        </p:nvSpPr>
        <p:spPr>
          <a:xfrm>
            <a:off x="579844" y="3145900"/>
            <a:ext cx="582300" cy="365400"/>
          </a:xfrm>
          <a:prstGeom prst="rect">
            <a:avLst/>
          </a:prstGeom>
          <a:solidFill>
            <a:srgbClr val="262626"/>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Instance id</a:t>
            </a:r>
            <a:endParaRPr sz="800">
              <a:solidFill>
                <a:schemeClr val="lt1"/>
              </a:solidFill>
              <a:latin typeface="Roboto"/>
              <a:ea typeface="Roboto"/>
              <a:cs typeface="Roboto"/>
              <a:sym typeface="Roboto"/>
            </a:endParaRPr>
          </a:p>
        </p:txBody>
      </p:sp>
      <p:sp>
        <p:nvSpPr>
          <p:cNvPr id="938" name="Google Shape;938;p47"/>
          <p:cNvSpPr/>
          <p:nvPr/>
        </p:nvSpPr>
        <p:spPr>
          <a:xfrm>
            <a:off x="1203268" y="3145900"/>
            <a:ext cx="582300" cy="365400"/>
          </a:xfrm>
          <a:prstGeom prst="rect">
            <a:avLst/>
          </a:prstGeom>
          <a:solidFill>
            <a:srgbClr val="262626"/>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Grid Idx</a:t>
            </a:r>
            <a:endParaRPr sz="800">
              <a:solidFill>
                <a:schemeClr val="lt1"/>
              </a:solidFill>
              <a:latin typeface="Roboto"/>
              <a:ea typeface="Roboto"/>
              <a:cs typeface="Roboto"/>
              <a:sym typeface="Roboto"/>
            </a:endParaRPr>
          </a:p>
        </p:txBody>
      </p:sp>
      <p:sp>
        <p:nvSpPr>
          <p:cNvPr id="939" name="Google Shape;939;p47"/>
          <p:cNvSpPr/>
          <p:nvPr/>
        </p:nvSpPr>
        <p:spPr>
          <a:xfrm>
            <a:off x="1826691" y="3145900"/>
            <a:ext cx="582300" cy="365400"/>
          </a:xfrm>
          <a:prstGeom prst="rect">
            <a:avLst/>
          </a:prstGeom>
          <a:solidFill>
            <a:srgbClr val="262626"/>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LOD transition</a:t>
            </a:r>
            <a:endParaRPr sz="700">
              <a:solidFill>
                <a:schemeClr val="lt1"/>
              </a:solidFill>
              <a:latin typeface="Roboto"/>
              <a:ea typeface="Roboto"/>
              <a:cs typeface="Roboto"/>
              <a:sym typeface="Roboto"/>
            </a:endParaRPr>
          </a:p>
        </p:txBody>
      </p:sp>
      <p:sp>
        <p:nvSpPr>
          <p:cNvPr id="940" name="Google Shape;940;p47"/>
          <p:cNvSpPr/>
          <p:nvPr/>
        </p:nvSpPr>
        <p:spPr>
          <a:xfrm>
            <a:off x="2450115" y="3145900"/>
            <a:ext cx="582300" cy="365400"/>
          </a:xfrm>
          <a:prstGeom prst="rect">
            <a:avLst/>
          </a:prstGeom>
          <a:solidFill>
            <a:srgbClr val="262626"/>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Opacity</a:t>
            </a:r>
            <a:endParaRPr sz="800">
              <a:solidFill>
                <a:schemeClr val="lt1"/>
              </a:solidFill>
              <a:latin typeface="Roboto"/>
              <a:ea typeface="Roboto"/>
              <a:cs typeface="Roboto"/>
              <a:sym typeface="Roboto"/>
            </a:endParaRPr>
          </a:p>
        </p:txBody>
      </p:sp>
      <p:sp>
        <p:nvSpPr>
          <p:cNvPr id="941" name="Google Shape;941;p47"/>
          <p:cNvSpPr/>
          <p:nvPr/>
        </p:nvSpPr>
        <p:spPr>
          <a:xfrm>
            <a:off x="3073539" y="3145900"/>
            <a:ext cx="582300" cy="365400"/>
          </a:xfrm>
          <a:prstGeom prst="rect">
            <a:avLst/>
          </a:prstGeom>
          <a:solidFill>
            <a:srgbClr val="262626"/>
          </a:solidFill>
          <a:ln w="19050"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Wind pivot</a:t>
            </a:r>
            <a:endParaRPr sz="800">
              <a:solidFill>
                <a:schemeClr val="lt1"/>
              </a:solidFill>
              <a:latin typeface="Roboto"/>
              <a:ea typeface="Roboto"/>
              <a:cs typeface="Roboto"/>
              <a:sym typeface="Roboto"/>
            </a:endParaRPr>
          </a:p>
        </p:txBody>
      </p:sp>
      <p:sp>
        <p:nvSpPr>
          <p:cNvPr id="942" name="Google Shape;942;p47"/>
          <p:cNvSpPr txBox="1"/>
          <p:nvPr/>
        </p:nvSpPr>
        <p:spPr>
          <a:xfrm>
            <a:off x="361950" y="2947400"/>
            <a:ext cx="10179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30 bits</a:t>
            </a:r>
            <a:endParaRPr sz="600">
              <a:solidFill>
                <a:schemeClr val="lt1"/>
              </a:solidFill>
              <a:latin typeface="Roboto"/>
              <a:ea typeface="Roboto"/>
              <a:cs typeface="Roboto"/>
              <a:sym typeface="Roboto"/>
            </a:endParaRPr>
          </a:p>
        </p:txBody>
      </p:sp>
      <p:sp>
        <p:nvSpPr>
          <p:cNvPr id="943" name="Google Shape;943;p47"/>
          <p:cNvSpPr txBox="1"/>
          <p:nvPr/>
        </p:nvSpPr>
        <p:spPr>
          <a:xfrm>
            <a:off x="985374" y="2947400"/>
            <a:ext cx="10179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2+16+16+16 bits</a:t>
            </a:r>
            <a:endParaRPr sz="600">
              <a:solidFill>
                <a:schemeClr val="lt1"/>
              </a:solidFill>
              <a:latin typeface="Roboto"/>
              <a:ea typeface="Roboto"/>
              <a:cs typeface="Roboto"/>
              <a:sym typeface="Roboto"/>
            </a:endParaRPr>
          </a:p>
        </p:txBody>
      </p:sp>
      <p:sp>
        <p:nvSpPr>
          <p:cNvPr id="944" name="Google Shape;944;p47"/>
          <p:cNvSpPr txBox="1"/>
          <p:nvPr/>
        </p:nvSpPr>
        <p:spPr>
          <a:xfrm>
            <a:off x="1608798" y="2947400"/>
            <a:ext cx="10179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1+8 bits</a:t>
            </a:r>
            <a:endParaRPr sz="600">
              <a:solidFill>
                <a:schemeClr val="lt1"/>
              </a:solidFill>
              <a:latin typeface="Roboto"/>
              <a:ea typeface="Roboto"/>
              <a:cs typeface="Roboto"/>
              <a:sym typeface="Roboto"/>
            </a:endParaRPr>
          </a:p>
        </p:txBody>
      </p:sp>
      <p:sp>
        <p:nvSpPr>
          <p:cNvPr id="945" name="Google Shape;945;p47"/>
          <p:cNvSpPr txBox="1"/>
          <p:nvPr/>
        </p:nvSpPr>
        <p:spPr>
          <a:xfrm>
            <a:off x="2232222" y="2947400"/>
            <a:ext cx="10179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4 bits</a:t>
            </a:r>
            <a:endParaRPr sz="600">
              <a:solidFill>
                <a:schemeClr val="lt1"/>
              </a:solidFill>
              <a:latin typeface="Roboto"/>
              <a:ea typeface="Roboto"/>
              <a:cs typeface="Roboto"/>
              <a:sym typeface="Roboto"/>
            </a:endParaRPr>
          </a:p>
        </p:txBody>
      </p:sp>
      <p:sp>
        <p:nvSpPr>
          <p:cNvPr id="946" name="Google Shape;946;p47"/>
          <p:cNvSpPr txBox="1"/>
          <p:nvPr/>
        </p:nvSpPr>
        <p:spPr>
          <a:xfrm>
            <a:off x="2835690" y="2947400"/>
            <a:ext cx="10179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19 bits</a:t>
            </a:r>
            <a:endParaRPr sz="600">
              <a:solidFill>
                <a:schemeClr val="lt1"/>
              </a:solidFill>
              <a:latin typeface="Roboto"/>
              <a:ea typeface="Roboto"/>
              <a:cs typeface="Roboto"/>
              <a:sym typeface="Roboto"/>
            </a:endParaRPr>
          </a:p>
        </p:txBody>
      </p:sp>
      <p:sp>
        <p:nvSpPr>
          <p:cNvPr id="947" name="Google Shape;947;p47"/>
          <p:cNvSpPr/>
          <p:nvPr/>
        </p:nvSpPr>
        <p:spPr>
          <a:xfrm>
            <a:off x="3696963" y="3145900"/>
            <a:ext cx="582300" cy="365400"/>
          </a:xfrm>
          <a:prstGeom prst="rect">
            <a:avLst/>
          </a:prstGeom>
          <a:solidFill>
            <a:srgbClr val="262626"/>
          </a:solidFill>
          <a:ln w="19050"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Billboard</a:t>
            </a:r>
            <a:endParaRPr sz="800">
              <a:solidFill>
                <a:schemeClr val="lt1"/>
              </a:solidFill>
              <a:latin typeface="Roboto"/>
              <a:ea typeface="Roboto"/>
              <a:cs typeface="Roboto"/>
              <a:sym typeface="Roboto"/>
            </a:endParaRPr>
          </a:p>
        </p:txBody>
      </p:sp>
      <p:sp>
        <p:nvSpPr>
          <p:cNvPr id="948" name="Google Shape;948;p47"/>
          <p:cNvSpPr txBox="1"/>
          <p:nvPr/>
        </p:nvSpPr>
        <p:spPr>
          <a:xfrm>
            <a:off x="3458683" y="2947400"/>
            <a:ext cx="10179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16 bits</a:t>
            </a:r>
            <a:endParaRPr sz="600">
              <a:solidFill>
                <a:schemeClr val="lt1"/>
              </a:solidFill>
              <a:latin typeface="Roboto"/>
              <a:ea typeface="Roboto"/>
              <a:cs typeface="Roboto"/>
              <a:sym typeface="Roboto"/>
            </a:endParaRPr>
          </a:p>
        </p:txBody>
      </p:sp>
      <p:cxnSp>
        <p:nvCxnSpPr>
          <p:cNvPr id="949" name="Google Shape;949;p47"/>
          <p:cNvCxnSpPr/>
          <p:nvPr/>
        </p:nvCxnSpPr>
        <p:spPr>
          <a:xfrm>
            <a:off x="508500" y="2932875"/>
            <a:ext cx="0" cy="118200"/>
          </a:xfrm>
          <a:prstGeom prst="straightConnector1">
            <a:avLst/>
          </a:prstGeom>
          <a:noFill/>
          <a:ln w="9525" cap="flat" cmpd="sng">
            <a:solidFill>
              <a:schemeClr val="lt1"/>
            </a:solidFill>
            <a:prstDash val="solid"/>
            <a:round/>
            <a:headEnd type="none" w="med" len="med"/>
            <a:tailEnd type="none" w="med" len="med"/>
          </a:ln>
        </p:spPr>
      </p:cxnSp>
      <p:cxnSp>
        <p:nvCxnSpPr>
          <p:cNvPr id="950" name="Google Shape;950;p47"/>
          <p:cNvCxnSpPr/>
          <p:nvPr/>
        </p:nvCxnSpPr>
        <p:spPr>
          <a:xfrm>
            <a:off x="4351875" y="2932875"/>
            <a:ext cx="0" cy="118200"/>
          </a:xfrm>
          <a:prstGeom prst="straightConnector1">
            <a:avLst/>
          </a:prstGeom>
          <a:noFill/>
          <a:ln w="9525" cap="flat" cmpd="sng">
            <a:solidFill>
              <a:schemeClr val="lt1"/>
            </a:solidFill>
            <a:prstDash val="solid"/>
            <a:round/>
            <a:headEnd type="none" w="med" len="med"/>
            <a:tailEnd type="none" w="med" len="med"/>
          </a:ln>
        </p:spPr>
      </p:cxnSp>
      <p:sp>
        <p:nvSpPr>
          <p:cNvPr id="951" name="Google Shape;951;p47"/>
          <p:cNvSpPr txBox="1"/>
          <p:nvPr/>
        </p:nvSpPr>
        <p:spPr>
          <a:xfrm>
            <a:off x="5758563" y="2655975"/>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solidFill>
                  <a:schemeClr val="lt1"/>
                </a:solidFill>
                <a:latin typeface="Roboto"/>
                <a:ea typeface="Roboto"/>
                <a:cs typeface="Roboto"/>
                <a:sym typeface="Roboto"/>
              </a:rPr>
              <a:t>Dynamic instance payload</a:t>
            </a:r>
            <a:endParaRPr sz="600" b="1">
              <a:solidFill>
                <a:schemeClr val="lt1"/>
              </a:solidFill>
              <a:latin typeface="Roboto"/>
              <a:ea typeface="Roboto"/>
              <a:cs typeface="Roboto"/>
              <a:sym typeface="Roboto"/>
            </a:endParaRPr>
          </a:p>
        </p:txBody>
      </p:sp>
      <p:cxnSp>
        <p:nvCxnSpPr>
          <p:cNvPr id="952" name="Google Shape;952;p47"/>
          <p:cNvCxnSpPr/>
          <p:nvPr/>
        </p:nvCxnSpPr>
        <p:spPr>
          <a:xfrm>
            <a:off x="4544050" y="2932188"/>
            <a:ext cx="3844200" cy="0"/>
          </a:xfrm>
          <a:prstGeom prst="straightConnector1">
            <a:avLst/>
          </a:prstGeom>
          <a:noFill/>
          <a:ln w="9525" cap="flat" cmpd="sng">
            <a:solidFill>
              <a:schemeClr val="lt1"/>
            </a:solidFill>
            <a:prstDash val="solid"/>
            <a:round/>
            <a:headEnd type="none" w="med" len="med"/>
            <a:tailEnd type="none" w="med" len="med"/>
          </a:ln>
        </p:spPr>
      </p:cxnSp>
      <p:sp>
        <p:nvSpPr>
          <p:cNvPr id="953" name="Google Shape;953;p47"/>
          <p:cNvSpPr txBox="1"/>
          <p:nvPr/>
        </p:nvSpPr>
        <p:spPr>
          <a:xfrm>
            <a:off x="4026500" y="2720813"/>
            <a:ext cx="1416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solidFill>
                  <a:schemeClr val="lt1"/>
                </a:solidFill>
                <a:latin typeface="Roboto"/>
                <a:ea typeface="Roboto"/>
                <a:cs typeface="Roboto"/>
                <a:sym typeface="Roboto"/>
              </a:rPr>
              <a:t>float4</a:t>
            </a:r>
            <a:endParaRPr sz="600" b="1">
              <a:solidFill>
                <a:schemeClr val="lt1"/>
              </a:solidFill>
              <a:latin typeface="Roboto"/>
              <a:ea typeface="Roboto"/>
              <a:cs typeface="Roboto"/>
              <a:sym typeface="Roboto"/>
            </a:endParaRPr>
          </a:p>
        </p:txBody>
      </p:sp>
      <p:sp>
        <p:nvSpPr>
          <p:cNvPr id="954" name="Google Shape;954;p47"/>
          <p:cNvSpPr/>
          <p:nvPr/>
        </p:nvSpPr>
        <p:spPr>
          <a:xfrm>
            <a:off x="4616219" y="3145913"/>
            <a:ext cx="582300" cy="365400"/>
          </a:xfrm>
          <a:prstGeom prst="rect">
            <a:avLst/>
          </a:prstGeom>
          <a:solidFill>
            <a:srgbClr val="262626"/>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Instance id</a:t>
            </a:r>
            <a:endParaRPr sz="800">
              <a:solidFill>
                <a:schemeClr val="lt1"/>
              </a:solidFill>
              <a:latin typeface="Roboto"/>
              <a:ea typeface="Roboto"/>
              <a:cs typeface="Roboto"/>
              <a:sym typeface="Roboto"/>
            </a:endParaRPr>
          </a:p>
        </p:txBody>
      </p:sp>
      <p:sp>
        <p:nvSpPr>
          <p:cNvPr id="955" name="Google Shape;955;p47"/>
          <p:cNvSpPr/>
          <p:nvPr/>
        </p:nvSpPr>
        <p:spPr>
          <a:xfrm>
            <a:off x="5239643" y="3145913"/>
            <a:ext cx="582300" cy="365400"/>
          </a:xfrm>
          <a:prstGeom prst="rect">
            <a:avLst/>
          </a:prstGeom>
          <a:solidFill>
            <a:srgbClr val="262626"/>
          </a:solidFill>
          <a:ln w="19050"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Material override id</a:t>
            </a:r>
            <a:endParaRPr sz="700">
              <a:solidFill>
                <a:schemeClr val="lt1"/>
              </a:solidFill>
              <a:latin typeface="Roboto"/>
              <a:ea typeface="Roboto"/>
              <a:cs typeface="Roboto"/>
              <a:sym typeface="Roboto"/>
            </a:endParaRPr>
          </a:p>
        </p:txBody>
      </p:sp>
      <p:sp>
        <p:nvSpPr>
          <p:cNvPr id="956" name="Google Shape;956;p47"/>
          <p:cNvSpPr/>
          <p:nvPr/>
        </p:nvSpPr>
        <p:spPr>
          <a:xfrm>
            <a:off x="5863066" y="3145913"/>
            <a:ext cx="582300" cy="365400"/>
          </a:xfrm>
          <a:prstGeom prst="rect">
            <a:avLst/>
          </a:prstGeom>
          <a:solidFill>
            <a:srgbClr val="262626"/>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latin typeface="Roboto"/>
                <a:ea typeface="Roboto"/>
                <a:cs typeface="Roboto"/>
                <a:sym typeface="Roboto"/>
              </a:rPr>
              <a:t>LOD transition</a:t>
            </a:r>
            <a:endParaRPr sz="700">
              <a:solidFill>
                <a:schemeClr val="lt1"/>
              </a:solidFill>
              <a:latin typeface="Roboto"/>
              <a:ea typeface="Roboto"/>
              <a:cs typeface="Roboto"/>
              <a:sym typeface="Roboto"/>
            </a:endParaRPr>
          </a:p>
        </p:txBody>
      </p:sp>
      <p:sp>
        <p:nvSpPr>
          <p:cNvPr id="957" name="Google Shape;957;p47"/>
          <p:cNvSpPr/>
          <p:nvPr/>
        </p:nvSpPr>
        <p:spPr>
          <a:xfrm>
            <a:off x="6486490" y="3145913"/>
            <a:ext cx="582300" cy="365400"/>
          </a:xfrm>
          <a:prstGeom prst="rect">
            <a:avLst/>
          </a:prstGeom>
          <a:solidFill>
            <a:srgbClr val="262626"/>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Opacity</a:t>
            </a:r>
            <a:endParaRPr sz="800">
              <a:solidFill>
                <a:schemeClr val="lt1"/>
              </a:solidFill>
              <a:latin typeface="Roboto"/>
              <a:ea typeface="Roboto"/>
              <a:cs typeface="Roboto"/>
              <a:sym typeface="Roboto"/>
            </a:endParaRPr>
          </a:p>
        </p:txBody>
      </p:sp>
      <p:sp>
        <p:nvSpPr>
          <p:cNvPr id="958" name="Google Shape;958;p47"/>
          <p:cNvSpPr/>
          <p:nvPr/>
        </p:nvSpPr>
        <p:spPr>
          <a:xfrm>
            <a:off x="7109914" y="3145913"/>
            <a:ext cx="582300" cy="365400"/>
          </a:xfrm>
          <a:prstGeom prst="rect">
            <a:avLst/>
          </a:prstGeom>
          <a:solidFill>
            <a:srgbClr val="262626"/>
          </a:solidFill>
          <a:ln w="19050"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Wind pivot</a:t>
            </a:r>
            <a:endParaRPr sz="800">
              <a:solidFill>
                <a:schemeClr val="lt1"/>
              </a:solidFill>
              <a:latin typeface="Roboto"/>
              <a:ea typeface="Roboto"/>
              <a:cs typeface="Roboto"/>
              <a:sym typeface="Roboto"/>
            </a:endParaRPr>
          </a:p>
        </p:txBody>
      </p:sp>
      <p:sp>
        <p:nvSpPr>
          <p:cNvPr id="959" name="Google Shape;959;p47"/>
          <p:cNvSpPr txBox="1"/>
          <p:nvPr/>
        </p:nvSpPr>
        <p:spPr>
          <a:xfrm>
            <a:off x="4398325" y="2947413"/>
            <a:ext cx="10179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32 bits</a:t>
            </a:r>
            <a:endParaRPr sz="600">
              <a:solidFill>
                <a:schemeClr val="lt1"/>
              </a:solidFill>
              <a:latin typeface="Roboto"/>
              <a:ea typeface="Roboto"/>
              <a:cs typeface="Roboto"/>
              <a:sym typeface="Roboto"/>
            </a:endParaRPr>
          </a:p>
        </p:txBody>
      </p:sp>
      <p:sp>
        <p:nvSpPr>
          <p:cNvPr id="960" name="Google Shape;960;p47"/>
          <p:cNvSpPr txBox="1"/>
          <p:nvPr/>
        </p:nvSpPr>
        <p:spPr>
          <a:xfrm>
            <a:off x="5021749" y="2947413"/>
            <a:ext cx="10179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32  bits</a:t>
            </a:r>
            <a:endParaRPr sz="600">
              <a:solidFill>
                <a:schemeClr val="lt1"/>
              </a:solidFill>
              <a:latin typeface="Roboto"/>
              <a:ea typeface="Roboto"/>
              <a:cs typeface="Roboto"/>
              <a:sym typeface="Roboto"/>
            </a:endParaRPr>
          </a:p>
        </p:txBody>
      </p:sp>
      <p:sp>
        <p:nvSpPr>
          <p:cNvPr id="961" name="Google Shape;961;p47"/>
          <p:cNvSpPr txBox="1"/>
          <p:nvPr/>
        </p:nvSpPr>
        <p:spPr>
          <a:xfrm>
            <a:off x="5645173" y="2947413"/>
            <a:ext cx="10179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1+8 bits</a:t>
            </a:r>
            <a:endParaRPr sz="600">
              <a:solidFill>
                <a:schemeClr val="lt1"/>
              </a:solidFill>
              <a:latin typeface="Roboto"/>
              <a:ea typeface="Roboto"/>
              <a:cs typeface="Roboto"/>
              <a:sym typeface="Roboto"/>
            </a:endParaRPr>
          </a:p>
        </p:txBody>
      </p:sp>
      <p:sp>
        <p:nvSpPr>
          <p:cNvPr id="962" name="Google Shape;962;p47"/>
          <p:cNvSpPr txBox="1"/>
          <p:nvPr/>
        </p:nvSpPr>
        <p:spPr>
          <a:xfrm>
            <a:off x="6268597" y="2947413"/>
            <a:ext cx="10179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4 bits</a:t>
            </a:r>
            <a:endParaRPr sz="600">
              <a:solidFill>
                <a:schemeClr val="lt1"/>
              </a:solidFill>
              <a:latin typeface="Roboto"/>
              <a:ea typeface="Roboto"/>
              <a:cs typeface="Roboto"/>
              <a:sym typeface="Roboto"/>
            </a:endParaRPr>
          </a:p>
        </p:txBody>
      </p:sp>
      <p:sp>
        <p:nvSpPr>
          <p:cNvPr id="963" name="Google Shape;963;p47"/>
          <p:cNvSpPr txBox="1"/>
          <p:nvPr/>
        </p:nvSpPr>
        <p:spPr>
          <a:xfrm>
            <a:off x="6872065" y="2947413"/>
            <a:ext cx="10179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19 bits</a:t>
            </a:r>
            <a:endParaRPr sz="600">
              <a:solidFill>
                <a:schemeClr val="lt1"/>
              </a:solidFill>
              <a:latin typeface="Roboto"/>
              <a:ea typeface="Roboto"/>
              <a:cs typeface="Roboto"/>
              <a:sym typeface="Roboto"/>
            </a:endParaRPr>
          </a:p>
        </p:txBody>
      </p:sp>
      <p:sp>
        <p:nvSpPr>
          <p:cNvPr id="964" name="Google Shape;964;p47"/>
          <p:cNvSpPr/>
          <p:nvPr/>
        </p:nvSpPr>
        <p:spPr>
          <a:xfrm>
            <a:off x="7733338" y="3145913"/>
            <a:ext cx="582300" cy="365400"/>
          </a:xfrm>
          <a:prstGeom prst="rect">
            <a:avLst/>
          </a:prstGeom>
          <a:noFill/>
          <a:ln w="19050"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Unused</a:t>
            </a:r>
            <a:endParaRPr sz="800">
              <a:solidFill>
                <a:schemeClr val="lt1"/>
              </a:solidFill>
              <a:latin typeface="Roboto"/>
              <a:ea typeface="Roboto"/>
              <a:cs typeface="Roboto"/>
              <a:sym typeface="Roboto"/>
            </a:endParaRPr>
          </a:p>
        </p:txBody>
      </p:sp>
      <p:sp>
        <p:nvSpPr>
          <p:cNvPr id="965" name="Google Shape;965;p47"/>
          <p:cNvSpPr txBox="1"/>
          <p:nvPr/>
        </p:nvSpPr>
        <p:spPr>
          <a:xfrm>
            <a:off x="7495058" y="2947413"/>
            <a:ext cx="10179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oboto"/>
                <a:ea typeface="Roboto"/>
                <a:cs typeface="Roboto"/>
                <a:sym typeface="Roboto"/>
              </a:rPr>
              <a:t>32 bits</a:t>
            </a:r>
            <a:endParaRPr sz="600">
              <a:solidFill>
                <a:schemeClr val="lt1"/>
              </a:solidFill>
              <a:latin typeface="Roboto"/>
              <a:ea typeface="Roboto"/>
              <a:cs typeface="Roboto"/>
              <a:sym typeface="Roboto"/>
            </a:endParaRPr>
          </a:p>
        </p:txBody>
      </p:sp>
      <p:cxnSp>
        <p:nvCxnSpPr>
          <p:cNvPr id="966" name="Google Shape;966;p47"/>
          <p:cNvCxnSpPr/>
          <p:nvPr/>
        </p:nvCxnSpPr>
        <p:spPr>
          <a:xfrm>
            <a:off x="4544875" y="2932888"/>
            <a:ext cx="0" cy="118200"/>
          </a:xfrm>
          <a:prstGeom prst="straightConnector1">
            <a:avLst/>
          </a:prstGeom>
          <a:noFill/>
          <a:ln w="9525" cap="flat" cmpd="sng">
            <a:solidFill>
              <a:schemeClr val="lt1"/>
            </a:solidFill>
            <a:prstDash val="solid"/>
            <a:round/>
            <a:headEnd type="none" w="med" len="med"/>
            <a:tailEnd type="none" w="med" len="med"/>
          </a:ln>
        </p:spPr>
      </p:cxnSp>
      <p:cxnSp>
        <p:nvCxnSpPr>
          <p:cNvPr id="967" name="Google Shape;967;p47"/>
          <p:cNvCxnSpPr/>
          <p:nvPr/>
        </p:nvCxnSpPr>
        <p:spPr>
          <a:xfrm>
            <a:off x="8388250" y="2932888"/>
            <a:ext cx="0" cy="118200"/>
          </a:xfrm>
          <a:prstGeom prst="straightConnector1">
            <a:avLst/>
          </a:prstGeom>
          <a:noFill/>
          <a:ln w="9525" cap="flat" cmpd="sng">
            <a:solidFill>
              <a:schemeClr val="lt1"/>
            </a:solidFill>
            <a:prstDash val="solid"/>
            <a:round/>
            <a:headEnd type="none" w="med" len="med"/>
            <a:tailEnd type="none" w="med" len="med"/>
          </a:ln>
        </p:spPr>
      </p:cxnSp>
      <p:cxnSp>
        <p:nvCxnSpPr>
          <p:cNvPr id="968" name="Google Shape;968;p47"/>
          <p:cNvCxnSpPr>
            <a:stCxn id="932" idx="0"/>
            <a:endCxn id="934" idx="2"/>
          </p:cNvCxnSpPr>
          <p:nvPr/>
        </p:nvCxnSpPr>
        <p:spPr>
          <a:xfrm rot="5400000" flipH="1">
            <a:off x="2065988" y="2291763"/>
            <a:ext cx="617400" cy="111000"/>
          </a:xfrm>
          <a:prstGeom prst="curvedConnector3">
            <a:avLst>
              <a:gd name="adj1" fmla="val 50010"/>
            </a:avLst>
          </a:prstGeom>
          <a:noFill/>
          <a:ln w="9525" cap="flat" cmpd="sng">
            <a:solidFill>
              <a:schemeClr val="lt1"/>
            </a:solidFill>
            <a:prstDash val="solid"/>
            <a:round/>
            <a:headEnd type="none" w="med" len="med"/>
            <a:tailEnd type="triangle" w="med" len="med"/>
          </a:ln>
        </p:spPr>
      </p:cxnSp>
      <p:cxnSp>
        <p:nvCxnSpPr>
          <p:cNvPr id="969" name="Google Shape;969;p47"/>
          <p:cNvCxnSpPr>
            <a:stCxn id="951" idx="0"/>
            <a:endCxn id="935" idx="2"/>
          </p:cNvCxnSpPr>
          <p:nvPr/>
        </p:nvCxnSpPr>
        <p:spPr>
          <a:xfrm rot="5400000" flipH="1">
            <a:off x="5633163" y="1822575"/>
            <a:ext cx="617400" cy="1049400"/>
          </a:xfrm>
          <a:prstGeom prst="curvedConnector3">
            <a:avLst>
              <a:gd name="adj1" fmla="val 50010"/>
            </a:avLst>
          </a:prstGeom>
          <a:noFill/>
          <a:ln w="9525" cap="flat" cmpd="sng">
            <a:solidFill>
              <a:schemeClr val="lt1"/>
            </a:solidFill>
            <a:prstDash val="solid"/>
            <a:round/>
            <a:headEnd type="none" w="med" len="med"/>
            <a:tailEnd type="triangle" w="med" len="med"/>
          </a:ln>
        </p:spPr>
      </p:cxnSp>
      <p:sp>
        <p:nvSpPr>
          <p:cNvPr id="970" name="Google Shape;970;p47"/>
          <p:cNvSpPr txBox="1"/>
          <p:nvPr/>
        </p:nvSpPr>
        <p:spPr>
          <a:xfrm>
            <a:off x="438150" y="3937825"/>
            <a:ext cx="99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Global instance id in static data part of gpu buffer</a:t>
            </a:r>
            <a:endParaRPr sz="800">
              <a:solidFill>
                <a:schemeClr val="lt1"/>
              </a:solidFill>
              <a:latin typeface="Roboto"/>
              <a:ea typeface="Roboto"/>
              <a:cs typeface="Roboto"/>
              <a:sym typeface="Roboto"/>
            </a:endParaRPr>
          </a:p>
        </p:txBody>
      </p:sp>
      <p:sp>
        <p:nvSpPr>
          <p:cNvPr id="971" name="Google Shape;971;p47"/>
          <p:cNvSpPr txBox="1"/>
          <p:nvPr/>
        </p:nvSpPr>
        <p:spPr>
          <a:xfrm>
            <a:off x="1437000" y="3937825"/>
            <a:ext cx="1069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Cell id of a regular grid where instance is stored for position unpacking</a:t>
            </a:r>
            <a:endParaRPr sz="800">
              <a:solidFill>
                <a:schemeClr val="lt1"/>
              </a:solidFill>
              <a:latin typeface="Roboto"/>
              <a:ea typeface="Roboto"/>
              <a:cs typeface="Roboto"/>
              <a:sym typeface="Roboto"/>
            </a:endParaRPr>
          </a:p>
        </p:txBody>
      </p:sp>
      <p:sp>
        <p:nvSpPr>
          <p:cNvPr id="972" name="Google Shape;972;p47"/>
          <p:cNvSpPr txBox="1"/>
          <p:nvPr/>
        </p:nvSpPr>
        <p:spPr>
          <a:xfrm>
            <a:off x="2466000" y="3937825"/>
            <a:ext cx="1069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Sign of transition (source or target LOD) and current phase for dithering</a:t>
            </a:r>
            <a:endParaRPr sz="800">
              <a:solidFill>
                <a:schemeClr val="lt1"/>
              </a:solidFill>
              <a:latin typeface="Roboto"/>
              <a:ea typeface="Roboto"/>
              <a:cs typeface="Roboto"/>
              <a:sym typeface="Roboto"/>
            </a:endParaRPr>
          </a:p>
        </p:txBody>
      </p:sp>
      <p:sp>
        <p:nvSpPr>
          <p:cNvPr id="973" name="Google Shape;973;p47"/>
          <p:cNvSpPr txBox="1"/>
          <p:nvPr/>
        </p:nvSpPr>
        <p:spPr>
          <a:xfrm>
            <a:off x="3558175" y="3937825"/>
            <a:ext cx="1069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Extra opacity modifier for dithered transparency, sets blur bit in gbuffer</a:t>
            </a:r>
            <a:endParaRPr sz="800">
              <a:solidFill>
                <a:schemeClr val="lt1"/>
              </a:solidFill>
              <a:latin typeface="Roboto"/>
              <a:ea typeface="Roboto"/>
              <a:cs typeface="Roboto"/>
              <a:sym typeface="Roboto"/>
            </a:endParaRPr>
          </a:p>
        </p:txBody>
      </p:sp>
      <p:sp>
        <p:nvSpPr>
          <p:cNvPr id="974" name="Google Shape;974;p47"/>
          <p:cNvSpPr txBox="1"/>
          <p:nvPr/>
        </p:nvSpPr>
        <p:spPr>
          <a:xfrm>
            <a:off x="6475050" y="3937825"/>
            <a:ext cx="998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Id of instance within region of its archetype in dynamic part of gpu buffer</a:t>
            </a:r>
            <a:endParaRPr sz="800">
              <a:solidFill>
                <a:schemeClr val="lt1"/>
              </a:solidFill>
              <a:latin typeface="Roboto"/>
              <a:ea typeface="Roboto"/>
              <a:cs typeface="Roboto"/>
              <a:sym typeface="Roboto"/>
            </a:endParaRPr>
          </a:p>
        </p:txBody>
      </p:sp>
      <p:sp>
        <p:nvSpPr>
          <p:cNvPr id="975" name="Google Shape;975;p47"/>
          <p:cNvSpPr txBox="1"/>
          <p:nvPr/>
        </p:nvSpPr>
        <p:spPr>
          <a:xfrm>
            <a:off x="7486925" y="3937825"/>
            <a:ext cx="1158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Id of material override data, stored in global buffer, used to adjust shading without de-instancing</a:t>
            </a:r>
            <a:endParaRPr sz="800">
              <a:solidFill>
                <a:schemeClr val="lt1"/>
              </a:solidFill>
              <a:latin typeface="Roboto"/>
              <a:ea typeface="Roboto"/>
              <a:cs typeface="Roboto"/>
              <a:sym typeface="Roboto"/>
            </a:endParaRPr>
          </a:p>
        </p:txBody>
      </p:sp>
      <p:sp>
        <p:nvSpPr>
          <p:cNvPr id="976" name="Google Shape;976;p47"/>
          <p:cNvSpPr txBox="1"/>
          <p:nvPr/>
        </p:nvSpPr>
        <p:spPr>
          <a:xfrm>
            <a:off x="4635200" y="3937825"/>
            <a:ext cx="954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Id of cached wind data, used to animate vertices on vegetation</a:t>
            </a:r>
            <a:endParaRPr sz="800">
              <a:solidFill>
                <a:schemeClr val="lt1"/>
              </a:solidFill>
              <a:latin typeface="Roboto"/>
              <a:ea typeface="Roboto"/>
              <a:cs typeface="Roboto"/>
              <a:sym typeface="Roboto"/>
            </a:endParaRPr>
          </a:p>
        </p:txBody>
      </p:sp>
      <p:sp>
        <p:nvSpPr>
          <p:cNvPr id="977" name="Google Shape;977;p47"/>
          <p:cNvSpPr txBox="1"/>
          <p:nvPr/>
        </p:nvSpPr>
        <p:spPr>
          <a:xfrm>
            <a:off x="5492775" y="3937825"/>
            <a:ext cx="954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Billboard id, set for distant objects, rendered separately</a:t>
            </a:r>
            <a:endParaRPr sz="800">
              <a:solidFill>
                <a:schemeClr val="lt1"/>
              </a:solidFill>
              <a:latin typeface="Roboto"/>
              <a:ea typeface="Roboto"/>
              <a:cs typeface="Roboto"/>
              <a:sym typeface="Roboto"/>
            </a:endParaRPr>
          </a:p>
        </p:txBody>
      </p:sp>
      <p:cxnSp>
        <p:nvCxnSpPr>
          <p:cNvPr id="978" name="Google Shape;978;p47"/>
          <p:cNvCxnSpPr>
            <a:stCxn id="941" idx="2"/>
            <a:endCxn id="976" idx="0"/>
          </p:cNvCxnSpPr>
          <p:nvPr/>
        </p:nvCxnSpPr>
        <p:spPr>
          <a:xfrm rot="-5400000" flipH="1">
            <a:off x="4025289" y="2850700"/>
            <a:ext cx="426600" cy="1747800"/>
          </a:xfrm>
          <a:prstGeom prst="curvedConnector3">
            <a:avLst>
              <a:gd name="adj1" fmla="val 49991"/>
            </a:avLst>
          </a:prstGeom>
          <a:noFill/>
          <a:ln w="9525" cap="flat" cmpd="sng">
            <a:solidFill>
              <a:schemeClr val="lt1"/>
            </a:solidFill>
            <a:prstDash val="dash"/>
            <a:round/>
            <a:headEnd type="none" w="med" len="med"/>
            <a:tailEnd type="none" w="med" len="med"/>
          </a:ln>
        </p:spPr>
      </p:cxnSp>
      <p:cxnSp>
        <p:nvCxnSpPr>
          <p:cNvPr id="979" name="Google Shape;979;p47"/>
          <p:cNvCxnSpPr>
            <a:stCxn id="970" idx="0"/>
            <a:endCxn id="937" idx="2"/>
          </p:cNvCxnSpPr>
          <p:nvPr/>
        </p:nvCxnSpPr>
        <p:spPr>
          <a:xfrm rot="5400000" flipH="1">
            <a:off x="690900" y="3691225"/>
            <a:ext cx="426600" cy="66600"/>
          </a:xfrm>
          <a:prstGeom prst="curvedConnector3">
            <a:avLst>
              <a:gd name="adj1" fmla="val 49991"/>
            </a:avLst>
          </a:prstGeom>
          <a:noFill/>
          <a:ln w="9525" cap="flat" cmpd="sng">
            <a:solidFill>
              <a:schemeClr val="lt1"/>
            </a:solidFill>
            <a:prstDash val="dash"/>
            <a:round/>
            <a:headEnd type="none" w="med" len="med"/>
            <a:tailEnd type="none" w="med" len="med"/>
          </a:ln>
        </p:spPr>
      </p:cxnSp>
      <p:cxnSp>
        <p:nvCxnSpPr>
          <p:cNvPr id="980" name="Google Shape;980;p47"/>
          <p:cNvCxnSpPr>
            <a:stCxn id="971" idx="0"/>
            <a:endCxn id="938" idx="2"/>
          </p:cNvCxnSpPr>
          <p:nvPr/>
        </p:nvCxnSpPr>
        <p:spPr>
          <a:xfrm rot="5400000" flipH="1">
            <a:off x="1519800" y="3485875"/>
            <a:ext cx="426600" cy="477300"/>
          </a:xfrm>
          <a:prstGeom prst="curvedConnector3">
            <a:avLst>
              <a:gd name="adj1" fmla="val 49991"/>
            </a:avLst>
          </a:prstGeom>
          <a:noFill/>
          <a:ln w="9525" cap="flat" cmpd="sng">
            <a:solidFill>
              <a:schemeClr val="lt1"/>
            </a:solidFill>
            <a:prstDash val="dash"/>
            <a:round/>
            <a:headEnd type="none" w="med" len="med"/>
            <a:tailEnd type="none" w="med" len="med"/>
          </a:ln>
        </p:spPr>
      </p:cxnSp>
      <p:cxnSp>
        <p:nvCxnSpPr>
          <p:cNvPr id="981" name="Google Shape;981;p47"/>
          <p:cNvCxnSpPr>
            <a:stCxn id="972" idx="0"/>
            <a:endCxn id="939" idx="2"/>
          </p:cNvCxnSpPr>
          <p:nvPr/>
        </p:nvCxnSpPr>
        <p:spPr>
          <a:xfrm rot="5400000" flipH="1">
            <a:off x="2346000" y="3283075"/>
            <a:ext cx="426600" cy="882900"/>
          </a:xfrm>
          <a:prstGeom prst="curvedConnector3">
            <a:avLst>
              <a:gd name="adj1" fmla="val 49991"/>
            </a:avLst>
          </a:prstGeom>
          <a:noFill/>
          <a:ln w="9525" cap="flat" cmpd="sng">
            <a:solidFill>
              <a:schemeClr val="lt1"/>
            </a:solidFill>
            <a:prstDash val="dash"/>
            <a:round/>
            <a:headEnd type="none" w="med" len="med"/>
            <a:tailEnd type="none" w="med" len="med"/>
          </a:ln>
        </p:spPr>
      </p:cxnSp>
      <p:cxnSp>
        <p:nvCxnSpPr>
          <p:cNvPr id="982" name="Google Shape;982;p47"/>
          <p:cNvCxnSpPr>
            <a:stCxn id="973" idx="0"/>
            <a:endCxn id="940" idx="2"/>
          </p:cNvCxnSpPr>
          <p:nvPr/>
        </p:nvCxnSpPr>
        <p:spPr>
          <a:xfrm rot="5400000" flipH="1">
            <a:off x="3203725" y="3048625"/>
            <a:ext cx="426600" cy="1351800"/>
          </a:xfrm>
          <a:prstGeom prst="curvedConnector3">
            <a:avLst>
              <a:gd name="adj1" fmla="val 49991"/>
            </a:avLst>
          </a:prstGeom>
          <a:noFill/>
          <a:ln w="9525" cap="flat" cmpd="sng">
            <a:solidFill>
              <a:schemeClr val="lt1"/>
            </a:solidFill>
            <a:prstDash val="dash"/>
            <a:round/>
            <a:headEnd type="none" w="med" len="med"/>
            <a:tailEnd type="none" w="med" len="med"/>
          </a:ln>
        </p:spPr>
      </p:cxnSp>
      <p:cxnSp>
        <p:nvCxnSpPr>
          <p:cNvPr id="983" name="Google Shape;983;p47"/>
          <p:cNvCxnSpPr>
            <a:stCxn id="954" idx="2"/>
            <a:endCxn id="974" idx="0"/>
          </p:cNvCxnSpPr>
          <p:nvPr/>
        </p:nvCxnSpPr>
        <p:spPr>
          <a:xfrm rot="-5400000" flipH="1">
            <a:off x="5727569" y="2691113"/>
            <a:ext cx="426600" cy="2067000"/>
          </a:xfrm>
          <a:prstGeom prst="curvedConnector3">
            <a:avLst>
              <a:gd name="adj1" fmla="val 49990"/>
            </a:avLst>
          </a:prstGeom>
          <a:noFill/>
          <a:ln w="9525" cap="flat" cmpd="sng">
            <a:solidFill>
              <a:schemeClr val="lt1"/>
            </a:solidFill>
            <a:prstDash val="dash"/>
            <a:round/>
            <a:headEnd type="none" w="med" len="med"/>
            <a:tailEnd type="none" w="med" len="med"/>
          </a:ln>
        </p:spPr>
      </p:cxnSp>
      <p:cxnSp>
        <p:nvCxnSpPr>
          <p:cNvPr id="984" name="Google Shape;984;p47"/>
          <p:cNvCxnSpPr>
            <a:stCxn id="947" idx="2"/>
            <a:endCxn id="977" idx="0"/>
          </p:cNvCxnSpPr>
          <p:nvPr/>
        </p:nvCxnSpPr>
        <p:spPr>
          <a:xfrm rot="-5400000" flipH="1">
            <a:off x="4765863" y="2733550"/>
            <a:ext cx="426600" cy="1982100"/>
          </a:xfrm>
          <a:prstGeom prst="curvedConnector3">
            <a:avLst>
              <a:gd name="adj1" fmla="val 49991"/>
            </a:avLst>
          </a:prstGeom>
          <a:noFill/>
          <a:ln w="9525" cap="flat" cmpd="sng">
            <a:solidFill>
              <a:schemeClr val="lt1"/>
            </a:solidFill>
            <a:prstDash val="dash"/>
            <a:round/>
            <a:headEnd type="none" w="med" len="med"/>
            <a:tailEnd type="none" w="med" len="med"/>
          </a:ln>
        </p:spPr>
      </p:cxnSp>
      <p:cxnSp>
        <p:nvCxnSpPr>
          <p:cNvPr id="985" name="Google Shape;985;p47"/>
          <p:cNvCxnSpPr>
            <a:stCxn id="955" idx="2"/>
            <a:endCxn id="975" idx="0"/>
          </p:cNvCxnSpPr>
          <p:nvPr/>
        </p:nvCxnSpPr>
        <p:spPr>
          <a:xfrm rot="-5400000" flipH="1">
            <a:off x="6584993" y="2457113"/>
            <a:ext cx="426600" cy="2535000"/>
          </a:xfrm>
          <a:prstGeom prst="curvedConnector3">
            <a:avLst>
              <a:gd name="adj1" fmla="val 49990"/>
            </a:avLst>
          </a:prstGeom>
          <a:noFill/>
          <a:ln w="9525" cap="flat" cmpd="sng">
            <a:solidFill>
              <a:schemeClr val="lt1"/>
            </a:solidFill>
            <a:prstDash val="dash"/>
            <a:round/>
            <a:headEnd type="none" w="med" len="med"/>
            <a:tailEnd type="none" w="med" len="med"/>
          </a:ln>
        </p:spPr>
      </p:cxnSp>
      <p:sp>
        <p:nvSpPr>
          <p:cNvPr id="986" name="Google Shape;986;p47"/>
          <p:cNvSpPr txBox="1"/>
          <p:nvPr/>
        </p:nvSpPr>
        <p:spPr>
          <a:xfrm>
            <a:off x="507675" y="2115525"/>
            <a:ext cx="1464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Payloads generated per camera for visible instances, for all cameras</a:t>
            </a:r>
            <a:endParaRPr sz="800">
              <a:solidFill>
                <a:schemeClr val="lt1"/>
              </a:solidFill>
              <a:latin typeface="Roboto"/>
              <a:ea typeface="Roboto"/>
              <a:cs typeface="Roboto"/>
              <a:sym typeface="Roboto"/>
            </a:endParaRPr>
          </a:p>
        </p:txBody>
      </p:sp>
      <p:sp>
        <p:nvSpPr>
          <p:cNvPr id="987" name="Google Shape;987;p47"/>
          <p:cNvSpPr txBox="1"/>
          <p:nvPr/>
        </p:nvSpPr>
        <p:spPr>
          <a:xfrm>
            <a:off x="3405463" y="2116100"/>
            <a:ext cx="1464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Supports up to 64 cameras, 5-6 used on average</a:t>
            </a:r>
            <a:endParaRPr sz="800">
              <a:solidFill>
                <a:schemeClr val="lt1"/>
              </a:solidFill>
              <a:latin typeface="Roboto"/>
              <a:ea typeface="Roboto"/>
              <a:cs typeface="Roboto"/>
              <a:sym typeface="Roboto"/>
            </a:endParaRPr>
          </a:p>
        </p:txBody>
      </p:sp>
      <p:sp>
        <p:nvSpPr>
          <p:cNvPr id="988" name="Google Shape;988;p47"/>
          <p:cNvSpPr txBox="1"/>
          <p:nvPr/>
        </p:nvSpPr>
        <p:spPr>
          <a:xfrm>
            <a:off x="6942313" y="2119663"/>
            <a:ext cx="1464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In case of overflow, buffer is grown, payloads re-generated</a:t>
            </a:r>
            <a:endParaRPr sz="800">
              <a:solidFill>
                <a:schemeClr val="lt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92"/>
        <p:cNvGrpSpPr/>
        <p:nvPr/>
      </p:nvGrpSpPr>
      <p:grpSpPr>
        <a:xfrm>
          <a:off x="0" y="0"/>
          <a:ext cx="0" cy="0"/>
          <a:chOff x="0" y="0"/>
          <a:chExt cx="0" cy="0"/>
        </a:xfrm>
      </p:grpSpPr>
      <p:pic>
        <p:nvPicPr>
          <p:cNvPr id="993" name="Google Shape;993;p48"/>
          <p:cNvPicPr preferRelativeResize="0"/>
          <p:nvPr/>
        </p:nvPicPr>
        <p:blipFill rotWithShape="1">
          <a:blip r:embed="rId3">
            <a:alphaModFix/>
          </a:blip>
          <a:srcRect r="8850"/>
          <a:stretch/>
        </p:blipFill>
        <p:spPr>
          <a:xfrm>
            <a:off x="4906720" y="0"/>
            <a:ext cx="4237266" cy="2571743"/>
          </a:xfrm>
          <a:prstGeom prst="rect">
            <a:avLst/>
          </a:prstGeom>
          <a:noFill/>
          <a:ln>
            <a:noFill/>
          </a:ln>
        </p:spPr>
      </p:pic>
      <p:sp>
        <p:nvSpPr>
          <p:cNvPr id="994" name="Google Shape;994;p48"/>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Visibility system</a:t>
            </a:r>
            <a:endParaRPr sz="2200" b="1">
              <a:solidFill>
                <a:schemeClr val="lt1"/>
              </a:solidFill>
              <a:latin typeface="Roboto"/>
              <a:ea typeface="Roboto"/>
              <a:cs typeface="Roboto"/>
              <a:sym typeface="Roboto"/>
            </a:endParaRPr>
          </a:p>
        </p:txBody>
      </p:sp>
      <p:grpSp>
        <p:nvGrpSpPr>
          <p:cNvPr id="995" name="Google Shape;995;p48"/>
          <p:cNvGrpSpPr/>
          <p:nvPr/>
        </p:nvGrpSpPr>
        <p:grpSpPr>
          <a:xfrm>
            <a:off x="92412" y="65726"/>
            <a:ext cx="2602188" cy="431175"/>
            <a:chOff x="92412" y="65726"/>
            <a:chExt cx="2602188" cy="431175"/>
          </a:xfrm>
        </p:grpSpPr>
        <p:pic>
          <p:nvPicPr>
            <p:cNvPr id="996" name="Google Shape;996;p48"/>
            <p:cNvPicPr preferRelativeResize="0"/>
            <p:nvPr/>
          </p:nvPicPr>
          <p:blipFill>
            <a:blip r:embed="rId4">
              <a:alphaModFix/>
            </a:blip>
            <a:stretch>
              <a:fillRect/>
            </a:stretch>
          </p:blipFill>
          <p:spPr>
            <a:xfrm>
              <a:off x="92412" y="65726"/>
              <a:ext cx="1078185" cy="431175"/>
            </a:xfrm>
            <a:prstGeom prst="rect">
              <a:avLst/>
            </a:prstGeom>
            <a:noFill/>
            <a:ln>
              <a:noFill/>
            </a:ln>
          </p:spPr>
        </p:pic>
        <p:sp>
          <p:nvSpPr>
            <p:cNvPr id="997" name="Google Shape;997;p48"/>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998" name="Google Shape;998;p48"/>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999" name="Google Shape;999;p48"/>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000" name="Google Shape;1000;p48"/>
          <p:cNvPicPr preferRelativeResize="0"/>
          <p:nvPr/>
        </p:nvPicPr>
        <p:blipFill rotWithShape="1">
          <a:blip r:embed="rId5">
            <a:alphaModFix/>
          </a:blip>
          <a:srcRect l="3993" t="1550" r="3984" b="1550"/>
          <a:stretch/>
        </p:blipFill>
        <p:spPr>
          <a:xfrm>
            <a:off x="8467900" y="65725"/>
            <a:ext cx="618000" cy="625800"/>
          </a:xfrm>
          <a:prstGeom prst="ellipse">
            <a:avLst/>
          </a:prstGeom>
          <a:noFill/>
          <a:ln>
            <a:noFill/>
          </a:ln>
        </p:spPr>
      </p:pic>
      <p:sp>
        <p:nvSpPr>
          <p:cNvPr id="1001" name="Google Shape;1001;p48"/>
          <p:cNvSpPr txBox="1"/>
          <p:nvPr/>
        </p:nvSpPr>
        <p:spPr>
          <a:xfrm>
            <a:off x="431425" y="1103425"/>
            <a:ext cx="4106100" cy="35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GPU-powered culling in a compute shader</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~0.5ms whole culling process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Scene setup</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b="1">
                <a:solidFill>
                  <a:schemeClr val="lt1"/>
                </a:solidFill>
                <a:latin typeface="Roboto"/>
                <a:ea typeface="Roboto"/>
                <a:cs typeface="Roboto"/>
                <a:sym typeface="Roboto"/>
              </a:rPr>
              <a:t>100K</a:t>
            </a:r>
            <a:r>
              <a:rPr lang="en">
                <a:solidFill>
                  <a:schemeClr val="lt1"/>
                </a:solidFill>
                <a:latin typeface="Roboto"/>
                <a:ea typeface="Roboto"/>
                <a:cs typeface="Roboto"/>
                <a:sym typeface="Roboto"/>
              </a:rPr>
              <a:t>+ boxes for culling on large scene</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~1K Manual low poly occluders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Roughly </a:t>
            </a:r>
            <a:r>
              <a:rPr lang="en" b="1">
                <a:solidFill>
                  <a:schemeClr val="lt1"/>
                </a:solidFill>
                <a:latin typeface="Roboto"/>
                <a:ea typeface="Roboto"/>
                <a:cs typeface="Roboto"/>
                <a:sym typeface="Roboto"/>
              </a:rPr>
              <a:t>40MB </a:t>
            </a:r>
            <a:r>
              <a:rPr lang="en">
                <a:solidFill>
                  <a:schemeClr val="lt1"/>
                </a:solidFill>
                <a:latin typeface="Roboto"/>
                <a:ea typeface="Roboto"/>
                <a:cs typeface="Roboto"/>
                <a:sym typeface="Roboto"/>
              </a:rPr>
              <a:t>of GPU memory</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HZB culling</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Reprojected depth + occluders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b="1">
                <a:solidFill>
                  <a:schemeClr val="lt1"/>
                </a:solidFill>
                <a:latin typeface="Roboto"/>
                <a:ea typeface="Roboto"/>
                <a:cs typeface="Roboto"/>
                <a:sym typeface="Roboto"/>
              </a:rPr>
              <a:t>30-50</a:t>
            </a:r>
            <a:r>
              <a:rPr lang="en">
                <a:solidFill>
                  <a:schemeClr val="lt1"/>
                </a:solidFill>
                <a:latin typeface="Roboto"/>
                <a:ea typeface="Roboto"/>
                <a:cs typeface="Roboto"/>
                <a:sym typeface="Roboto"/>
              </a:rPr>
              <a:t>% culled after frustum culling</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Resulting data</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Readback for CPU processing</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Propagate further for GPU instancing</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pic>
        <p:nvPicPr>
          <p:cNvPr id="1002" name="Google Shape;1002;p48"/>
          <p:cNvPicPr preferRelativeResize="0"/>
          <p:nvPr/>
        </p:nvPicPr>
        <p:blipFill>
          <a:blip r:embed="rId6">
            <a:alphaModFix/>
          </a:blip>
          <a:stretch>
            <a:fillRect/>
          </a:stretch>
        </p:blipFill>
        <p:spPr>
          <a:xfrm>
            <a:off x="4906708" y="2571742"/>
            <a:ext cx="4237292" cy="257175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06"/>
        <p:cNvGrpSpPr/>
        <p:nvPr/>
      </p:nvGrpSpPr>
      <p:grpSpPr>
        <a:xfrm>
          <a:off x="0" y="0"/>
          <a:ext cx="0" cy="0"/>
          <a:chOff x="0" y="0"/>
          <a:chExt cx="0" cy="0"/>
        </a:xfrm>
      </p:grpSpPr>
      <p:sp>
        <p:nvSpPr>
          <p:cNvPr id="1007" name="Google Shape;1007;p49"/>
          <p:cNvSpPr/>
          <p:nvPr/>
        </p:nvSpPr>
        <p:spPr>
          <a:xfrm rot="5400000">
            <a:off x="6111850" y="2979700"/>
            <a:ext cx="1443900" cy="704700"/>
          </a:xfrm>
          <a:prstGeom prst="rightArrow">
            <a:avLst>
              <a:gd name="adj1" fmla="val 50000"/>
              <a:gd name="adj2" fmla="val 17078"/>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008" name="Google Shape;1008;p49"/>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Draw calls batching</a:t>
            </a:r>
            <a:endParaRPr sz="2200" b="1">
              <a:solidFill>
                <a:schemeClr val="lt1"/>
              </a:solidFill>
              <a:latin typeface="Roboto"/>
              <a:ea typeface="Roboto"/>
              <a:cs typeface="Roboto"/>
              <a:sym typeface="Roboto"/>
            </a:endParaRPr>
          </a:p>
        </p:txBody>
      </p:sp>
      <p:grpSp>
        <p:nvGrpSpPr>
          <p:cNvPr id="1009" name="Google Shape;1009;p49"/>
          <p:cNvGrpSpPr/>
          <p:nvPr/>
        </p:nvGrpSpPr>
        <p:grpSpPr>
          <a:xfrm>
            <a:off x="92412" y="65726"/>
            <a:ext cx="2602188" cy="431175"/>
            <a:chOff x="92412" y="65726"/>
            <a:chExt cx="2602188" cy="431175"/>
          </a:xfrm>
        </p:grpSpPr>
        <p:pic>
          <p:nvPicPr>
            <p:cNvPr id="1010" name="Google Shape;1010;p49"/>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011" name="Google Shape;1011;p49"/>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012" name="Google Shape;1012;p49"/>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013" name="Google Shape;1013;p49"/>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014" name="Google Shape;1014;p49"/>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015" name="Google Shape;1015;p49"/>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Draw requests collection and processing for CPU instancing</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The purpose of this system</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Collect draw requests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Filter, sort and process them</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Group and prepare params for draw calls</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In a sense similar to</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Unity </a:t>
            </a:r>
            <a:r>
              <a:rPr lang="en" i="1">
                <a:solidFill>
                  <a:schemeClr val="dk2"/>
                </a:solidFill>
                <a:latin typeface="Roboto"/>
                <a:ea typeface="Roboto"/>
                <a:cs typeface="Roboto"/>
                <a:sym typeface="Roboto"/>
              </a:rPr>
              <a:t>SRP batcher</a:t>
            </a:r>
            <a:endParaRPr i="1">
              <a:solidFill>
                <a:schemeClr val="dk2"/>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Unreal </a:t>
            </a:r>
            <a:r>
              <a:rPr lang="en" i="1">
                <a:solidFill>
                  <a:schemeClr val="dk2"/>
                </a:solidFill>
                <a:latin typeface="Roboto"/>
                <a:ea typeface="Roboto"/>
                <a:cs typeface="Roboto"/>
                <a:sym typeface="Roboto"/>
              </a:rPr>
              <a:t>MeshDrawCmd</a:t>
            </a:r>
            <a:r>
              <a:rPr lang="en">
                <a:solidFill>
                  <a:schemeClr val="dk2"/>
                </a:solidFill>
                <a:latin typeface="Roboto"/>
                <a:ea typeface="Roboto"/>
                <a:cs typeface="Roboto"/>
                <a:sym typeface="Roboto"/>
              </a:rPr>
              <a:t> </a:t>
            </a:r>
            <a:r>
              <a:rPr lang="en">
                <a:solidFill>
                  <a:schemeClr val="lt1"/>
                </a:solidFill>
                <a:latin typeface="Roboto"/>
                <a:ea typeface="Roboto"/>
                <a:cs typeface="Roboto"/>
                <a:sym typeface="Roboto"/>
              </a:rPr>
              <a:t>batching</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In functional terms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Gather, map and reduce by key</a:t>
            </a:r>
            <a:endParaRPr>
              <a:solidFill>
                <a:schemeClr val="lt1"/>
              </a:solidFill>
              <a:latin typeface="Roboto"/>
              <a:ea typeface="Roboto"/>
              <a:cs typeface="Roboto"/>
              <a:sym typeface="Roboto"/>
            </a:endParaRPr>
          </a:p>
          <a:p>
            <a:pPr marL="457200" lvl="0" indent="-323850" algn="l" rtl="0">
              <a:spcBef>
                <a:spcPts val="0"/>
              </a:spcBef>
              <a:spcAft>
                <a:spcPts val="0"/>
              </a:spcAft>
              <a:buClr>
                <a:schemeClr val="lt1"/>
              </a:buClr>
              <a:buSzPts val="1500"/>
              <a:buFont typeface="Roboto"/>
              <a:buChar char="-"/>
            </a:pPr>
            <a:r>
              <a:rPr lang="en">
                <a:solidFill>
                  <a:schemeClr val="lt1"/>
                </a:solidFill>
                <a:latin typeface="Roboto"/>
                <a:ea typeface="Roboto"/>
                <a:cs typeface="Roboto"/>
                <a:sym typeface="Roboto"/>
              </a:rPr>
              <a:t>But optimized for multicore scalability</a:t>
            </a:r>
            <a:r>
              <a:rPr lang="en" sz="1500">
                <a:solidFill>
                  <a:schemeClr val="lt1"/>
                </a:solidFill>
                <a:latin typeface="Roboto"/>
                <a:ea typeface="Roboto"/>
                <a:cs typeface="Roboto"/>
                <a:sym typeface="Roboto"/>
              </a:rPr>
              <a:t> </a:t>
            </a:r>
            <a:endParaRPr sz="1500">
              <a:solidFill>
                <a:schemeClr val="lt1"/>
              </a:solidFill>
              <a:latin typeface="Roboto"/>
              <a:ea typeface="Roboto"/>
              <a:cs typeface="Roboto"/>
              <a:sym typeface="Roboto"/>
            </a:endParaRPr>
          </a:p>
        </p:txBody>
      </p:sp>
      <p:sp>
        <p:nvSpPr>
          <p:cNvPr id="1016" name="Google Shape;1016;p49"/>
          <p:cNvSpPr/>
          <p:nvPr/>
        </p:nvSpPr>
        <p:spPr>
          <a:xfrm>
            <a:off x="4869300" y="1719000"/>
            <a:ext cx="1263300" cy="891000"/>
          </a:xfrm>
          <a:prstGeom prst="rect">
            <a:avLst/>
          </a:prstGeom>
          <a:solidFill>
            <a:schemeClr val="dk1"/>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1017" name="Google Shape;1017;p49"/>
          <p:cNvSpPr/>
          <p:nvPr/>
        </p:nvSpPr>
        <p:spPr>
          <a:xfrm>
            <a:off x="5077250" y="1864350"/>
            <a:ext cx="618000" cy="3156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018" name="Google Shape;1018;p49"/>
          <p:cNvSpPr/>
          <p:nvPr/>
        </p:nvSpPr>
        <p:spPr>
          <a:xfrm>
            <a:off x="5757700" y="3003075"/>
            <a:ext cx="2152200" cy="6258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Roboto"/>
                <a:ea typeface="Roboto"/>
                <a:cs typeface="Roboto"/>
                <a:sym typeface="Roboto"/>
              </a:rPr>
              <a:t>Draw calls batcher</a:t>
            </a:r>
            <a:endParaRPr b="1">
              <a:solidFill>
                <a:schemeClr val="lt1"/>
              </a:solidFill>
              <a:latin typeface="Roboto"/>
              <a:ea typeface="Roboto"/>
              <a:cs typeface="Roboto"/>
              <a:sym typeface="Roboto"/>
            </a:endParaRPr>
          </a:p>
        </p:txBody>
      </p:sp>
      <p:sp>
        <p:nvSpPr>
          <p:cNvPr id="1019" name="Google Shape;1019;p49"/>
          <p:cNvSpPr/>
          <p:nvPr/>
        </p:nvSpPr>
        <p:spPr>
          <a:xfrm>
            <a:off x="5333500" y="4021951"/>
            <a:ext cx="1343700" cy="3693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Draw table</a:t>
            </a:r>
            <a:endParaRPr sz="1200" b="1">
              <a:solidFill>
                <a:schemeClr val="lt1"/>
              </a:solidFill>
              <a:latin typeface="Roboto"/>
              <a:ea typeface="Roboto"/>
              <a:cs typeface="Roboto"/>
              <a:sym typeface="Roboto"/>
            </a:endParaRPr>
          </a:p>
        </p:txBody>
      </p:sp>
      <p:sp>
        <p:nvSpPr>
          <p:cNvPr id="1020" name="Google Shape;1020;p49"/>
          <p:cNvSpPr/>
          <p:nvPr/>
        </p:nvSpPr>
        <p:spPr>
          <a:xfrm>
            <a:off x="6990400" y="4021951"/>
            <a:ext cx="1343700" cy="3693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Instancing payloads</a:t>
            </a:r>
            <a:endParaRPr sz="1200" b="1">
              <a:solidFill>
                <a:schemeClr val="lt1"/>
              </a:solidFill>
              <a:latin typeface="Roboto"/>
              <a:ea typeface="Roboto"/>
              <a:cs typeface="Roboto"/>
              <a:sym typeface="Roboto"/>
            </a:endParaRPr>
          </a:p>
        </p:txBody>
      </p:sp>
      <p:sp>
        <p:nvSpPr>
          <p:cNvPr id="1021" name="Google Shape;1021;p49"/>
          <p:cNvSpPr/>
          <p:nvPr/>
        </p:nvSpPr>
        <p:spPr>
          <a:xfrm>
            <a:off x="5229650" y="2016750"/>
            <a:ext cx="618000" cy="3156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022" name="Google Shape;1022;p49"/>
          <p:cNvSpPr/>
          <p:nvPr/>
        </p:nvSpPr>
        <p:spPr>
          <a:xfrm>
            <a:off x="5382050" y="2169150"/>
            <a:ext cx="618000" cy="3156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023" name="Google Shape;1023;p49"/>
          <p:cNvSpPr/>
          <p:nvPr/>
        </p:nvSpPr>
        <p:spPr>
          <a:xfrm>
            <a:off x="6235875" y="1719000"/>
            <a:ext cx="1263300" cy="891000"/>
          </a:xfrm>
          <a:prstGeom prst="rect">
            <a:avLst/>
          </a:prstGeom>
          <a:solidFill>
            <a:schemeClr val="dk1"/>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1024" name="Google Shape;1024;p49"/>
          <p:cNvSpPr/>
          <p:nvPr/>
        </p:nvSpPr>
        <p:spPr>
          <a:xfrm>
            <a:off x="6443825" y="1864350"/>
            <a:ext cx="618000" cy="3156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025" name="Google Shape;1025;p49"/>
          <p:cNvSpPr/>
          <p:nvPr/>
        </p:nvSpPr>
        <p:spPr>
          <a:xfrm>
            <a:off x="6596225" y="2016750"/>
            <a:ext cx="618000" cy="3156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026" name="Google Shape;1026;p49"/>
          <p:cNvSpPr/>
          <p:nvPr/>
        </p:nvSpPr>
        <p:spPr>
          <a:xfrm>
            <a:off x="6748625" y="2169150"/>
            <a:ext cx="618000" cy="3156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027" name="Google Shape;1027;p49"/>
          <p:cNvSpPr/>
          <p:nvPr/>
        </p:nvSpPr>
        <p:spPr>
          <a:xfrm>
            <a:off x="7602450" y="1729050"/>
            <a:ext cx="1263300" cy="891000"/>
          </a:xfrm>
          <a:prstGeom prst="rect">
            <a:avLst/>
          </a:prstGeom>
          <a:solidFill>
            <a:schemeClr val="dk1"/>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1028" name="Google Shape;1028;p49"/>
          <p:cNvSpPr/>
          <p:nvPr/>
        </p:nvSpPr>
        <p:spPr>
          <a:xfrm>
            <a:off x="7810400" y="1874400"/>
            <a:ext cx="618000" cy="3156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029" name="Google Shape;1029;p49"/>
          <p:cNvSpPr/>
          <p:nvPr/>
        </p:nvSpPr>
        <p:spPr>
          <a:xfrm>
            <a:off x="7962800" y="2026800"/>
            <a:ext cx="618000" cy="3156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030" name="Google Shape;1030;p49"/>
          <p:cNvSpPr/>
          <p:nvPr/>
        </p:nvSpPr>
        <p:spPr>
          <a:xfrm>
            <a:off x="8115200" y="2179200"/>
            <a:ext cx="618000" cy="3156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031" name="Google Shape;1031;p49"/>
          <p:cNvSpPr txBox="1"/>
          <p:nvPr/>
        </p:nvSpPr>
        <p:spPr>
          <a:xfrm>
            <a:off x="4892400" y="1253488"/>
            <a:ext cx="1217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Actors</a:t>
            </a:r>
            <a:endParaRPr sz="800" b="1">
              <a:solidFill>
                <a:schemeClr val="lt1"/>
              </a:solidFill>
              <a:latin typeface="Roboto"/>
              <a:ea typeface="Roboto"/>
              <a:cs typeface="Roboto"/>
              <a:sym typeface="Roboto"/>
            </a:endParaRPr>
          </a:p>
          <a:p>
            <a:pPr marL="0" lvl="0" indent="0" algn="ctr" rtl="0">
              <a:spcBef>
                <a:spcPts val="0"/>
              </a:spcBef>
              <a:spcAft>
                <a:spcPts val="0"/>
              </a:spcAft>
              <a:buNone/>
            </a:pPr>
            <a:r>
              <a:rPr lang="en" sz="800" b="1">
                <a:solidFill>
                  <a:schemeClr val="lt1"/>
                </a:solidFill>
                <a:latin typeface="Roboto"/>
                <a:ea typeface="Roboto"/>
                <a:cs typeface="Roboto"/>
                <a:sym typeface="Roboto"/>
              </a:rPr>
              <a:t>rendering</a:t>
            </a:r>
            <a:endParaRPr sz="800" b="1">
              <a:solidFill>
                <a:schemeClr val="lt1"/>
              </a:solidFill>
              <a:latin typeface="Roboto"/>
              <a:ea typeface="Roboto"/>
              <a:cs typeface="Roboto"/>
              <a:sym typeface="Roboto"/>
            </a:endParaRPr>
          </a:p>
        </p:txBody>
      </p:sp>
      <p:sp>
        <p:nvSpPr>
          <p:cNvPr id="1032" name="Google Shape;1032;p49"/>
          <p:cNvSpPr txBox="1"/>
          <p:nvPr/>
        </p:nvSpPr>
        <p:spPr>
          <a:xfrm>
            <a:off x="6225250" y="1268038"/>
            <a:ext cx="1217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ECS</a:t>
            </a:r>
            <a:endParaRPr sz="800" b="1">
              <a:solidFill>
                <a:schemeClr val="lt1"/>
              </a:solidFill>
              <a:latin typeface="Roboto"/>
              <a:ea typeface="Roboto"/>
              <a:cs typeface="Roboto"/>
              <a:sym typeface="Roboto"/>
            </a:endParaRPr>
          </a:p>
          <a:p>
            <a:pPr marL="0" lvl="0" indent="0" algn="ctr" rtl="0">
              <a:spcBef>
                <a:spcPts val="0"/>
              </a:spcBef>
              <a:spcAft>
                <a:spcPts val="0"/>
              </a:spcAft>
              <a:buNone/>
            </a:pPr>
            <a:r>
              <a:rPr lang="en" sz="800" b="1">
                <a:solidFill>
                  <a:schemeClr val="lt1"/>
                </a:solidFill>
                <a:latin typeface="Roboto"/>
                <a:ea typeface="Roboto"/>
                <a:cs typeface="Roboto"/>
                <a:sym typeface="Roboto"/>
              </a:rPr>
              <a:t>rendering</a:t>
            </a:r>
            <a:endParaRPr sz="800" b="1">
              <a:solidFill>
                <a:schemeClr val="lt1"/>
              </a:solidFill>
              <a:latin typeface="Roboto"/>
              <a:ea typeface="Roboto"/>
              <a:cs typeface="Roboto"/>
              <a:sym typeface="Roboto"/>
            </a:endParaRPr>
          </a:p>
        </p:txBody>
      </p:sp>
      <p:sp>
        <p:nvSpPr>
          <p:cNvPr id="1033" name="Google Shape;1033;p49"/>
          <p:cNvSpPr txBox="1"/>
          <p:nvPr/>
        </p:nvSpPr>
        <p:spPr>
          <a:xfrm>
            <a:off x="7625550" y="1253475"/>
            <a:ext cx="1217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Mesh particles rendering</a:t>
            </a:r>
            <a:endParaRPr sz="800" b="1">
              <a:solidFill>
                <a:schemeClr val="lt1"/>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37"/>
        <p:cNvGrpSpPr/>
        <p:nvPr/>
      </p:nvGrpSpPr>
      <p:grpSpPr>
        <a:xfrm>
          <a:off x="0" y="0"/>
          <a:ext cx="0" cy="0"/>
          <a:chOff x="0" y="0"/>
          <a:chExt cx="0" cy="0"/>
        </a:xfrm>
      </p:grpSpPr>
      <p:sp>
        <p:nvSpPr>
          <p:cNvPr id="1038" name="Google Shape;1038;p50"/>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Draw calls batching: draw request</a:t>
            </a:r>
            <a:endParaRPr sz="2200" b="1">
              <a:solidFill>
                <a:schemeClr val="lt1"/>
              </a:solidFill>
              <a:latin typeface="Roboto"/>
              <a:ea typeface="Roboto"/>
              <a:cs typeface="Roboto"/>
              <a:sym typeface="Roboto"/>
            </a:endParaRPr>
          </a:p>
        </p:txBody>
      </p:sp>
      <p:grpSp>
        <p:nvGrpSpPr>
          <p:cNvPr id="1039" name="Google Shape;1039;p50"/>
          <p:cNvGrpSpPr/>
          <p:nvPr/>
        </p:nvGrpSpPr>
        <p:grpSpPr>
          <a:xfrm>
            <a:off x="92412" y="65726"/>
            <a:ext cx="2602188" cy="431175"/>
            <a:chOff x="92412" y="65726"/>
            <a:chExt cx="2602188" cy="431175"/>
          </a:xfrm>
        </p:grpSpPr>
        <p:pic>
          <p:nvPicPr>
            <p:cNvPr id="1040" name="Google Shape;1040;p50"/>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041" name="Google Shape;1041;p50"/>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042" name="Google Shape;1042;p50"/>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043" name="Google Shape;1043;p50"/>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044" name="Google Shape;1044;p50"/>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045" name="Google Shape;1045;p50"/>
          <p:cNvSpPr/>
          <p:nvPr/>
        </p:nvSpPr>
        <p:spPr>
          <a:xfrm>
            <a:off x="5840425" y="1480975"/>
            <a:ext cx="2865600" cy="2579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046" name="Google Shape;1046;p50"/>
          <p:cNvSpPr/>
          <p:nvPr/>
        </p:nvSpPr>
        <p:spPr>
          <a:xfrm>
            <a:off x="5940575" y="1597400"/>
            <a:ext cx="2659500" cy="693000"/>
          </a:xfrm>
          <a:prstGeom prst="rect">
            <a:avLst/>
          </a:prstGeom>
          <a:noFill/>
          <a:ln w="9525" cap="flat" cmpd="sng">
            <a:solidFill>
              <a:srgbClr val="FFE5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047" name="Google Shape;1047;p50"/>
          <p:cNvSpPr/>
          <p:nvPr/>
        </p:nvSpPr>
        <p:spPr>
          <a:xfrm>
            <a:off x="5972125" y="2325325"/>
            <a:ext cx="2602200" cy="267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Instance id</a:t>
            </a:r>
            <a:endParaRPr sz="800">
              <a:solidFill>
                <a:schemeClr val="lt1"/>
              </a:solidFill>
              <a:latin typeface="Roboto"/>
              <a:ea typeface="Roboto"/>
              <a:cs typeface="Roboto"/>
              <a:sym typeface="Roboto"/>
            </a:endParaRPr>
          </a:p>
        </p:txBody>
      </p:sp>
      <p:sp>
        <p:nvSpPr>
          <p:cNvPr id="1048" name="Google Shape;1048;p50"/>
          <p:cNvSpPr/>
          <p:nvPr/>
        </p:nvSpPr>
        <p:spPr>
          <a:xfrm>
            <a:off x="5972125" y="2669825"/>
            <a:ext cx="2602200" cy="267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Material override id</a:t>
            </a:r>
            <a:endParaRPr sz="800">
              <a:solidFill>
                <a:schemeClr val="lt1"/>
              </a:solidFill>
              <a:latin typeface="Roboto"/>
              <a:ea typeface="Roboto"/>
              <a:cs typeface="Roboto"/>
              <a:sym typeface="Roboto"/>
            </a:endParaRPr>
          </a:p>
        </p:txBody>
      </p:sp>
      <p:sp>
        <p:nvSpPr>
          <p:cNvPr id="1049" name="Google Shape;1049;p50"/>
          <p:cNvSpPr/>
          <p:nvPr/>
        </p:nvSpPr>
        <p:spPr>
          <a:xfrm>
            <a:off x="5972125" y="1636325"/>
            <a:ext cx="1264800" cy="267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Template id</a:t>
            </a:r>
            <a:endParaRPr sz="800">
              <a:solidFill>
                <a:schemeClr val="lt1"/>
              </a:solidFill>
              <a:latin typeface="Roboto"/>
              <a:ea typeface="Roboto"/>
              <a:cs typeface="Roboto"/>
              <a:sym typeface="Roboto"/>
            </a:endParaRPr>
          </a:p>
        </p:txBody>
      </p:sp>
      <p:sp>
        <p:nvSpPr>
          <p:cNvPr id="1050" name="Google Shape;1050;p50"/>
          <p:cNvSpPr/>
          <p:nvPr/>
        </p:nvSpPr>
        <p:spPr>
          <a:xfrm>
            <a:off x="7309479" y="1636325"/>
            <a:ext cx="1264800" cy="267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Split id</a:t>
            </a:r>
            <a:endParaRPr sz="800">
              <a:solidFill>
                <a:schemeClr val="lt1"/>
              </a:solidFill>
              <a:latin typeface="Roboto"/>
              <a:ea typeface="Roboto"/>
              <a:cs typeface="Roboto"/>
              <a:sym typeface="Roboto"/>
            </a:endParaRPr>
          </a:p>
        </p:txBody>
      </p:sp>
      <p:sp>
        <p:nvSpPr>
          <p:cNvPr id="1051" name="Google Shape;1051;p50"/>
          <p:cNvSpPr/>
          <p:nvPr/>
        </p:nvSpPr>
        <p:spPr>
          <a:xfrm>
            <a:off x="5972129" y="1980825"/>
            <a:ext cx="1264800" cy="267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Material id</a:t>
            </a:r>
            <a:endParaRPr sz="800">
              <a:solidFill>
                <a:schemeClr val="lt1"/>
              </a:solidFill>
              <a:latin typeface="Roboto"/>
              <a:ea typeface="Roboto"/>
              <a:cs typeface="Roboto"/>
              <a:sym typeface="Roboto"/>
            </a:endParaRPr>
          </a:p>
        </p:txBody>
      </p:sp>
      <p:sp>
        <p:nvSpPr>
          <p:cNvPr id="1052" name="Google Shape;1052;p50"/>
          <p:cNvSpPr/>
          <p:nvPr/>
        </p:nvSpPr>
        <p:spPr>
          <a:xfrm>
            <a:off x="7309479" y="1980825"/>
            <a:ext cx="1264800" cy="267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Prop mask</a:t>
            </a:r>
            <a:endParaRPr sz="800">
              <a:solidFill>
                <a:schemeClr val="lt1"/>
              </a:solidFill>
              <a:latin typeface="Roboto"/>
              <a:ea typeface="Roboto"/>
              <a:cs typeface="Roboto"/>
              <a:sym typeface="Roboto"/>
            </a:endParaRPr>
          </a:p>
        </p:txBody>
      </p:sp>
      <p:sp>
        <p:nvSpPr>
          <p:cNvPr id="1053" name="Google Shape;1053;p50"/>
          <p:cNvSpPr/>
          <p:nvPr/>
        </p:nvSpPr>
        <p:spPr>
          <a:xfrm>
            <a:off x="5972125" y="3014325"/>
            <a:ext cx="2602200" cy="267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Cameras mask</a:t>
            </a:r>
            <a:endParaRPr sz="800">
              <a:solidFill>
                <a:schemeClr val="lt1"/>
              </a:solidFill>
              <a:latin typeface="Roboto"/>
              <a:ea typeface="Roboto"/>
              <a:cs typeface="Roboto"/>
              <a:sym typeface="Roboto"/>
            </a:endParaRPr>
          </a:p>
        </p:txBody>
      </p:sp>
      <p:sp>
        <p:nvSpPr>
          <p:cNvPr id="1054" name="Google Shape;1054;p50"/>
          <p:cNvSpPr/>
          <p:nvPr/>
        </p:nvSpPr>
        <p:spPr>
          <a:xfrm>
            <a:off x="5972125" y="3358825"/>
            <a:ext cx="814500" cy="267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Wind pivot</a:t>
            </a:r>
            <a:endParaRPr sz="800">
              <a:solidFill>
                <a:schemeClr val="lt1"/>
              </a:solidFill>
              <a:latin typeface="Roboto"/>
              <a:ea typeface="Roboto"/>
              <a:cs typeface="Roboto"/>
              <a:sym typeface="Roboto"/>
            </a:endParaRPr>
          </a:p>
        </p:txBody>
      </p:sp>
      <p:sp>
        <p:nvSpPr>
          <p:cNvPr id="1055" name="Google Shape;1055;p50"/>
          <p:cNvSpPr/>
          <p:nvPr/>
        </p:nvSpPr>
        <p:spPr>
          <a:xfrm>
            <a:off x="6865975" y="3358825"/>
            <a:ext cx="814500" cy="267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Opacity</a:t>
            </a:r>
            <a:endParaRPr sz="800">
              <a:solidFill>
                <a:schemeClr val="lt1"/>
              </a:solidFill>
              <a:latin typeface="Roboto"/>
              <a:ea typeface="Roboto"/>
              <a:cs typeface="Roboto"/>
              <a:sym typeface="Roboto"/>
            </a:endParaRPr>
          </a:p>
        </p:txBody>
      </p:sp>
      <p:sp>
        <p:nvSpPr>
          <p:cNvPr id="1056" name="Google Shape;1056;p50"/>
          <p:cNvSpPr/>
          <p:nvPr/>
        </p:nvSpPr>
        <p:spPr>
          <a:xfrm>
            <a:off x="7759825" y="3358825"/>
            <a:ext cx="814500" cy="267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LOD transition</a:t>
            </a:r>
            <a:endParaRPr sz="800">
              <a:solidFill>
                <a:schemeClr val="lt1"/>
              </a:solidFill>
              <a:latin typeface="Roboto"/>
              <a:ea typeface="Roboto"/>
              <a:cs typeface="Roboto"/>
              <a:sym typeface="Roboto"/>
            </a:endParaRPr>
          </a:p>
        </p:txBody>
      </p:sp>
      <p:sp>
        <p:nvSpPr>
          <p:cNvPr id="1057" name="Google Shape;1057;p50"/>
          <p:cNvSpPr txBox="1"/>
          <p:nvPr/>
        </p:nvSpPr>
        <p:spPr>
          <a:xfrm>
            <a:off x="5773225" y="1251625"/>
            <a:ext cx="3000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Draw request</a:t>
            </a:r>
            <a:endParaRPr sz="800" b="1">
              <a:solidFill>
                <a:schemeClr val="lt1"/>
              </a:solidFill>
              <a:latin typeface="Roboto"/>
              <a:ea typeface="Roboto"/>
              <a:cs typeface="Roboto"/>
              <a:sym typeface="Roboto"/>
            </a:endParaRPr>
          </a:p>
        </p:txBody>
      </p:sp>
      <p:sp>
        <p:nvSpPr>
          <p:cNvPr id="1058" name="Google Shape;1058;p50"/>
          <p:cNvSpPr txBox="1"/>
          <p:nvPr/>
        </p:nvSpPr>
        <p:spPr>
          <a:xfrm>
            <a:off x="4452025" y="1923625"/>
            <a:ext cx="11475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800">
                <a:solidFill>
                  <a:schemeClr val="lt1"/>
                </a:solidFill>
                <a:latin typeface="Roboto"/>
                <a:ea typeface="Roboto"/>
                <a:cs typeface="Roboto"/>
                <a:sym typeface="Roboto"/>
              </a:rPr>
              <a:t>Header</a:t>
            </a:r>
            <a:endParaRPr sz="800">
              <a:solidFill>
                <a:schemeClr val="lt1"/>
              </a:solidFill>
              <a:latin typeface="Roboto"/>
              <a:ea typeface="Roboto"/>
              <a:cs typeface="Roboto"/>
              <a:sym typeface="Roboto"/>
            </a:endParaRPr>
          </a:p>
        </p:txBody>
      </p:sp>
      <p:cxnSp>
        <p:nvCxnSpPr>
          <p:cNvPr id="1059" name="Google Shape;1059;p50"/>
          <p:cNvCxnSpPr>
            <a:stCxn id="1046" idx="1"/>
          </p:cNvCxnSpPr>
          <p:nvPr/>
        </p:nvCxnSpPr>
        <p:spPr>
          <a:xfrm rot="10800000">
            <a:off x="4695575" y="1943900"/>
            <a:ext cx="1245000" cy="0"/>
          </a:xfrm>
          <a:prstGeom prst="straightConnector1">
            <a:avLst/>
          </a:prstGeom>
          <a:noFill/>
          <a:ln w="9525" cap="flat" cmpd="sng">
            <a:solidFill>
              <a:srgbClr val="FFE599"/>
            </a:solidFill>
            <a:prstDash val="dash"/>
            <a:round/>
            <a:headEnd type="none" w="med" len="med"/>
            <a:tailEnd type="none" w="med" len="med"/>
          </a:ln>
        </p:spPr>
      </p:cxnSp>
      <p:sp>
        <p:nvSpPr>
          <p:cNvPr id="1060" name="Google Shape;1060;p50"/>
          <p:cNvSpPr/>
          <p:nvPr/>
        </p:nvSpPr>
        <p:spPr>
          <a:xfrm>
            <a:off x="5969225" y="3703325"/>
            <a:ext cx="2602200" cy="267600"/>
          </a:xfrm>
          <a:prstGeom prst="rect">
            <a:avLst/>
          </a:prstGeom>
          <a:solidFill>
            <a:srgbClr val="262626"/>
          </a:solid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Cached instancing bucked id</a:t>
            </a:r>
            <a:endParaRPr sz="800">
              <a:solidFill>
                <a:schemeClr val="lt1"/>
              </a:solidFill>
              <a:latin typeface="Roboto"/>
              <a:ea typeface="Roboto"/>
              <a:cs typeface="Roboto"/>
              <a:sym typeface="Roboto"/>
            </a:endParaRPr>
          </a:p>
        </p:txBody>
      </p:sp>
      <p:sp>
        <p:nvSpPr>
          <p:cNvPr id="1061" name="Google Shape;1061;p50"/>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Captures a request to draw a single split of an instance into a number of cameras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Has header to uniquely identify instancing bucket</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48 </a:t>
            </a:r>
            <a:r>
              <a:rPr lang="en" sz="1500">
                <a:solidFill>
                  <a:schemeClr val="lt1"/>
                </a:solidFill>
                <a:latin typeface="Roboto"/>
                <a:ea typeface="Roboto"/>
                <a:cs typeface="Roboto"/>
                <a:sym typeface="Roboto"/>
              </a:rPr>
              <a:t>bytes per draw request</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Up to </a:t>
            </a:r>
            <a:r>
              <a:rPr lang="en" sz="1500" b="1">
                <a:solidFill>
                  <a:schemeClr val="lt1"/>
                </a:solidFill>
                <a:latin typeface="Roboto"/>
                <a:ea typeface="Roboto"/>
                <a:cs typeface="Roboto"/>
                <a:sym typeface="Roboto"/>
              </a:rPr>
              <a:t>10K </a:t>
            </a:r>
            <a:r>
              <a:rPr lang="en" sz="1500">
                <a:solidFill>
                  <a:schemeClr val="lt1"/>
                </a:solidFill>
                <a:latin typeface="Roboto"/>
                <a:ea typeface="Roboto"/>
                <a:cs typeface="Roboto"/>
                <a:sym typeface="Roboto"/>
              </a:rPr>
              <a:t>draw requests in a frame</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3-4K</a:t>
            </a:r>
            <a:r>
              <a:rPr lang="en" sz="1500">
                <a:solidFill>
                  <a:schemeClr val="lt1"/>
                </a:solidFill>
                <a:latin typeface="Roboto"/>
                <a:ea typeface="Roboto"/>
                <a:cs typeface="Roboto"/>
                <a:sym typeface="Roboto"/>
              </a:rPr>
              <a:t> unique buckets on scene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65"/>
        <p:cNvGrpSpPr/>
        <p:nvPr/>
      </p:nvGrpSpPr>
      <p:grpSpPr>
        <a:xfrm>
          <a:off x="0" y="0"/>
          <a:ext cx="0" cy="0"/>
          <a:chOff x="0" y="0"/>
          <a:chExt cx="0" cy="0"/>
        </a:xfrm>
      </p:grpSpPr>
      <p:sp>
        <p:nvSpPr>
          <p:cNvPr id="1066" name="Google Shape;1066;p51"/>
          <p:cNvSpPr/>
          <p:nvPr/>
        </p:nvSpPr>
        <p:spPr>
          <a:xfrm>
            <a:off x="1383675" y="1402700"/>
            <a:ext cx="2094000" cy="30996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067" name="Google Shape;1067;p51"/>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Draw calls batching: collection</a:t>
            </a:r>
            <a:endParaRPr sz="2200" b="1">
              <a:solidFill>
                <a:schemeClr val="lt1"/>
              </a:solidFill>
              <a:latin typeface="Roboto"/>
              <a:ea typeface="Roboto"/>
              <a:cs typeface="Roboto"/>
              <a:sym typeface="Roboto"/>
            </a:endParaRPr>
          </a:p>
        </p:txBody>
      </p:sp>
      <p:grpSp>
        <p:nvGrpSpPr>
          <p:cNvPr id="1068" name="Google Shape;1068;p51"/>
          <p:cNvGrpSpPr/>
          <p:nvPr/>
        </p:nvGrpSpPr>
        <p:grpSpPr>
          <a:xfrm>
            <a:off x="92412" y="65726"/>
            <a:ext cx="2602188" cy="431175"/>
            <a:chOff x="92412" y="65726"/>
            <a:chExt cx="2602188" cy="431175"/>
          </a:xfrm>
        </p:grpSpPr>
        <p:pic>
          <p:nvPicPr>
            <p:cNvPr id="1069" name="Google Shape;1069;p51"/>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070" name="Google Shape;1070;p51"/>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071" name="Google Shape;1071;p51"/>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072" name="Google Shape;1072;p51"/>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073" name="Google Shape;1073;p51"/>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074" name="Google Shape;1074;p51"/>
          <p:cNvSpPr/>
          <p:nvPr/>
        </p:nvSpPr>
        <p:spPr>
          <a:xfrm>
            <a:off x="625600" y="1547175"/>
            <a:ext cx="470700" cy="2921400"/>
          </a:xfrm>
          <a:prstGeom prst="rect">
            <a:avLst/>
          </a:prstGeom>
          <a:solidFill>
            <a:srgbClr val="00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075" name="Google Shape;1075;p51"/>
          <p:cNvSpPr/>
          <p:nvPr/>
        </p:nvSpPr>
        <p:spPr>
          <a:xfrm>
            <a:off x="1461900" y="1642825"/>
            <a:ext cx="1921800" cy="5130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076" name="Google Shape;1076;p51"/>
          <p:cNvSpPr/>
          <p:nvPr/>
        </p:nvSpPr>
        <p:spPr>
          <a:xfrm>
            <a:off x="1461900" y="2463525"/>
            <a:ext cx="806700" cy="3387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Chunk</a:t>
            </a:r>
            <a:endParaRPr sz="1200">
              <a:solidFill>
                <a:schemeClr val="lt1"/>
              </a:solidFill>
              <a:latin typeface="Roboto"/>
              <a:ea typeface="Roboto"/>
              <a:cs typeface="Roboto"/>
              <a:sym typeface="Roboto"/>
            </a:endParaRPr>
          </a:p>
        </p:txBody>
      </p:sp>
      <p:sp>
        <p:nvSpPr>
          <p:cNvPr id="1077" name="Google Shape;1077;p51"/>
          <p:cNvSpPr/>
          <p:nvPr/>
        </p:nvSpPr>
        <p:spPr>
          <a:xfrm>
            <a:off x="528400" y="3930625"/>
            <a:ext cx="665100" cy="338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Thread</a:t>
            </a:r>
            <a:endParaRPr sz="1200">
              <a:solidFill>
                <a:schemeClr val="lt1"/>
              </a:solidFill>
              <a:latin typeface="Roboto"/>
              <a:ea typeface="Roboto"/>
              <a:cs typeface="Roboto"/>
              <a:sym typeface="Roboto"/>
            </a:endParaRPr>
          </a:p>
        </p:txBody>
      </p:sp>
      <p:sp>
        <p:nvSpPr>
          <p:cNvPr id="1078" name="Google Shape;1078;p51"/>
          <p:cNvSpPr/>
          <p:nvPr/>
        </p:nvSpPr>
        <p:spPr>
          <a:xfrm>
            <a:off x="528400" y="1729975"/>
            <a:ext cx="665100" cy="338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Thread</a:t>
            </a:r>
            <a:endParaRPr sz="1200">
              <a:solidFill>
                <a:schemeClr val="lt1"/>
              </a:solidFill>
              <a:latin typeface="Roboto"/>
              <a:ea typeface="Roboto"/>
              <a:cs typeface="Roboto"/>
              <a:sym typeface="Roboto"/>
            </a:endParaRPr>
          </a:p>
        </p:txBody>
      </p:sp>
      <p:sp>
        <p:nvSpPr>
          <p:cNvPr id="1079" name="Google Shape;1079;p51"/>
          <p:cNvSpPr/>
          <p:nvPr/>
        </p:nvSpPr>
        <p:spPr>
          <a:xfrm>
            <a:off x="528400" y="2463525"/>
            <a:ext cx="665100" cy="338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Thread</a:t>
            </a:r>
            <a:endParaRPr sz="1200">
              <a:solidFill>
                <a:schemeClr val="lt1"/>
              </a:solidFill>
              <a:latin typeface="Roboto"/>
              <a:ea typeface="Roboto"/>
              <a:cs typeface="Roboto"/>
              <a:sym typeface="Roboto"/>
            </a:endParaRPr>
          </a:p>
        </p:txBody>
      </p:sp>
      <p:sp>
        <p:nvSpPr>
          <p:cNvPr id="1080" name="Google Shape;1080;p51"/>
          <p:cNvSpPr/>
          <p:nvPr/>
        </p:nvSpPr>
        <p:spPr>
          <a:xfrm>
            <a:off x="528400" y="3197063"/>
            <a:ext cx="665100" cy="338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Thread</a:t>
            </a:r>
            <a:endParaRPr sz="1200">
              <a:solidFill>
                <a:schemeClr val="lt1"/>
              </a:solidFill>
              <a:latin typeface="Roboto"/>
              <a:ea typeface="Roboto"/>
              <a:cs typeface="Roboto"/>
              <a:sym typeface="Roboto"/>
            </a:endParaRPr>
          </a:p>
        </p:txBody>
      </p:sp>
      <p:sp>
        <p:nvSpPr>
          <p:cNvPr id="1081" name="Google Shape;1081;p51"/>
          <p:cNvSpPr/>
          <p:nvPr/>
        </p:nvSpPr>
        <p:spPr>
          <a:xfrm>
            <a:off x="2468250" y="2463525"/>
            <a:ext cx="806700" cy="3387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Chunk</a:t>
            </a:r>
            <a:endParaRPr sz="1200">
              <a:solidFill>
                <a:schemeClr val="lt1"/>
              </a:solidFill>
              <a:latin typeface="Roboto"/>
              <a:ea typeface="Roboto"/>
              <a:cs typeface="Roboto"/>
              <a:sym typeface="Roboto"/>
            </a:endParaRPr>
          </a:p>
        </p:txBody>
      </p:sp>
      <p:sp>
        <p:nvSpPr>
          <p:cNvPr id="1082" name="Google Shape;1082;p51"/>
          <p:cNvSpPr/>
          <p:nvPr/>
        </p:nvSpPr>
        <p:spPr>
          <a:xfrm>
            <a:off x="1461900" y="3197075"/>
            <a:ext cx="806700" cy="3387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Chunk</a:t>
            </a:r>
            <a:endParaRPr sz="1200">
              <a:solidFill>
                <a:schemeClr val="lt1"/>
              </a:solidFill>
              <a:latin typeface="Roboto"/>
              <a:ea typeface="Roboto"/>
              <a:cs typeface="Roboto"/>
              <a:sym typeface="Roboto"/>
            </a:endParaRPr>
          </a:p>
        </p:txBody>
      </p:sp>
      <p:sp>
        <p:nvSpPr>
          <p:cNvPr id="1083" name="Google Shape;1083;p51"/>
          <p:cNvSpPr/>
          <p:nvPr/>
        </p:nvSpPr>
        <p:spPr>
          <a:xfrm>
            <a:off x="1461900" y="3930625"/>
            <a:ext cx="806700" cy="3387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Chunk</a:t>
            </a:r>
            <a:endParaRPr sz="1200">
              <a:solidFill>
                <a:schemeClr val="lt1"/>
              </a:solidFill>
              <a:latin typeface="Roboto"/>
              <a:ea typeface="Roboto"/>
              <a:cs typeface="Roboto"/>
              <a:sym typeface="Roboto"/>
            </a:endParaRPr>
          </a:p>
        </p:txBody>
      </p:sp>
      <p:sp>
        <p:nvSpPr>
          <p:cNvPr id="1084" name="Google Shape;1084;p51"/>
          <p:cNvSpPr/>
          <p:nvPr/>
        </p:nvSpPr>
        <p:spPr>
          <a:xfrm>
            <a:off x="1544475" y="1741525"/>
            <a:ext cx="532200" cy="3156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085" name="Google Shape;1085;p51"/>
          <p:cNvSpPr/>
          <p:nvPr/>
        </p:nvSpPr>
        <p:spPr>
          <a:xfrm>
            <a:off x="2156700" y="1741525"/>
            <a:ext cx="532200" cy="3156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086" name="Google Shape;1086;p51"/>
          <p:cNvSpPr/>
          <p:nvPr/>
        </p:nvSpPr>
        <p:spPr>
          <a:xfrm>
            <a:off x="2774575" y="1741525"/>
            <a:ext cx="532200" cy="3156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087" name="Google Shape;1087;p51"/>
          <p:cNvSpPr txBox="1"/>
          <p:nvPr/>
        </p:nvSpPr>
        <p:spPr>
          <a:xfrm>
            <a:off x="363100" y="1270975"/>
            <a:ext cx="995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TLS queue</a:t>
            </a:r>
            <a:endParaRPr sz="800" b="1">
              <a:solidFill>
                <a:schemeClr val="lt1"/>
              </a:solidFill>
              <a:latin typeface="Roboto"/>
              <a:ea typeface="Roboto"/>
              <a:cs typeface="Roboto"/>
              <a:sym typeface="Roboto"/>
            </a:endParaRPr>
          </a:p>
        </p:txBody>
      </p:sp>
      <p:sp>
        <p:nvSpPr>
          <p:cNvPr id="1088" name="Google Shape;1088;p51"/>
          <p:cNvSpPr txBox="1"/>
          <p:nvPr/>
        </p:nvSpPr>
        <p:spPr>
          <a:xfrm>
            <a:off x="1924950" y="1422175"/>
            <a:ext cx="995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Chunk</a:t>
            </a:r>
            <a:endParaRPr sz="800" b="1">
              <a:solidFill>
                <a:schemeClr val="lt1"/>
              </a:solidFill>
              <a:latin typeface="Roboto"/>
              <a:ea typeface="Roboto"/>
              <a:cs typeface="Roboto"/>
              <a:sym typeface="Roboto"/>
            </a:endParaRPr>
          </a:p>
        </p:txBody>
      </p:sp>
      <p:cxnSp>
        <p:nvCxnSpPr>
          <p:cNvPr id="1089" name="Google Shape;1089;p51"/>
          <p:cNvCxnSpPr>
            <a:stCxn id="1078" idx="3"/>
            <a:endCxn id="1075" idx="1"/>
          </p:cNvCxnSpPr>
          <p:nvPr/>
        </p:nvCxnSpPr>
        <p:spPr>
          <a:xfrm>
            <a:off x="1193500" y="1899325"/>
            <a:ext cx="268500" cy="0"/>
          </a:xfrm>
          <a:prstGeom prst="straightConnector1">
            <a:avLst/>
          </a:prstGeom>
          <a:noFill/>
          <a:ln w="9525" cap="flat" cmpd="sng">
            <a:solidFill>
              <a:schemeClr val="lt1"/>
            </a:solidFill>
            <a:prstDash val="solid"/>
            <a:round/>
            <a:headEnd type="none" w="med" len="med"/>
            <a:tailEnd type="triangle" w="med" len="med"/>
          </a:ln>
        </p:spPr>
      </p:cxnSp>
      <p:cxnSp>
        <p:nvCxnSpPr>
          <p:cNvPr id="1090" name="Google Shape;1090;p51"/>
          <p:cNvCxnSpPr>
            <a:stCxn id="1079" idx="3"/>
            <a:endCxn id="1076" idx="1"/>
          </p:cNvCxnSpPr>
          <p:nvPr/>
        </p:nvCxnSpPr>
        <p:spPr>
          <a:xfrm>
            <a:off x="1193500" y="2632875"/>
            <a:ext cx="268500" cy="0"/>
          </a:xfrm>
          <a:prstGeom prst="straightConnector1">
            <a:avLst/>
          </a:prstGeom>
          <a:noFill/>
          <a:ln w="9525" cap="flat" cmpd="sng">
            <a:solidFill>
              <a:schemeClr val="lt1"/>
            </a:solidFill>
            <a:prstDash val="solid"/>
            <a:round/>
            <a:headEnd type="none" w="med" len="med"/>
            <a:tailEnd type="triangle" w="med" len="med"/>
          </a:ln>
        </p:spPr>
      </p:cxnSp>
      <p:cxnSp>
        <p:nvCxnSpPr>
          <p:cNvPr id="1091" name="Google Shape;1091;p51"/>
          <p:cNvCxnSpPr>
            <a:stCxn id="1076" idx="3"/>
            <a:endCxn id="1081" idx="1"/>
          </p:cNvCxnSpPr>
          <p:nvPr/>
        </p:nvCxnSpPr>
        <p:spPr>
          <a:xfrm>
            <a:off x="2268600" y="2632875"/>
            <a:ext cx="199800" cy="0"/>
          </a:xfrm>
          <a:prstGeom prst="straightConnector1">
            <a:avLst/>
          </a:prstGeom>
          <a:noFill/>
          <a:ln w="9525" cap="flat" cmpd="sng">
            <a:solidFill>
              <a:schemeClr val="lt1"/>
            </a:solidFill>
            <a:prstDash val="solid"/>
            <a:round/>
            <a:headEnd type="none" w="med" len="med"/>
            <a:tailEnd type="triangle" w="med" len="med"/>
          </a:ln>
        </p:spPr>
      </p:cxnSp>
      <p:cxnSp>
        <p:nvCxnSpPr>
          <p:cNvPr id="1092" name="Google Shape;1092;p51"/>
          <p:cNvCxnSpPr>
            <a:stCxn id="1080" idx="3"/>
            <a:endCxn id="1082" idx="1"/>
          </p:cNvCxnSpPr>
          <p:nvPr/>
        </p:nvCxnSpPr>
        <p:spPr>
          <a:xfrm>
            <a:off x="1193500" y="3366413"/>
            <a:ext cx="268500" cy="0"/>
          </a:xfrm>
          <a:prstGeom prst="straightConnector1">
            <a:avLst/>
          </a:prstGeom>
          <a:noFill/>
          <a:ln w="9525" cap="flat" cmpd="sng">
            <a:solidFill>
              <a:schemeClr val="lt1"/>
            </a:solidFill>
            <a:prstDash val="solid"/>
            <a:round/>
            <a:headEnd type="none" w="med" len="med"/>
            <a:tailEnd type="triangle" w="med" len="med"/>
          </a:ln>
        </p:spPr>
      </p:cxnSp>
      <p:cxnSp>
        <p:nvCxnSpPr>
          <p:cNvPr id="1093" name="Google Shape;1093;p51"/>
          <p:cNvCxnSpPr>
            <a:stCxn id="1077" idx="3"/>
            <a:endCxn id="1083" idx="1"/>
          </p:cNvCxnSpPr>
          <p:nvPr/>
        </p:nvCxnSpPr>
        <p:spPr>
          <a:xfrm>
            <a:off x="1193500" y="4099975"/>
            <a:ext cx="268500" cy="0"/>
          </a:xfrm>
          <a:prstGeom prst="straightConnector1">
            <a:avLst/>
          </a:prstGeom>
          <a:noFill/>
          <a:ln w="9525" cap="flat" cmpd="sng">
            <a:solidFill>
              <a:schemeClr val="lt1"/>
            </a:solidFill>
            <a:prstDash val="solid"/>
            <a:round/>
            <a:headEnd type="none" w="med" len="med"/>
            <a:tailEnd type="triangle" w="med" len="med"/>
          </a:ln>
        </p:spPr>
      </p:cxnSp>
      <p:sp>
        <p:nvSpPr>
          <p:cNvPr id="1094" name="Google Shape;1094;p51"/>
          <p:cNvSpPr txBox="1"/>
          <p:nvPr/>
        </p:nvSpPr>
        <p:spPr>
          <a:xfrm>
            <a:off x="1924950" y="1102825"/>
            <a:ext cx="995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Chunk pool</a:t>
            </a:r>
            <a:endParaRPr sz="800" b="1">
              <a:solidFill>
                <a:schemeClr val="lt1"/>
              </a:solidFill>
              <a:latin typeface="Roboto"/>
              <a:ea typeface="Roboto"/>
              <a:cs typeface="Roboto"/>
              <a:sym typeface="Roboto"/>
            </a:endParaRPr>
          </a:p>
        </p:txBody>
      </p:sp>
      <p:sp>
        <p:nvSpPr>
          <p:cNvPr id="1095" name="Google Shape;1095;p51"/>
          <p:cNvSpPr txBox="1"/>
          <p:nvPr/>
        </p:nvSpPr>
        <p:spPr>
          <a:xfrm>
            <a:off x="4574625" y="1102825"/>
            <a:ext cx="4106100" cy="35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Custom TLS queue for request collection</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64 </a:t>
            </a:r>
            <a:r>
              <a:rPr lang="en" sz="1500">
                <a:solidFill>
                  <a:schemeClr val="lt1"/>
                </a:solidFill>
                <a:latin typeface="Roboto"/>
                <a:ea typeface="Roboto"/>
                <a:cs typeface="Roboto"/>
                <a:sym typeface="Roboto"/>
              </a:rPr>
              <a:t>requests per chunk</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Up to </a:t>
            </a:r>
            <a:r>
              <a:rPr lang="en" sz="1500" b="1">
                <a:solidFill>
                  <a:schemeClr val="lt1"/>
                </a:solidFill>
                <a:latin typeface="Roboto"/>
                <a:ea typeface="Roboto"/>
                <a:cs typeface="Roboto"/>
                <a:sym typeface="Roboto"/>
              </a:rPr>
              <a:t>200 </a:t>
            </a:r>
            <a:r>
              <a:rPr lang="en" sz="1500">
                <a:solidFill>
                  <a:schemeClr val="lt1"/>
                </a:solidFill>
                <a:latin typeface="Roboto"/>
                <a:ea typeface="Roboto"/>
                <a:cs typeface="Roboto"/>
                <a:sym typeface="Roboto"/>
              </a:rPr>
              <a:t>chunks in a frame</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Up to </a:t>
            </a:r>
            <a:r>
              <a:rPr lang="en" sz="1500" b="1">
                <a:solidFill>
                  <a:schemeClr val="lt1"/>
                </a:solidFill>
                <a:latin typeface="Roboto"/>
                <a:ea typeface="Roboto"/>
                <a:cs typeface="Roboto"/>
                <a:sym typeface="Roboto"/>
              </a:rPr>
              <a:t>24 </a:t>
            </a:r>
            <a:r>
              <a:rPr lang="en" sz="1500">
                <a:solidFill>
                  <a:schemeClr val="lt1"/>
                </a:solidFill>
                <a:latin typeface="Roboto"/>
                <a:ea typeface="Roboto"/>
                <a:cs typeface="Roboto"/>
                <a:sym typeface="Roboto"/>
              </a:rPr>
              <a:t>workers (engine limit)</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Under </a:t>
            </a:r>
            <a:r>
              <a:rPr lang="en" sz="1500" b="1">
                <a:solidFill>
                  <a:schemeClr val="lt1"/>
                </a:solidFill>
                <a:latin typeface="Roboto"/>
                <a:ea typeface="Roboto"/>
                <a:cs typeface="Roboto"/>
                <a:sym typeface="Roboto"/>
              </a:rPr>
              <a:t>1MB </a:t>
            </a:r>
            <a:r>
              <a:rPr lang="en" sz="1500">
                <a:solidFill>
                  <a:schemeClr val="lt1"/>
                </a:solidFill>
                <a:latin typeface="Roboto"/>
                <a:ea typeface="Roboto"/>
                <a:cs typeface="Roboto"/>
                <a:sym typeface="Roboto"/>
              </a:rPr>
              <a:t>of memory whole pool size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i="1">
                <a:solidFill>
                  <a:schemeClr val="lt1"/>
                </a:solidFill>
                <a:latin typeface="Roboto"/>
                <a:ea typeface="Roboto"/>
                <a:cs typeface="Roboto"/>
                <a:sym typeface="Roboto"/>
              </a:rPr>
              <a:t>*We had to tune this performance due to cache misses and high contention on requests collection in clients system</a:t>
            </a:r>
            <a:endParaRPr sz="1500" i="1">
              <a:solidFill>
                <a:schemeClr val="lt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7"/>
        <p:cNvGrpSpPr/>
        <p:nvPr/>
      </p:nvGrpSpPr>
      <p:grpSpPr>
        <a:xfrm>
          <a:off x="0" y="0"/>
          <a:ext cx="0" cy="0"/>
          <a:chOff x="0" y="0"/>
          <a:chExt cx="0" cy="0"/>
        </a:xfrm>
      </p:grpSpPr>
      <p:sp>
        <p:nvSpPr>
          <p:cNvPr id="228" name="Google Shape;228;p25"/>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About this talk</a:t>
            </a:r>
            <a:endParaRPr sz="2200" b="1">
              <a:solidFill>
                <a:schemeClr val="lt1"/>
              </a:solidFill>
              <a:latin typeface="Roboto"/>
              <a:ea typeface="Roboto"/>
              <a:cs typeface="Roboto"/>
              <a:sym typeface="Roboto"/>
            </a:endParaRPr>
          </a:p>
        </p:txBody>
      </p:sp>
      <p:grpSp>
        <p:nvGrpSpPr>
          <p:cNvPr id="229" name="Google Shape;229;p25"/>
          <p:cNvGrpSpPr/>
          <p:nvPr/>
        </p:nvGrpSpPr>
        <p:grpSpPr>
          <a:xfrm>
            <a:off x="92412" y="65726"/>
            <a:ext cx="2602188" cy="431175"/>
            <a:chOff x="92412" y="65726"/>
            <a:chExt cx="2602188" cy="431175"/>
          </a:xfrm>
        </p:grpSpPr>
        <p:pic>
          <p:nvPicPr>
            <p:cNvPr id="230" name="Google Shape;230;p25"/>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31" name="Google Shape;231;p25"/>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32" name="Google Shape;232;p25"/>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33" name="Google Shape;233;p25"/>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34" name="Google Shape;234;p25"/>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235" name="Google Shape;235;p25"/>
          <p:cNvSpPr txBox="1"/>
          <p:nvPr/>
        </p:nvSpPr>
        <p:spPr>
          <a:xfrm>
            <a:off x="431425" y="1103425"/>
            <a:ext cx="80364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The context</a:t>
            </a:r>
            <a:r>
              <a:rPr lang="en" sz="1500">
                <a:solidFill>
                  <a:schemeClr val="lt1"/>
                </a:solidFill>
                <a:latin typeface="Roboto"/>
                <a:ea typeface="Roboto"/>
                <a:cs typeface="Roboto"/>
                <a:sym typeface="Roboto"/>
              </a:rPr>
              <a:t> of engine development and project features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Focus </a:t>
            </a:r>
            <a:r>
              <a:rPr lang="en" sz="1500">
                <a:solidFill>
                  <a:schemeClr val="lt1"/>
                </a:solidFill>
                <a:latin typeface="Roboto"/>
                <a:ea typeface="Roboto"/>
                <a:cs typeface="Roboto"/>
                <a:sym typeface="Roboto"/>
              </a:rPr>
              <a:t>on rendering engine architecture and systems design</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No hard science</a:t>
            </a:r>
            <a:r>
              <a:rPr lang="en" sz="1500">
                <a:solidFill>
                  <a:schemeClr val="lt1"/>
                </a:solidFill>
                <a:latin typeface="Roboto"/>
                <a:ea typeface="Roboto"/>
                <a:cs typeface="Roboto"/>
                <a:sym typeface="Roboto"/>
              </a:rPr>
              <a:t> nor state of the art rendering techniques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b="1">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Not how to do it right</a:t>
            </a:r>
            <a:r>
              <a:rPr lang="en" sz="1500">
                <a:solidFill>
                  <a:schemeClr val="lt1"/>
                </a:solidFill>
                <a:latin typeface="Roboto"/>
                <a:ea typeface="Roboto"/>
                <a:cs typeface="Roboto"/>
                <a:sym typeface="Roboto"/>
              </a:rPr>
              <a:t>, but how </a:t>
            </a:r>
            <a:r>
              <a:rPr lang="en" sz="1500" b="1">
                <a:solidFill>
                  <a:schemeClr val="lt1"/>
                </a:solidFill>
                <a:latin typeface="Roboto"/>
                <a:ea typeface="Roboto"/>
                <a:cs typeface="Roboto"/>
                <a:sym typeface="Roboto"/>
              </a:rPr>
              <a:t>we did it</a:t>
            </a:r>
            <a:r>
              <a:rPr lang="en" sz="1500">
                <a:solidFill>
                  <a:schemeClr val="lt1"/>
                </a:solidFill>
                <a:latin typeface="Roboto"/>
                <a:ea typeface="Roboto"/>
                <a:cs typeface="Roboto"/>
                <a:sym typeface="Roboto"/>
              </a:rPr>
              <a:t> and what </a:t>
            </a:r>
            <a:r>
              <a:rPr lang="en" sz="1500" b="1">
                <a:solidFill>
                  <a:schemeClr val="lt1"/>
                </a:solidFill>
                <a:latin typeface="Roboto"/>
                <a:ea typeface="Roboto"/>
                <a:cs typeface="Roboto"/>
                <a:sym typeface="Roboto"/>
              </a:rPr>
              <a:t>lessons </a:t>
            </a:r>
            <a:r>
              <a:rPr lang="en" sz="1500">
                <a:solidFill>
                  <a:schemeClr val="lt1"/>
                </a:solidFill>
                <a:latin typeface="Roboto"/>
                <a:ea typeface="Roboto"/>
                <a:cs typeface="Roboto"/>
                <a:sym typeface="Roboto"/>
              </a:rPr>
              <a:t>we learned from it</a:t>
            </a:r>
            <a:endParaRPr sz="1500">
              <a:solidFill>
                <a:schemeClr val="lt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99"/>
        <p:cNvGrpSpPr/>
        <p:nvPr/>
      </p:nvGrpSpPr>
      <p:grpSpPr>
        <a:xfrm>
          <a:off x="0" y="0"/>
          <a:ext cx="0" cy="0"/>
          <a:chOff x="0" y="0"/>
          <a:chExt cx="0" cy="0"/>
        </a:xfrm>
      </p:grpSpPr>
      <p:sp>
        <p:nvSpPr>
          <p:cNvPr id="1100" name="Google Shape;1100;p52"/>
          <p:cNvSpPr/>
          <p:nvPr/>
        </p:nvSpPr>
        <p:spPr>
          <a:xfrm>
            <a:off x="1383675" y="1402700"/>
            <a:ext cx="2094000" cy="30996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01" name="Google Shape;1101;p52"/>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Draw calls batching: unfolding</a:t>
            </a:r>
            <a:endParaRPr sz="2200" b="1">
              <a:solidFill>
                <a:schemeClr val="lt1"/>
              </a:solidFill>
              <a:latin typeface="Roboto"/>
              <a:ea typeface="Roboto"/>
              <a:cs typeface="Roboto"/>
              <a:sym typeface="Roboto"/>
            </a:endParaRPr>
          </a:p>
        </p:txBody>
      </p:sp>
      <p:grpSp>
        <p:nvGrpSpPr>
          <p:cNvPr id="1102" name="Google Shape;1102;p52"/>
          <p:cNvGrpSpPr/>
          <p:nvPr/>
        </p:nvGrpSpPr>
        <p:grpSpPr>
          <a:xfrm>
            <a:off x="92412" y="65726"/>
            <a:ext cx="2602188" cy="431175"/>
            <a:chOff x="92412" y="65726"/>
            <a:chExt cx="2602188" cy="431175"/>
          </a:xfrm>
        </p:grpSpPr>
        <p:pic>
          <p:nvPicPr>
            <p:cNvPr id="1103" name="Google Shape;1103;p52"/>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104" name="Google Shape;1104;p52"/>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105" name="Google Shape;1105;p52"/>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106" name="Google Shape;1106;p52"/>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107" name="Google Shape;1107;p52"/>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108" name="Google Shape;1108;p52"/>
          <p:cNvSpPr/>
          <p:nvPr/>
        </p:nvSpPr>
        <p:spPr>
          <a:xfrm>
            <a:off x="625600" y="1547175"/>
            <a:ext cx="470700" cy="2921400"/>
          </a:xfrm>
          <a:prstGeom prst="rect">
            <a:avLst/>
          </a:prstGeom>
          <a:solidFill>
            <a:srgbClr val="00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09" name="Google Shape;1109;p52"/>
          <p:cNvSpPr/>
          <p:nvPr/>
        </p:nvSpPr>
        <p:spPr>
          <a:xfrm>
            <a:off x="1461900" y="1642825"/>
            <a:ext cx="1921800" cy="5130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10" name="Google Shape;1110;p52"/>
          <p:cNvSpPr/>
          <p:nvPr/>
        </p:nvSpPr>
        <p:spPr>
          <a:xfrm>
            <a:off x="1461900" y="2463525"/>
            <a:ext cx="806700" cy="3387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Chunk</a:t>
            </a:r>
            <a:endParaRPr sz="1200">
              <a:solidFill>
                <a:schemeClr val="lt1"/>
              </a:solidFill>
              <a:latin typeface="Roboto"/>
              <a:ea typeface="Roboto"/>
              <a:cs typeface="Roboto"/>
              <a:sym typeface="Roboto"/>
            </a:endParaRPr>
          </a:p>
        </p:txBody>
      </p:sp>
      <p:sp>
        <p:nvSpPr>
          <p:cNvPr id="1111" name="Google Shape;1111;p52"/>
          <p:cNvSpPr/>
          <p:nvPr/>
        </p:nvSpPr>
        <p:spPr>
          <a:xfrm>
            <a:off x="528400" y="3930625"/>
            <a:ext cx="665100" cy="338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Thread</a:t>
            </a:r>
            <a:endParaRPr sz="1200">
              <a:solidFill>
                <a:schemeClr val="lt1"/>
              </a:solidFill>
              <a:latin typeface="Roboto"/>
              <a:ea typeface="Roboto"/>
              <a:cs typeface="Roboto"/>
              <a:sym typeface="Roboto"/>
            </a:endParaRPr>
          </a:p>
        </p:txBody>
      </p:sp>
      <p:sp>
        <p:nvSpPr>
          <p:cNvPr id="1112" name="Google Shape;1112;p52"/>
          <p:cNvSpPr/>
          <p:nvPr/>
        </p:nvSpPr>
        <p:spPr>
          <a:xfrm>
            <a:off x="528400" y="1729975"/>
            <a:ext cx="665100" cy="338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Thread</a:t>
            </a:r>
            <a:endParaRPr sz="1200">
              <a:solidFill>
                <a:schemeClr val="lt1"/>
              </a:solidFill>
              <a:latin typeface="Roboto"/>
              <a:ea typeface="Roboto"/>
              <a:cs typeface="Roboto"/>
              <a:sym typeface="Roboto"/>
            </a:endParaRPr>
          </a:p>
        </p:txBody>
      </p:sp>
      <p:sp>
        <p:nvSpPr>
          <p:cNvPr id="1113" name="Google Shape;1113;p52"/>
          <p:cNvSpPr/>
          <p:nvPr/>
        </p:nvSpPr>
        <p:spPr>
          <a:xfrm>
            <a:off x="528400" y="2463525"/>
            <a:ext cx="665100" cy="338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Thread</a:t>
            </a:r>
            <a:endParaRPr sz="1200">
              <a:solidFill>
                <a:schemeClr val="lt1"/>
              </a:solidFill>
              <a:latin typeface="Roboto"/>
              <a:ea typeface="Roboto"/>
              <a:cs typeface="Roboto"/>
              <a:sym typeface="Roboto"/>
            </a:endParaRPr>
          </a:p>
        </p:txBody>
      </p:sp>
      <p:sp>
        <p:nvSpPr>
          <p:cNvPr id="1114" name="Google Shape;1114;p52"/>
          <p:cNvSpPr/>
          <p:nvPr/>
        </p:nvSpPr>
        <p:spPr>
          <a:xfrm>
            <a:off x="528400" y="3197063"/>
            <a:ext cx="665100" cy="338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Thread</a:t>
            </a:r>
            <a:endParaRPr sz="1200">
              <a:solidFill>
                <a:schemeClr val="lt1"/>
              </a:solidFill>
              <a:latin typeface="Roboto"/>
              <a:ea typeface="Roboto"/>
              <a:cs typeface="Roboto"/>
              <a:sym typeface="Roboto"/>
            </a:endParaRPr>
          </a:p>
        </p:txBody>
      </p:sp>
      <p:sp>
        <p:nvSpPr>
          <p:cNvPr id="1115" name="Google Shape;1115;p52"/>
          <p:cNvSpPr/>
          <p:nvPr/>
        </p:nvSpPr>
        <p:spPr>
          <a:xfrm>
            <a:off x="2468250" y="2463525"/>
            <a:ext cx="806700" cy="3387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Chunk</a:t>
            </a:r>
            <a:endParaRPr sz="1200">
              <a:solidFill>
                <a:schemeClr val="lt1"/>
              </a:solidFill>
              <a:latin typeface="Roboto"/>
              <a:ea typeface="Roboto"/>
              <a:cs typeface="Roboto"/>
              <a:sym typeface="Roboto"/>
            </a:endParaRPr>
          </a:p>
        </p:txBody>
      </p:sp>
      <p:sp>
        <p:nvSpPr>
          <p:cNvPr id="1116" name="Google Shape;1116;p52"/>
          <p:cNvSpPr/>
          <p:nvPr/>
        </p:nvSpPr>
        <p:spPr>
          <a:xfrm>
            <a:off x="1461900" y="3197075"/>
            <a:ext cx="806700" cy="3387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Chunk</a:t>
            </a:r>
            <a:endParaRPr sz="1200">
              <a:solidFill>
                <a:schemeClr val="lt1"/>
              </a:solidFill>
              <a:latin typeface="Roboto"/>
              <a:ea typeface="Roboto"/>
              <a:cs typeface="Roboto"/>
              <a:sym typeface="Roboto"/>
            </a:endParaRPr>
          </a:p>
        </p:txBody>
      </p:sp>
      <p:sp>
        <p:nvSpPr>
          <p:cNvPr id="1117" name="Google Shape;1117;p52"/>
          <p:cNvSpPr/>
          <p:nvPr/>
        </p:nvSpPr>
        <p:spPr>
          <a:xfrm>
            <a:off x="1461900" y="3930625"/>
            <a:ext cx="806700" cy="3387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Chunk</a:t>
            </a:r>
            <a:endParaRPr sz="1200">
              <a:solidFill>
                <a:schemeClr val="lt1"/>
              </a:solidFill>
              <a:latin typeface="Roboto"/>
              <a:ea typeface="Roboto"/>
              <a:cs typeface="Roboto"/>
              <a:sym typeface="Roboto"/>
            </a:endParaRPr>
          </a:p>
        </p:txBody>
      </p:sp>
      <p:sp>
        <p:nvSpPr>
          <p:cNvPr id="1118" name="Google Shape;1118;p52"/>
          <p:cNvSpPr/>
          <p:nvPr/>
        </p:nvSpPr>
        <p:spPr>
          <a:xfrm>
            <a:off x="4228225" y="1547175"/>
            <a:ext cx="4706400" cy="431100"/>
          </a:xfrm>
          <a:prstGeom prst="rect">
            <a:avLst/>
          </a:prstGeom>
          <a:solidFill>
            <a:srgbClr val="00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1119" name="Google Shape;1119;p52"/>
          <p:cNvSpPr/>
          <p:nvPr/>
        </p:nvSpPr>
        <p:spPr>
          <a:xfrm>
            <a:off x="1544475" y="1741525"/>
            <a:ext cx="532200" cy="3156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20" name="Google Shape;1120;p52"/>
          <p:cNvSpPr/>
          <p:nvPr/>
        </p:nvSpPr>
        <p:spPr>
          <a:xfrm>
            <a:off x="2156700" y="1741525"/>
            <a:ext cx="532200" cy="3156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21" name="Google Shape;1121;p52"/>
          <p:cNvSpPr/>
          <p:nvPr/>
        </p:nvSpPr>
        <p:spPr>
          <a:xfrm>
            <a:off x="2774575" y="1741525"/>
            <a:ext cx="532200" cy="3156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22" name="Google Shape;1122;p52"/>
          <p:cNvSpPr txBox="1"/>
          <p:nvPr/>
        </p:nvSpPr>
        <p:spPr>
          <a:xfrm>
            <a:off x="363100" y="1270975"/>
            <a:ext cx="995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TLS queue</a:t>
            </a:r>
            <a:endParaRPr sz="800" b="1">
              <a:solidFill>
                <a:schemeClr val="lt1"/>
              </a:solidFill>
              <a:latin typeface="Roboto"/>
              <a:ea typeface="Roboto"/>
              <a:cs typeface="Roboto"/>
              <a:sym typeface="Roboto"/>
            </a:endParaRPr>
          </a:p>
        </p:txBody>
      </p:sp>
      <p:sp>
        <p:nvSpPr>
          <p:cNvPr id="1123" name="Google Shape;1123;p52"/>
          <p:cNvSpPr txBox="1"/>
          <p:nvPr/>
        </p:nvSpPr>
        <p:spPr>
          <a:xfrm>
            <a:off x="1924950" y="1422175"/>
            <a:ext cx="995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Chunk</a:t>
            </a:r>
            <a:endParaRPr sz="800" b="1">
              <a:solidFill>
                <a:schemeClr val="lt1"/>
              </a:solidFill>
              <a:latin typeface="Roboto"/>
              <a:ea typeface="Roboto"/>
              <a:cs typeface="Roboto"/>
              <a:sym typeface="Roboto"/>
            </a:endParaRPr>
          </a:p>
        </p:txBody>
      </p:sp>
      <p:cxnSp>
        <p:nvCxnSpPr>
          <p:cNvPr id="1124" name="Google Shape;1124;p52"/>
          <p:cNvCxnSpPr>
            <a:stCxn id="1112" idx="3"/>
            <a:endCxn id="1109" idx="1"/>
          </p:cNvCxnSpPr>
          <p:nvPr/>
        </p:nvCxnSpPr>
        <p:spPr>
          <a:xfrm>
            <a:off x="1193500" y="1899325"/>
            <a:ext cx="268500" cy="0"/>
          </a:xfrm>
          <a:prstGeom prst="straightConnector1">
            <a:avLst/>
          </a:prstGeom>
          <a:noFill/>
          <a:ln w="9525" cap="flat" cmpd="sng">
            <a:solidFill>
              <a:schemeClr val="lt1"/>
            </a:solidFill>
            <a:prstDash val="solid"/>
            <a:round/>
            <a:headEnd type="none" w="med" len="med"/>
            <a:tailEnd type="triangle" w="med" len="med"/>
          </a:ln>
        </p:spPr>
      </p:cxnSp>
      <p:cxnSp>
        <p:nvCxnSpPr>
          <p:cNvPr id="1125" name="Google Shape;1125;p52"/>
          <p:cNvCxnSpPr>
            <a:stCxn id="1113" idx="3"/>
            <a:endCxn id="1110" idx="1"/>
          </p:cNvCxnSpPr>
          <p:nvPr/>
        </p:nvCxnSpPr>
        <p:spPr>
          <a:xfrm>
            <a:off x="1193500" y="2632875"/>
            <a:ext cx="268500" cy="0"/>
          </a:xfrm>
          <a:prstGeom prst="straightConnector1">
            <a:avLst/>
          </a:prstGeom>
          <a:noFill/>
          <a:ln w="9525" cap="flat" cmpd="sng">
            <a:solidFill>
              <a:schemeClr val="lt1"/>
            </a:solidFill>
            <a:prstDash val="solid"/>
            <a:round/>
            <a:headEnd type="none" w="med" len="med"/>
            <a:tailEnd type="triangle" w="med" len="med"/>
          </a:ln>
        </p:spPr>
      </p:cxnSp>
      <p:cxnSp>
        <p:nvCxnSpPr>
          <p:cNvPr id="1126" name="Google Shape;1126;p52"/>
          <p:cNvCxnSpPr>
            <a:stCxn id="1110" idx="3"/>
            <a:endCxn id="1115" idx="1"/>
          </p:cNvCxnSpPr>
          <p:nvPr/>
        </p:nvCxnSpPr>
        <p:spPr>
          <a:xfrm>
            <a:off x="2268600" y="2632875"/>
            <a:ext cx="199800" cy="0"/>
          </a:xfrm>
          <a:prstGeom prst="straightConnector1">
            <a:avLst/>
          </a:prstGeom>
          <a:noFill/>
          <a:ln w="9525" cap="flat" cmpd="sng">
            <a:solidFill>
              <a:schemeClr val="lt1"/>
            </a:solidFill>
            <a:prstDash val="solid"/>
            <a:round/>
            <a:headEnd type="none" w="med" len="med"/>
            <a:tailEnd type="triangle" w="med" len="med"/>
          </a:ln>
        </p:spPr>
      </p:cxnSp>
      <p:cxnSp>
        <p:nvCxnSpPr>
          <p:cNvPr id="1127" name="Google Shape;1127;p52"/>
          <p:cNvCxnSpPr>
            <a:stCxn id="1114" idx="3"/>
            <a:endCxn id="1116" idx="1"/>
          </p:cNvCxnSpPr>
          <p:nvPr/>
        </p:nvCxnSpPr>
        <p:spPr>
          <a:xfrm>
            <a:off x="1193500" y="3366413"/>
            <a:ext cx="268500" cy="0"/>
          </a:xfrm>
          <a:prstGeom prst="straightConnector1">
            <a:avLst/>
          </a:prstGeom>
          <a:noFill/>
          <a:ln w="9525" cap="flat" cmpd="sng">
            <a:solidFill>
              <a:schemeClr val="lt1"/>
            </a:solidFill>
            <a:prstDash val="solid"/>
            <a:round/>
            <a:headEnd type="none" w="med" len="med"/>
            <a:tailEnd type="triangle" w="med" len="med"/>
          </a:ln>
        </p:spPr>
      </p:cxnSp>
      <p:cxnSp>
        <p:nvCxnSpPr>
          <p:cNvPr id="1128" name="Google Shape;1128;p52"/>
          <p:cNvCxnSpPr>
            <a:stCxn id="1111" idx="3"/>
            <a:endCxn id="1117" idx="1"/>
          </p:cNvCxnSpPr>
          <p:nvPr/>
        </p:nvCxnSpPr>
        <p:spPr>
          <a:xfrm>
            <a:off x="1193500" y="4099975"/>
            <a:ext cx="268500" cy="0"/>
          </a:xfrm>
          <a:prstGeom prst="straightConnector1">
            <a:avLst/>
          </a:prstGeom>
          <a:noFill/>
          <a:ln w="9525" cap="flat" cmpd="sng">
            <a:solidFill>
              <a:schemeClr val="lt1"/>
            </a:solidFill>
            <a:prstDash val="solid"/>
            <a:round/>
            <a:headEnd type="none" w="med" len="med"/>
            <a:tailEnd type="triangle" w="med" len="med"/>
          </a:ln>
        </p:spPr>
      </p:cxnSp>
      <p:sp>
        <p:nvSpPr>
          <p:cNvPr id="1129" name="Google Shape;1129;p52"/>
          <p:cNvSpPr txBox="1"/>
          <p:nvPr/>
        </p:nvSpPr>
        <p:spPr>
          <a:xfrm>
            <a:off x="1924950" y="1102825"/>
            <a:ext cx="995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Chunk pool</a:t>
            </a:r>
            <a:endParaRPr sz="800" b="1">
              <a:solidFill>
                <a:schemeClr val="lt1"/>
              </a:solidFill>
              <a:latin typeface="Roboto"/>
              <a:ea typeface="Roboto"/>
              <a:cs typeface="Roboto"/>
              <a:sym typeface="Roboto"/>
            </a:endParaRPr>
          </a:p>
        </p:txBody>
      </p:sp>
      <p:sp>
        <p:nvSpPr>
          <p:cNvPr id="1130" name="Google Shape;1130;p52"/>
          <p:cNvSpPr txBox="1"/>
          <p:nvPr/>
        </p:nvSpPr>
        <p:spPr>
          <a:xfrm>
            <a:off x="1728550" y="4472525"/>
            <a:ext cx="1533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64 draws per chunk</a:t>
            </a:r>
            <a:endParaRPr sz="800">
              <a:solidFill>
                <a:schemeClr val="lt1"/>
              </a:solidFill>
              <a:latin typeface="Roboto"/>
              <a:ea typeface="Roboto"/>
              <a:cs typeface="Roboto"/>
              <a:sym typeface="Roboto"/>
            </a:endParaRPr>
          </a:p>
          <a:p>
            <a:pPr marL="0" lvl="0" indent="0" algn="ctr" rtl="0">
              <a:spcBef>
                <a:spcPts val="0"/>
              </a:spcBef>
              <a:spcAft>
                <a:spcPts val="0"/>
              </a:spcAft>
              <a:buNone/>
            </a:pPr>
            <a:r>
              <a:rPr lang="en" sz="800">
                <a:solidFill>
                  <a:schemeClr val="lt1"/>
                </a:solidFill>
                <a:latin typeface="Roboto"/>
                <a:ea typeface="Roboto"/>
                <a:cs typeface="Roboto"/>
                <a:sym typeface="Roboto"/>
              </a:rPr>
              <a:t>Up to 200 chunks</a:t>
            </a:r>
            <a:endParaRPr sz="800">
              <a:solidFill>
                <a:schemeClr val="lt1"/>
              </a:solidFill>
              <a:latin typeface="Roboto"/>
              <a:ea typeface="Roboto"/>
              <a:cs typeface="Roboto"/>
              <a:sym typeface="Roboto"/>
            </a:endParaRPr>
          </a:p>
        </p:txBody>
      </p:sp>
      <p:sp>
        <p:nvSpPr>
          <p:cNvPr id="1131" name="Google Shape;1131;p52"/>
          <p:cNvSpPr/>
          <p:nvPr/>
        </p:nvSpPr>
        <p:spPr>
          <a:xfrm>
            <a:off x="435025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32" name="Google Shape;1132;p52"/>
          <p:cNvSpPr/>
          <p:nvPr/>
        </p:nvSpPr>
        <p:spPr>
          <a:xfrm>
            <a:off x="498505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33" name="Google Shape;1133;p52"/>
          <p:cNvSpPr/>
          <p:nvPr/>
        </p:nvSpPr>
        <p:spPr>
          <a:xfrm>
            <a:off x="561985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34" name="Google Shape;1134;p52"/>
          <p:cNvSpPr/>
          <p:nvPr/>
        </p:nvSpPr>
        <p:spPr>
          <a:xfrm>
            <a:off x="625465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35" name="Google Shape;1135;p52"/>
          <p:cNvSpPr/>
          <p:nvPr/>
        </p:nvSpPr>
        <p:spPr>
          <a:xfrm>
            <a:off x="688945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36" name="Google Shape;1136;p52"/>
          <p:cNvSpPr/>
          <p:nvPr/>
        </p:nvSpPr>
        <p:spPr>
          <a:xfrm>
            <a:off x="752425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37" name="Google Shape;1137;p52"/>
          <p:cNvSpPr/>
          <p:nvPr/>
        </p:nvSpPr>
        <p:spPr>
          <a:xfrm>
            <a:off x="813640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38" name="Google Shape;1138;p52"/>
          <p:cNvSpPr txBox="1"/>
          <p:nvPr/>
        </p:nvSpPr>
        <p:spPr>
          <a:xfrm>
            <a:off x="8722450" y="1578075"/>
            <a:ext cx="26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a:t>
            </a:r>
            <a:endParaRPr/>
          </a:p>
        </p:txBody>
      </p:sp>
      <p:cxnSp>
        <p:nvCxnSpPr>
          <p:cNvPr id="1139" name="Google Shape;1139;p52"/>
          <p:cNvCxnSpPr>
            <a:stCxn id="1100" idx="3"/>
            <a:endCxn id="1118" idx="1"/>
          </p:cNvCxnSpPr>
          <p:nvPr/>
        </p:nvCxnSpPr>
        <p:spPr>
          <a:xfrm rot="10800000" flipH="1">
            <a:off x="3477675" y="1762700"/>
            <a:ext cx="750600" cy="1189800"/>
          </a:xfrm>
          <a:prstGeom prst="curvedConnector3">
            <a:avLst>
              <a:gd name="adj1" fmla="val 49997"/>
            </a:avLst>
          </a:prstGeom>
          <a:noFill/>
          <a:ln w="9525" cap="flat" cmpd="sng">
            <a:solidFill>
              <a:schemeClr val="lt1"/>
            </a:solidFill>
            <a:prstDash val="solid"/>
            <a:round/>
            <a:headEnd type="none" w="med" len="med"/>
            <a:tailEnd type="triangle" w="med" len="med"/>
          </a:ln>
        </p:spPr>
      </p:cxnSp>
      <p:sp>
        <p:nvSpPr>
          <p:cNvPr id="1140" name="Google Shape;1140;p52"/>
          <p:cNvSpPr txBox="1"/>
          <p:nvPr/>
        </p:nvSpPr>
        <p:spPr>
          <a:xfrm>
            <a:off x="2889075" y="224602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Unfold chunks</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MT</a:t>
            </a:r>
            <a:endParaRPr sz="1200">
              <a:solidFill>
                <a:schemeClr val="lt1"/>
              </a:solidFill>
              <a:latin typeface="Roboto"/>
              <a:ea typeface="Roboto"/>
              <a:cs typeface="Roboto"/>
              <a:sym typeface="Roboto"/>
            </a:endParaRPr>
          </a:p>
        </p:txBody>
      </p:sp>
      <p:sp>
        <p:nvSpPr>
          <p:cNvPr id="1141" name="Google Shape;1141;p52"/>
          <p:cNvSpPr/>
          <p:nvPr/>
        </p:nvSpPr>
        <p:spPr>
          <a:xfrm>
            <a:off x="4280575" y="1414875"/>
            <a:ext cx="1921800" cy="6957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42" name="Google Shape;1142;p52"/>
          <p:cNvSpPr/>
          <p:nvPr/>
        </p:nvSpPr>
        <p:spPr>
          <a:xfrm>
            <a:off x="6208500" y="1414875"/>
            <a:ext cx="1254300" cy="6957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43" name="Google Shape;1143;p52"/>
          <p:cNvSpPr/>
          <p:nvPr/>
        </p:nvSpPr>
        <p:spPr>
          <a:xfrm>
            <a:off x="7468925" y="1414875"/>
            <a:ext cx="1254300" cy="6957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44" name="Google Shape;1144;p52"/>
          <p:cNvSpPr txBox="1"/>
          <p:nvPr/>
        </p:nvSpPr>
        <p:spPr>
          <a:xfrm>
            <a:off x="4733050" y="1123775"/>
            <a:ext cx="995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Bucket 1</a:t>
            </a:r>
            <a:endParaRPr sz="800" b="1">
              <a:solidFill>
                <a:schemeClr val="lt1"/>
              </a:solidFill>
              <a:latin typeface="Roboto"/>
              <a:ea typeface="Roboto"/>
              <a:cs typeface="Roboto"/>
              <a:sym typeface="Roboto"/>
            </a:endParaRPr>
          </a:p>
        </p:txBody>
      </p:sp>
      <p:sp>
        <p:nvSpPr>
          <p:cNvPr id="1145" name="Google Shape;1145;p52"/>
          <p:cNvSpPr txBox="1"/>
          <p:nvPr/>
        </p:nvSpPr>
        <p:spPr>
          <a:xfrm>
            <a:off x="6337800" y="1123775"/>
            <a:ext cx="995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Bucket 2</a:t>
            </a:r>
            <a:endParaRPr sz="800" b="1">
              <a:solidFill>
                <a:schemeClr val="lt1"/>
              </a:solidFill>
              <a:latin typeface="Roboto"/>
              <a:ea typeface="Roboto"/>
              <a:cs typeface="Roboto"/>
              <a:sym typeface="Roboto"/>
            </a:endParaRPr>
          </a:p>
        </p:txBody>
      </p:sp>
      <p:sp>
        <p:nvSpPr>
          <p:cNvPr id="1146" name="Google Shape;1146;p52"/>
          <p:cNvSpPr txBox="1"/>
          <p:nvPr/>
        </p:nvSpPr>
        <p:spPr>
          <a:xfrm>
            <a:off x="7598225" y="1123775"/>
            <a:ext cx="995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Bucket 3</a:t>
            </a:r>
            <a:endParaRPr sz="800" b="1">
              <a:solidFill>
                <a:schemeClr val="lt1"/>
              </a:solidFill>
              <a:latin typeface="Roboto"/>
              <a:ea typeface="Roboto"/>
              <a:cs typeface="Roboto"/>
              <a:sym typeface="Roboto"/>
            </a:endParaRPr>
          </a:p>
        </p:txBody>
      </p:sp>
      <p:sp>
        <p:nvSpPr>
          <p:cNvPr id="1147" name="Google Shape;1147;p52"/>
          <p:cNvSpPr txBox="1"/>
          <p:nvPr/>
        </p:nvSpPr>
        <p:spPr>
          <a:xfrm>
            <a:off x="4574625" y="2888950"/>
            <a:ext cx="4106100" cy="17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Groups all draw requests per bucket</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Uses atomic operations and prefix sum for offsets evaluation</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t>
            </a:r>
            <a:r>
              <a:rPr lang="en" sz="1500" b="1">
                <a:solidFill>
                  <a:schemeClr val="lt1"/>
                </a:solidFill>
                <a:latin typeface="Roboto"/>
                <a:ea typeface="Roboto"/>
                <a:cs typeface="Roboto"/>
                <a:sym typeface="Roboto"/>
              </a:rPr>
              <a:t>0.5MB</a:t>
            </a:r>
            <a:r>
              <a:rPr lang="en" sz="1500">
                <a:solidFill>
                  <a:schemeClr val="lt1"/>
                </a:solidFill>
                <a:latin typeface="Roboto"/>
                <a:ea typeface="Roboto"/>
                <a:cs typeface="Roboto"/>
                <a:sym typeface="Roboto"/>
              </a:rPr>
              <a:t> for unfold space</a:t>
            </a:r>
            <a:endParaRPr sz="1500">
              <a:solidFill>
                <a:schemeClr val="lt1"/>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51"/>
        <p:cNvGrpSpPr/>
        <p:nvPr/>
      </p:nvGrpSpPr>
      <p:grpSpPr>
        <a:xfrm>
          <a:off x="0" y="0"/>
          <a:ext cx="0" cy="0"/>
          <a:chOff x="0" y="0"/>
          <a:chExt cx="0" cy="0"/>
        </a:xfrm>
      </p:grpSpPr>
      <p:sp>
        <p:nvSpPr>
          <p:cNvPr id="1152" name="Google Shape;1152;p53"/>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Draw calls batching: aggregation</a:t>
            </a:r>
            <a:endParaRPr sz="2200" b="1">
              <a:solidFill>
                <a:schemeClr val="lt1"/>
              </a:solidFill>
              <a:latin typeface="Roboto"/>
              <a:ea typeface="Roboto"/>
              <a:cs typeface="Roboto"/>
              <a:sym typeface="Roboto"/>
            </a:endParaRPr>
          </a:p>
        </p:txBody>
      </p:sp>
      <p:grpSp>
        <p:nvGrpSpPr>
          <p:cNvPr id="1153" name="Google Shape;1153;p53"/>
          <p:cNvGrpSpPr/>
          <p:nvPr/>
        </p:nvGrpSpPr>
        <p:grpSpPr>
          <a:xfrm>
            <a:off x="92412" y="65726"/>
            <a:ext cx="2602188" cy="431175"/>
            <a:chOff x="92412" y="65726"/>
            <a:chExt cx="2602188" cy="431175"/>
          </a:xfrm>
        </p:grpSpPr>
        <p:pic>
          <p:nvPicPr>
            <p:cNvPr id="1154" name="Google Shape;1154;p53"/>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155" name="Google Shape;1155;p53"/>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156" name="Google Shape;1156;p53"/>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157" name="Google Shape;1157;p53"/>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158" name="Google Shape;1158;p53"/>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159" name="Google Shape;1159;p53"/>
          <p:cNvSpPr/>
          <p:nvPr/>
        </p:nvSpPr>
        <p:spPr>
          <a:xfrm>
            <a:off x="4228225" y="1547175"/>
            <a:ext cx="4706400" cy="431100"/>
          </a:xfrm>
          <a:prstGeom prst="rect">
            <a:avLst/>
          </a:prstGeom>
          <a:solidFill>
            <a:srgbClr val="00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1160" name="Google Shape;1160;p53"/>
          <p:cNvSpPr/>
          <p:nvPr/>
        </p:nvSpPr>
        <p:spPr>
          <a:xfrm>
            <a:off x="4459225" y="2989025"/>
            <a:ext cx="4244400" cy="431100"/>
          </a:xfrm>
          <a:prstGeom prst="rect">
            <a:avLst/>
          </a:prstGeom>
          <a:solidFill>
            <a:srgbClr val="00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1161" name="Google Shape;1161;p53"/>
          <p:cNvSpPr/>
          <p:nvPr/>
        </p:nvSpPr>
        <p:spPr>
          <a:xfrm>
            <a:off x="435025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62" name="Google Shape;1162;p53"/>
          <p:cNvSpPr/>
          <p:nvPr/>
        </p:nvSpPr>
        <p:spPr>
          <a:xfrm>
            <a:off x="498505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63" name="Google Shape;1163;p53"/>
          <p:cNvSpPr/>
          <p:nvPr/>
        </p:nvSpPr>
        <p:spPr>
          <a:xfrm>
            <a:off x="561985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64" name="Google Shape;1164;p53"/>
          <p:cNvSpPr/>
          <p:nvPr/>
        </p:nvSpPr>
        <p:spPr>
          <a:xfrm>
            <a:off x="625465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65" name="Google Shape;1165;p53"/>
          <p:cNvSpPr/>
          <p:nvPr/>
        </p:nvSpPr>
        <p:spPr>
          <a:xfrm>
            <a:off x="688945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66" name="Google Shape;1166;p53"/>
          <p:cNvSpPr/>
          <p:nvPr/>
        </p:nvSpPr>
        <p:spPr>
          <a:xfrm>
            <a:off x="752425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67" name="Google Shape;1167;p53"/>
          <p:cNvSpPr/>
          <p:nvPr/>
        </p:nvSpPr>
        <p:spPr>
          <a:xfrm>
            <a:off x="8136400" y="1604925"/>
            <a:ext cx="532200" cy="3156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a:t>
            </a:r>
            <a:endParaRPr sz="1200">
              <a:solidFill>
                <a:schemeClr val="lt1"/>
              </a:solidFill>
              <a:latin typeface="Roboto"/>
              <a:ea typeface="Roboto"/>
              <a:cs typeface="Roboto"/>
              <a:sym typeface="Roboto"/>
            </a:endParaRPr>
          </a:p>
        </p:txBody>
      </p:sp>
      <p:sp>
        <p:nvSpPr>
          <p:cNvPr id="1168" name="Google Shape;1168;p53"/>
          <p:cNvSpPr txBox="1"/>
          <p:nvPr/>
        </p:nvSpPr>
        <p:spPr>
          <a:xfrm>
            <a:off x="8722450" y="1578075"/>
            <a:ext cx="26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a:t>
            </a:r>
            <a:endParaRPr/>
          </a:p>
        </p:txBody>
      </p:sp>
      <p:sp>
        <p:nvSpPr>
          <p:cNvPr id="1169" name="Google Shape;1169;p53"/>
          <p:cNvSpPr txBox="1"/>
          <p:nvPr/>
        </p:nvSpPr>
        <p:spPr>
          <a:xfrm>
            <a:off x="6489413" y="2235475"/>
            <a:ext cx="1533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Aggregate buckets</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MT</a:t>
            </a:r>
            <a:endParaRPr sz="1200">
              <a:solidFill>
                <a:schemeClr val="lt1"/>
              </a:solidFill>
              <a:latin typeface="Roboto"/>
              <a:ea typeface="Roboto"/>
              <a:cs typeface="Roboto"/>
              <a:sym typeface="Roboto"/>
            </a:endParaRPr>
          </a:p>
        </p:txBody>
      </p:sp>
      <p:sp>
        <p:nvSpPr>
          <p:cNvPr id="1170" name="Google Shape;1170;p53"/>
          <p:cNvSpPr/>
          <p:nvPr/>
        </p:nvSpPr>
        <p:spPr>
          <a:xfrm>
            <a:off x="4280575" y="1414875"/>
            <a:ext cx="1921800" cy="6957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71" name="Google Shape;1171;p53"/>
          <p:cNvSpPr/>
          <p:nvPr/>
        </p:nvSpPr>
        <p:spPr>
          <a:xfrm>
            <a:off x="6208500" y="1414875"/>
            <a:ext cx="1254300" cy="6957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72" name="Google Shape;1172;p53"/>
          <p:cNvSpPr/>
          <p:nvPr/>
        </p:nvSpPr>
        <p:spPr>
          <a:xfrm>
            <a:off x="7468925" y="1414875"/>
            <a:ext cx="1254300" cy="6957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73" name="Google Shape;1173;p53"/>
          <p:cNvSpPr txBox="1"/>
          <p:nvPr/>
        </p:nvSpPr>
        <p:spPr>
          <a:xfrm>
            <a:off x="4733050" y="1123775"/>
            <a:ext cx="995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Bucket 1</a:t>
            </a:r>
            <a:endParaRPr sz="800" b="1">
              <a:solidFill>
                <a:schemeClr val="lt1"/>
              </a:solidFill>
              <a:latin typeface="Roboto"/>
              <a:ea typeface="Roboto"/>
              <a:cs typeface="Roboto"/>
              <a:sym typeface="Roboto"/>
            </a:endParaRPr>
          </a:p>
        </p:txBody>
      </p:sp>
      <p:sp>
        <p:nvSpPr>
          <p:cNvPr id="1174" name="Google Shape;1174;p53"/>
          <p:cNvSpPr txBox="1"/>
          <p:nvPr/>
        </p:nvSpPr>
        <p:spPr>
          <a:xfrm>
            <a:off x="6337800" y="1123775"/>
            <a:ext cx="995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Bucket 2</a:t>
            </a:r>
            <a:endParaRPr sz="800" b="1">
              <a:solidFill>
                <a:schemeClr val="lt1"/>
              </a:solidFill>
              <a:latin typeface="Roboto"/>
              <a:ea typeface="Roboto"/>
              <a:cs typeface="Roboto"/>
              <a:sym typeface="Roboto"/>
            </a:endParaRPr>
          </a:p>
        </p:txBody>
      </p:sp>
      <p:sp>
        <p:nvSpPr>
          <p:cNvPr id="1175" name="Google Shape;1175;p53"/>
          <p:cNvSpPr txBox="1"/>
          <p:nvPr/>
        </p:nvSpPr>
        <p:spPr>
          <a:xfrm>
            <a:off x="7598225" y="1123775"/>
            <a:ext cx="995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lt1"/>
                </a:solidFill>
                <a:latin typeface="Roboto"/>
                <a:ea typeface="Roboto"/>
                <a:cs typeface="Roboto"/>
                <a:sym typeface="Roboto"/>
              </a:rPr>
              <a:t>Bucket 3</a:t>
            </a:r>
            <a:endParaRPr sz="800" b="1">
              <a:solidFill>
                <a:schemeClr val="lt1"/>
              </a:solidFill>
              <a:latin typeface="Roboto"/>
              <a:ea typeface="Roboto"/>
              <a:cs typeface="Roboto"/>
              <a:sym typeface="Roboto"/>
            </a:endParaRPr>
          </a:p>
        </p:txBody>
      </p:sp>
      <p:sp>
        <p:nvSpPr>
          <p:cNvPr id="1176" name="Google Shape;1176;p53"/>
          <p:cNvSpPr/>
          <p:nvPr/>
        </p:nvSpPr>
        <p:spPr>
          <a:xfrm>
            <a:off x="4542350" y="3046775"/>
            <a:ext cx="924300" cy="3156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 info</a:t>
            </a:r>
            <a:endParaRPr sz="1200">
              <a:solidFill>
                <a:schemeClr val="lt1"/>
              </a:solidFill>
              <a:latin typeface="Roboto"/>
              <a:ea typeface="Roboto"/>
              <a:cs typeface="Roboto"/>
              <a:sym typeface="Roboto"/>
            </a:endParaRPr>
          </a:p>
        </p:txBody>
      </p:sp>
      <p:sp>
        <p:nvSpPr>
          <p:cNvPr id="1177" name="Google Shape;1177;p53"/>
          <p:cNvSpPr/>
          <p:nvPr/>
        </p:nvSpPr>
        <p:spPr>
          <a:xfrm>
            <a:off x="5542724" y="3046775"/>
            <a:ext cx="924300" cy="3156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 info</a:t>
            </a:r>
            <a:endParaRPr sz="1200">
              <a:solidFill>
                <a:schemeClr val="lt1"/>
              </a:solidFill>
              <a:latin typeface="Roboto"/>
              <a:ea typeface="Roboto"/>
              <a:cs typeface="Roboto"/>
              <a:sym typeface="Roboto"/>
            </a:endParaRPr>
          </a:p>
        </p:txBody>
      </p:sp>
      <p:sp>
        <p:nvSpPr>
          <p:cNvPr id="1178" name="Google Shape;1178;p53"/>
          <p:cNvSpPr/>
          <p:nvPr/>
        </p:nvSpPr>
        <p:spPr>
          <a:xfrm>
            <a:off x="6543097" y="3046775"/>
            <a:ext cx="924300" cy="3156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 info</a:t>
            </a:r>
            <a:endParaRPr sz="1200">
              <a:solidFill>
                <a:schemeClr val="lt1"/>
              </a:solidFill>
              <a:latin typeface="Roboto"/>
              <a:ea typeface="Roboto"/>
              <a:cs typeface="Roboto"/>
              <a:sym typeface="Roboto"/>
            </a:endParaRPr>
          </a:p>
        </p:txBody>
      </p:sp>
      <p:sp>
        <p:nvSpPr>
          <p:cNvPr id="1179" name="Google Shape;1179;p53"/>
          <p:cNvSpPr/>
          <p:nvPr/>
        </p:nvSpPr>
        <p:spPr>
          <a:xfrm>
            <a:off x="7543471" y="3046775"/>
            <a:ext cx="924300" cy="3156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Draw info</a:t>
            </a:r>
            <a:endParaRPr sz="1200">
              <a:solidFill>
                <a:schemeClr val="lt1"/>
              </a:solidFill>
              <a:latin typeface="Roboto"/>
              <a:ea typeface="Roboto"/>
              <a:cs typeface="Roboto"/>
              <a:sym typeface="Roboto"/>
            </a:endParaRPr>
          </a:p>
        </p:txBody>
      </p:sp>
      <p:sp>
        <p:nvSpPr>
          <p:cNvPr id="1180" name="Google Shape;1180;p53"/>
          <p:cNvSpPr txBox="1"/>
          <p:nvPr/>
        </p:nvSpPr>
        <p:spPr>
          <a:xfrm>
            <a:off x="8467900" y="3019925"/>
            <a:ext cx="26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a:t>
            </a:r>
            <a:endParaRPr/>
          </a:p>
        </p:txBody>
      </p:sp>
      <p:cxnSp>
        <p:nvCxnSpPr>
          <p:cNvPr id="1181" name="Google Shape;1181;p53"/>
          <p:cNvCxnSpPr>
            <a:stCxn id="1170" idx="2"/>
            <a:endCxn id="1176" idx="0"/>
          </p:cNvCxnSpPr>
          <p:nvPr/>
        </p:nvCxnSpPr>
        <p:spPr>
          <a:xfrm rot="5400000">
            <a:off x="4654825" y="2460225"/>
            <a:ext cx="936300" cy="237000"/>
          </a:xfrm>
          <a:prstGeom prst="curvedConnector3">
            <a:avLst>
              <a:gd name="adj1" fmla="val 49995"/>
            </a:avLst>
          </a:prstGeom>
          <a:noFill/>
          <a:ln w="9525" cap="flat" cmpd="sng">
            <a:solidFill>
              <a:schemeClr val="lt1"/>
            </a:solidFill>
            <a:prstDash val="solid"/>
            <a:round/>
            <a:headEnd type="none" w="med" len="med"/>
            <a:tailEnd type="triangle" w="med" len="med"/>
          </a:ln>
        </p:spPr>
      </p:cxnSp>
      <p:cxnSp>
        <p:nvCxnSpPr>
          <p:cNvPr id="1182" name="Google Shape;1182;p53"/>
          <p:cNvCxnSpPr>
            <a:stCxn id="1171" idx="2"/>
            <a:endCxn id="1177" idx="0"/>
          </p:cNvCxnSpPr>
          <p:nvPr/>
        </p:nvCxnSpPr>
        <p:spPr>
          <a:xfrm rot="5400000">
            <a:off x="5952150" y="2163375"/>
            <a:ext cx="936300" cy="830700"/>
          </a:xfrm>
          <a:prstGeom prst="curvedConnector3">
            <a:avLst>
              <a:gd name="adj1" fmla="val 49995"/>
            </a:avLst>
          </a:prstGeom>
          <a:noFill/>
          <a:ln w="9525" cap="flat" cmpd="sng">
            <a:solidFill>
              <a:schemeClr val="lt1"/>
            </a:solidFill>
            <a:prstDash val="solid"/>
            <a:round/>
            <a:headEnd type="none" w="med" len="med"/>
            <a:tailEnd type="triangle" w="med" len="med"/>
          </a:ln>
        </p:spPr>
      </p:cxnSp>
      <p:cxnSp>
        <p:nvCxnSpPr>
          <p:cNvPr id="1183" name="Google Shape;1183;p53"/>
          <p:cNvCxnSpPr>
            <a:stCxn id="1172" idx="2"/>
            <a:endCxn id="1178" idx="0"/>
          </p:cNvCxnSpPr>
          <p:nvPr/>
        </p:nvCxnSpPr>
        <p:spPr>
          <a:xfrm rot="5400000">
            <a:off x="7082525" y="2033325"/>
            <a:ext cx="936300" cy="1090800"/>
          </a:xfrm>
          <a:prstGeom prst="curvedConnector3">
            <a:avLst>
              <a:gd name="adj1" fmla="val 49995"/>
            </a:avLst>
          </a:prstGeom>
          <a:noFill/>
          <a:ln w="9525" cap="flat" cmpd="sng">
            <a:solidFill>
              <a:schemeClr val="lt1"/>
            </a:solidFill>
            <a:prstDash val="solid"/>
            <a:round/>
            <a:headEnd type="none" w="med" len="med"/>
            <a:tailEnd type="triangle" w="med" len="med"/>
          </a:ln>
        </p:spPr>
      </p:cxnSp>
      <p:sp>
        <p:nvSpPr>
          <p:cNvPr id="1184" name="Google Shape;1184;p53"/>
          <p:cNvSpPr/>
          <p:nvPr/>
        </p:nvSpPr>
        <p:spPr>
          <a:xfrm>
            <a:off x="5299100" y="3632250"/>
            <a:ext cx="1706100" cy="3387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lt1"/>
                </a:solidFill>
                <a:latin typeface="Roboto"/>
                <a:ea typeface="Roboto"/>
                <a:cs typeface="Roboto"/>
                <a:sym typeface="Roboto"/>
              </a:rPr>
              <a:t>Payloads offset + count (Cam 1)</a:t>
            </a:r>
            <a:endParaRPr sz="1100">
              <a:solidFill>
                <a:schemeClr val="lt1"/>
              </a:solidFill>
              <a:latin typeface="Roboto"/>
              <a:ea typeface="Roboto"/>
              <a:cs typeface="Roboto"/>
              <a:sym typeface="Roboto"/>
            </a:endParaRPr>
          </a:p>
        </p:txBody>
      </p:sp>
      <p:cxnSp>
        <p:nvCxnSpPr>
          <p:cNvPr id="1185" name="Google Shape;1185;p53"/>
          <p:cNvCxnSpPr>
            <a:stCxn id="1176" idx="2"/>
            <a:endCxn id="1184" idx="1"/>
          </p:cNvCxnSpPr>
          <p:nvPr/>
        </p:nvCxnSpPr>
        <p:spPr>
          <a:xfrm rot="-5400000" flipH="1">
            <a:off x="4932200" y="3434675"/>
            <a:ext cx="439200" cy="294600"/>
          </a:xfrm>
          <a:prstGeom prst="curvedConnector2">
            <a:avLst/>
          </a:prstGeom>
          <a:noFill/>
          <a:ln w="9525" cap="flat" cmpd="sng">
            <a:solidFill>
              <a:schemeClr val="lt1"/>
            </a:solidFill>
            <a:prstDash val="solid"/>
            <a:round/>
            <a:headEnd type="none" w="med" len="med"/>
            <a:tailEnd type="triangle" w="med" len="med"/>
          </a:ln>
        </p:spPr>
      </p:cxnSp>
      <p:sp>
        <p:nvSpPr>
          <p:cNvPr id="1186" name="Google Shape;1186;p53"/>
          <p:cNvSpPr txBox="1"/>
          <p:nvPr/>
        </p:nvSpPr>
        <p:spPr>
          <a:xfrm>
            <a:off x="7083575" y="3725875"/>
            <a:ext cx="2025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1"/>
                </a:solidFill>
                <a:latin typeface="Roboto"/>
                <a:ea typeface="Roboto"/>
                <a:cs typeface="Roboto"/>
                <a:sym typeface="Roboto"/>
              </a:rPr>
              <a:t>Instangin payloads allocated</a:t>
            </a:r>
            <a:endParaRPr sz="900">
              <a:solidFill>
                <a:schemeClr val="lt1"/>
              </a:solidFill>
              <a:latin typeface="Roboto"/>
              <a:ea typeface="Roboto"/>
              <a:cs typeface="Roboto"/>
              <a:sym typeface="Roboto"/>
            </a:endParaRPr>
          </a:p>
          <a:p>
            <a:pPr marL="0" lvl="0" indent="0" algn="l" rtl="0">
              <a:spcBef>
                <a:spcPts val="0"/>
              </a:spcBef>
              <a:spcAft>
                <a:spcPts val="0"/>
              </a:spcAft>
              <a:buNone/>
            </a:pPr>
            <a:r>
              <a:rPr lang="en" sz="900">
                <a:solidFill>
                  <a:schemeClr val="lt1"/>
                </a:solidFill>
                <a:latin typeface="Roboto"/>
                <a:ea typeface="Roboto"/>
                <a:cs typeface="Roboto"/>
                <a:sym typeface="Roboto"/>
              </a:rPr>
              <a:t>In instancing data manager and filled up directly into staging buffer</a:t>
            </a:r>
            <a:endParaRPr sz="900">
              <a:solidFill>
                <a:schemeClr val="lt1"/>
              </a:solidFill>
              <a:latin typeface="Roboto"/>
              <a:ea typeface="Roboto"/>
              <a:cs typeface="Roboto"/>
              <a:sym typeface="Roboto"/>
            </a:endParaRPr>
          </a:p>
        </p:txBody>
      </p:sp>
      <p:sp>
        <p:nvSpPr>
          <p:cNvPr id="1187" name="Google Shape;1187;p53"/>
          <p:cNvSpPr/>
          <p:nvPr/>
        </p:nvSpPr>
        <p:spPr>
          <a:xfrm>
            <a:off x="5299100" y="4095725"/>
            <a:ext cx="1706100" cy="3387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lt1"/>
                </a:solidFill>
                <a:latin typeface="Roboto"/>
                <a:ea typeface="Roboto"/>
                <a:cs typeface="Roboto"/>
                <a:sym typeface="Roboto"/>
              </a:rPr>
              <a:t>Payloads offset + count (Cam 2)</a:t>
            </a:r>
            <a:endParaRPr sz="1100">
              <a:solidFill>
                <a:schemeClr val="lt1"/>
              </a:solidFill>
              <a:latin typeface="Roboto"/>
              <a:ea typeface="Roboto"/>
              <a:cs typeface="Roboto"/>
              <a:sym typeface="Roboto"/>
            </a:endParaRPr>
          </a:p>
        </p:txBody>
      </p:sp>
      <p:cxnSp>
        <p:nvCxnSpPr>
          <p:cNvPr id="1188" name="Google Shape;1188;p53"/>
          <p:cNvCxnSpPr>
            <a:stCxn id="1176" idx="2"/>
            <a:endCxn id="1187" idx="1"/>
          </p:cNvCxnSpPr>
          <p:nvPr/>
        </p:nvCxnSpPr>
        <p:spPr>
          <a:xfrm rot="-5400000" flipH="1">
            <a:off x="4700450" y="3666425"/>
            <a:ext cx="902700" cy="294600"/>
          </a:xfrm>
          <a:prstGeom prst="curvedConnector2">
            <a:avLst/>
          </a:prstGeom>
          <a:noFill/>
          <a:ln w="9525" cap="flat" cmpd="sng">
            <a:solidFill>
              <a:schemeClr val="lt1"/>
            </a:solidFill>
            <a:prstDash val="solid"/>
            <a:round/>
            <a:headEnd type="none" w="med" len="med"/>
            <a:tailEnd type="triangle" w="med" len="med"/>
          </a:ln>
        </p:spPr>
      </p:cxnSp>
      <p:sp>
        <p:nvSpPr>
          <p:cNvPr id="1189" name="Google Shape;1189;p53"/>
          <p:cNvSpPr txBox="1"/>
          <p:nvPr/>
        </p:nvSpPr>
        <p:spPr>
          <a:xfrm>
            <a:off x="6021500" y="4430875"/>
            <a:ext cx="26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a:t>
            </a:r>
            <a:endParaRPr/>
          </a:p>
        </p:txBody>
      </p:sp>
      <p:sp>
        <p:nvSpPr>
          <p:cNvPr id="1190" name="Google Shape;1190;p53"/>
          <p:cNvSpPr txBox="1"/>
          <p:nvPr/>
        </p:nvSpPr>
        <p:spPr>
          <a:xfrm>
            <a:off x="431425" y="1103425"/>
            <a:ext cx="34494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Sort and aggregate draw request to finally prepare parameters for draw calls creation</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Allocate instancing payloads per bucket per camera</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~100 </a:t>
            </a:r>
            <a:r>
              <a:rPr lang="en" sz="1500">
                <a:solidFill>
                  <a:schemeClr val="lt1"/>
                </a:solidFill>
                <a:latin typeface="Roboto"/>
                <a:ea typeface="Roboto"/>
                <a:cs typeface="Roboto"/>
                <a:sym typeface="Roboto"/>
              </a:rPr>
              <a:t>buckets used on average</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t>
            </a:r>
            <a:r>
              <a:rPr lang="en" sz="1500" b="1">
                <a:solidFill>
                  <a:schemeClr val="lt1"/>
                </a:solidFill>
                <a:latin typeface="Roboto"/>
                <a:ea typeface="Roboto"/>
                <a:cs typeface="Roboto"/>
                <a:sym typeface="Roboto"/>
              </a:rPr>
              <a:t>1MB</a:t>
            </a:r>
            <a:r>
              <a:rPr lang="en" sz="1500">
                <a:solidFill>
                  <a:schemeClr val="lt1"/>
                </a:solidFill>
                <a:latin typeface="Roboto"/>
                <a:ea typeface="Roboto"/>
                <a:cs typeface="Roboto"/>
                <a:sym typeface="Roboto"/>
              </a:rPr>
              <a:t> of payloads data</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Payloads written directly to mapped pointer to upload to GPU</a:t>
            </a:r>
            <a:endParaRPr sz="1500">
              <a:solidFill>
                <a:schemeClr val="lt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94"/>
        <p:cNvGrpSpPr/>
        <p:nvPr/>
      </p:nvGrpSpPr>
      <p:grpSpPr>
        <a:xfrm>
          <a:off x="0" y="0"/>
          <a:ext cx="0" cy="0"/>
          <a:chOff x="0" y="0"/>
          <a:chExt cx="0" cy="0"/>
        </a:xfrm>
      </p:grpSpPr>
      <p:sp>
        <p:nvSpPr>
          <p:cNvPr id="1195" name="Google Shape;1195;p54"/>
          <p:cNvSpPr/>
          <p:nvPr/>
        </p:nvSpPr>
        <p:spPr>
          <a:xfrm>
            <a:off x="6600750" y="2478325"/>
            <a:ext cx="1802400" cy="1024200"/>
          </a:xfrm>
          <a:prstGeom prst="rect">
            <a:avLst/>
          </a:prstGeom>
          <a:no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96" name="Google Shape;1196;p54"/>
          <p:cNvSpPr/>
          <p:nvPr/>
        </p:nvSpPr>
        <p:spPr>
          <a:xfrm>
            <a:off x="4746472" y="4082875"/>
            <a:ext cx="333300" cy="338700"/>
          </a:xfrm>
          <a:prstGeom prst="rect">
            <a:avLst/>
          </a:prstGeom>
          <a:noFill/>
          <a:ln w="1905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97" name="Google Shape;1197;p54"/>
          <p:cNvSpPr/>
          <p:nvPr/>
        </p:nvSpPr>
        <p:spPr>
          <a:xfrm>
            <a:off x="5199129" y="4082875"/>
            <a:ext cx="782400" cy="338700"/>
          </a:xfrm>
          <a:prstGeom prst="rect">
            <a:avLst/>
          </a:prstGeom>
          <a:noFill/>
          <a:ln w="1905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98" name="Google Shape;1198;p54"/>
          <p:cNvSpPr/>
          <p:nvPr/>
        </p:nvSpPr>
        <p:spPr>
          <a:xfrm>
            <a:off x="6104429" y="4082875"/>
            <a:ext cx="782400" cy="338700"/>
          </a:xfrm>
          <a:prstGeom prst="rect">
            <a:avLst/>
          </a:prstGeom>
          <a:noFill/>
          <a:ln w="1905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199" name="Google Shape;1199;p54"/>
          <p:cNvSpPr/>
          <p:nvPr/>
        </p:nvSpPr>
        <p:spPr>
          <a:xfrm>
            <a:off x="7009722" y="4082875"/>
            <a:ext cx="333300" cy="338700"/>
          </a:xfrm>
          <a:prstGeom prst="rect">
            <a:avLst/>
          </a:prstGeom>
          <a:noFill/>
          <a:ln w="1905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200" name="Google Shape;1200;p54"/>
          <p:cNvSpPr/>
          <p:nvPr/>
        </p:nvSpPr>
        <p:spPr>
          <a:xfrm>
            <a:off x="4689125" y="4030475"/>
            <a:ext cx="1335900" cy="445800"/>
          </a:xfrm>
          <a:prstGeom prst="rect">
            <a:avLst/>
          </a:prstGeom>
          <a:no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201" name="Google Shape;1201;p54"/>
          <p:cNvSpPr/>
          <p:nvPr/>
        </p:nvSpPr>
        <p:spPr>
          <a:xfrm>
            <a:off x="6066175" y="4029325"/>
            <a:ext cx="1335900" cy="445800"/>
          </a:xfrm>
          <a:prstGeom prst="rect">
            <a:avLst/>
          </a:prstGeom>
          <a:no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202" name="Google Shape;1202;p54"/>
          <p:cNvSpPr/>
          <p:nvPr/>
        </p:nvSpPr>
        <p:spPr>
          <a:xfrm>
            <a:off x="4929775" y="1435900"/>
            <a:ext cx="1802400" cy="1632000"/>
          </a:xfrm>
          <a:prstGeom prst="rect">
            <a:avLst/>
          </a:prstGeom>
          <a:no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203" name="Google Shape;1203;p54"/>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GPU instancing</a:t>
            </a:r>
            <a:endParaRPr sz="2200" b="1">
              <a:solidFill>
                <a:schemeClr val="lt1"/>
              </a:solidFill>
              <a:latin typeface="Roboto"/>
              <a:ea typeface="Roboto"/>
              <a:cs typeface="Roboto"/>
              <a:sym typeface="Roboto"/>
            </a:endParaRPr>
          </a:p>
        </p:txBody>
      </p:sp>
      <p:grpSp>
        <p:nvGrpSpPr>
          <p:cNvPr id="1204" name="Google Shape;1204;p54"/>
          <p:cNvGrpSpPr/>
          <p:nvPr/>
        </p:nvGrpSpPr>
        <p:grpSpPr>
          <a:xfrm>
            <a:off x="92412" y="65726"/>
            <a:ext cx="2602188" cy="431175"/>
            <a:chOff x="92412" y="65726"/>
            <a:chExt cx="2602188" cy="431175"/>
          </a:xfrm>
        </p:grpSpPr>
        <p:pic>
          <p:nvPicPr>
            <p:cNvPr id="1205" name="Google Shape;1205;p54"/>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206" name="Google Shape;1206;p54"/>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207" name="Google Shape;1207;p54"/>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208" name="Google Shape;1208;p54"/>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209" name="Google Shape;1209;p54"/>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210" name="Google Shape;1210;p54"/>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Instancing using compute shader</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Spatial culling</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Sparse culling of large visibility blocks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Culling of instance blocks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Culling of individual instances</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Features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LOD evaluation, density reduction</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Opacity, transition phases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Wind cache, material overrides</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Outputs table of draw calls parameters for each camera for DIPs creation on CPU</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1211" name="Google Shape;1211;p54"/>
          <p:cNvSpPr/>
          <p:nvPr/>
        </p:nvSpPr>
        <p:spPr>
          <a:xfrm>
            <a:off x="4929775" y="2791900"/>
            <a:ext cx="271500" cy="276000"/>
          </a:xfrm>
          <a:prstGeom prst="rect">
            <a:avLst/>
          </a:prstGeom>
          <a:solidFill>
            <a:srgbClr val="999999"/>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212" name="Google Shape;1212;p54"/>
          <p:cNvSpPr/>
          <p:nvPr/>
        </p:nvSpPr>
        <p:spPr>
          <a:xfrm>
            <a:off x="6460675" y="1435900"/>
            <a:ext cx="271500" cy="276000"/>
          </a:xfrm>
          <a:prstGeom prst="rect">
            <a:avLst/>
          </a:prstGeom>
          <a:solidFill>
            <a:srgbClr val="999999"/>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3</a:t>
            </a:r>
            <a:endParaRPr sz="800">
              <a:solidFill>
                <a:schemeClr val="lt1"/>
              </a:solidFill>
              <a:latin typeface="Roboto"/>
              <a:ea typeface="Roboto"/>
              <a:cs typeface="Roboto"/>
              <a:sym typeface="Roboto"/>
            </a:endParaRPr>
          </a:p>
        </p:txBody>
      </p:sp>
      <p:sp>
        <p:nvSpPr>
          <p:cNvPr id="1213" name="Google Shape;1213;p54"/>
          <p:cNvSpPr/>
          <p:nvPr/>
        </p:nvSpPr>
        <p:spPr>
          <a:xfrm>
            <a:off x="5300875" y="1937350"/>
            <a:ext cx="271500" cy="276000"/>
          </a:xfrm>
          <a:prstGeom prst="rect">
            <a:avLst/>
          </a:prstGeom>
          <a:solidFill>
            <a:srgbClr val="999999"/>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2</a:t>
            </a:r>
            <a:endParaRPr sz="800">
              <a:solidFill>
                <a:schemeClr val="lt1"/>
              </a:solidFill>
              <a:latin typeface="Roboto"/>
              <a:ea typeface="Roboto"/>
              <a:cs typeface="Roboto"/>
              <a:sym typeface="Roboto"/>
            </a:endParaRPr>
          </a:p>
        </p:txBody>
      </p:sp>
      <p:sp>
        <p:nvSpPr>
          <p:cNvPr id="1214" name="Google Shape;1214;p54"/>
          <p:cNvSpPr/>
          <p:nvPr/>
        </p:nvSpPr>
        <p:spPr>
          <a:xfrm>
            <a:off x="6600750" y="3226525"/>
            <a:ext cx="271500" cy="276000"/>
          </a:xfrm>
          <a:prstGeom prst="rect">
            <a:avLst/>
          </a:prstGeom>
          <a:solidFill>
            <a:srgbClr val="999999"/>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4</a:t>
            </a:r>
            <a:endParaRPr sz="800">
              <a:solidFill>
                <a:schemeClr val="lt1"/>
              </a:solidFill>
              <a:latin typeface="Roboto"/>
              <a:ea typeface="Roboto"/>
              <a:cs typeface="Roboto"/>
              <a:sym typeface="Roboto"/>
            </a:endParaRPr>
          </a:p>
        </p:txBody>
      </p:sp>
      <p:sp>
        <p:nvSpPr>
          <p:cNvPr id="1215" name="Google Shape;1215;p54"/>
          <p:cNvSpPr/>
          <p:nvPr/>
        </p:nvSpPr>
        <p:spPr>
          <a:xfrm>
            <a:off x="8131650" y="2791900"/>
            <a:ext cx="271500" cy="276000"/>
          </a:xfrm>
          <a:prstGeom prst="rect">
            <a:avLst/>
          </a:prstGeom>
          <a:solidFill>
            <a:srgbClr val="999999"/>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216" name="Google Shape;1216;p54"/>
          <p:cNvSpPr/>
          <p:nvPr/>
        </p:nvSpPr>
        <p:spPr>
          <a:xfrm>
            <a:off x="7282975" y="2478325"/>
            <a:ext cx="271500" cy="276000"/>
          </a:xfrm>
          <a:prstGeom prst="rect">
            <a:avLst/>
          </a:prstGeom>
          <a:solidFill>
            <a:srgbClr val="999999"/>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5</a:t>
            </a:r>
            <a:endParaRPr sz="800">
              <a:solidFill>
                <a:schemeClr val="lt1"/>
              </a:solidFill>
              <a:latin typeface="Roboto"/>
              <a:ea typeface="Roboto"/>
              <a:cs typeface="Roboto"/>
              <a:sym typeface="Roboto"/>
            </a:endParaRPr>
          </a:p>
        </p:txBody>
      </p:sp>
      <p:sp>
        <p:nvSpPr>
          <p:cNvPr id="1217" name="Google Shape;1217;p54"/>
          <p:cNvSpPr/>
          <p:nvPr/>
        </p:nvSpPr>
        <p:spPr>
          <a:xfrm>
            <a:off x="4929775" y="2791900"/>
            <a:ext cx="271500" cy="276000"/>
          </a:xfrm>
          <a:prstGeom prst="rect">
            <a:avLst/>
          </a:prstGeom>
          <a:noFill/>
          <a:ln w="1905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1</a:t>
            </a:r>
            <a:endParaRPr sz="800">
              <a:solidFill>
                <a:schemeClr val="lt1"/>
              </a:solidFill>
              <a:latin typeface="Roboto"/>
              <a:ea typeface="Roboto"/>
              <a:cs typeface="Roboto"/>
              <a:sym typeface="Roboto"/>
            </a:endParaRPr>
          </a:p>
        </p:txBody>
      </p:sp>
      <p:sp>
        <p:nvSpPr>
          <p:cNvPr id="1218" name="Google Shape;1218;p54"/>
          <p:cNvSpPr/>
          <p:nvPr/>
        </p:nvSpPr>
        <p:spPr>
          <a:xfrm>
            <a:off x="8131650" y="2791900"/>
            <a:ext cx="271500" cy="276000"/>
          </a:xfrm>
          <a:prstGeom prst="rect">
            <a:avLst/>
          </a:prstGeom>
          <a:noFill/>
          <a:ln w="1905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6</a:t>
            </a:r>
            <a:endParaRPr sz="800">
              <a:solidFill>
                <a:schemeClr val="lt1"/>
              </a:solidFill>
              <a:latin typeface="Roboto"/>
              <a:ea typeface="Roboto"/>
              <a:cs typeface="Roboto"/>
              <a:sym typeface="Roboto"/>
            </a:endParaRPr>
          </a:p>
        </p:txBody>
      </p:sp>
      <p:sp>
        <p:nvSpPr>
          <p:cNvPr id="1219" name="Google Shape;1219;p54"/>
          <p:cNvSpPr/>
          <p:nvPr/>
        </p:nvSpPr>
        <p:spPr>
          <a:xfrm>
            <a:off x="4777375" y="4114225"/>
            <a:ext cx="271500" cy="276000"/>
          </a:xfrm>
          <a:prstGeom prst="rect">
            <a:avLst/>
          </a:prstGeom>
          <a:solidFill>
            <a:srgbClr val="999999"/>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1</a:t>
            </a:r>
            <a:endParaRPr sz="800">
              <a:solidFill>
                <a:schemeClr val="lt1"/>
              </a:solidFill>
              <a:latin typeface="Roboto"/>
              <a:ea typeface="Roboto"/>
              <a:cs typeface="Roboto"/>
              <a:sym typeface="Roboto"/>
            </a:endParaRPr>
          </a:p>
        </p:txBody>
      </p:sp>
      <p:sp>
        <p:nvSpPr>
          <p:cNvPr id="1220" name="Google Shape;1220;p54"/>
          <p:cNvSpPr/>
          <p:nvPr/>
        </p:nvSpPr>
        <p:spPr>
          <a:xfrm>
            <a:off x="5230025" y="4114225"/>
            <a:ext cx="271500" cy="276000"/>
          </a:xfrm>
          <a:prstGeom prst="rect">
            <a:avLst/>
          </a:prstGeom>
          <a:solidFill>
            <a:srgbClr val="999999"/>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2</a:t>
            </a:r>
            <a:endParaRPr sz="800">
              <a:solidFill>
                <a:schemeClr val="lt1"/>
              </a:solidFill>
              <a:latin typeface="Roboto"/>
              <a:ea typeface="Roboto"/>
              <a:cs typeface="Roboto"/>
              <a:sym typeface="Roboto"/>
            </a:endParaRPr>
          </a:p>
        </p:txBody>
      </p:sp>
      <p:sp>
        <p:nvSpPr>
          <p:cNvPr id="1221" name="Google Shape;1221;p54"/>
          <p:cNvSpPr/>
          <p:nvPr/>
        </p:nvSpPr>
        <p:spPr>
          <a:xfrm>
            <a:off x="5682675" y="4114225"/>
            <a:ext cx="271500" cy="276000"/>
          </a:xfrm>
          <a:prstGeom prst="rect">
            <a:avLst/>
          </a:prstGeom>
          <a:solidFill>
            <a:srgbClr val="999999"/>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3</a:t>
            </a:r>
            <a:endParaRPr sz="800">
              <a:solidFill>
                <a:schemeClr val="lt1"/>
              </a:solidFill>
              <a:latin typeface="Roboto"/>
              <a:ea typeface="Roboto"/>
              <a:cs typeface="Roboto"/>
              <a:sym typeface="Roboto"/>
            </a:endParaRPr>
          </a:p>
        </p:txBody>
      </p:sp>
      <p:sp>
        <p:nvSpPr>
          <p:cNvPr id="1222" name="Google Shape;1222;p54"/>
          <p:cNvSpPr/>
          <p:nvPr/>
        </p:nvSpPr>
        <p:spPr>
          <a:xfrm>
            <a:off x="6135325" y="4114225"/>
            <a:ext cx="271500" cy="276000"/>
          </a:xfrm>
          <a:prstGeom prst="rect">
            <a:avLst/>
          </a:prstGeom>
          <a:solidFill>
            <a:srgbClr val="999999"/>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4</a:t>
            </a:r>
            <a:endParaRPr sz="800">
              <a:solidFill>
                <a:schemeClr val="lt1"/>
              </a:solidFill>
              <a:latin typeface="Roboto"/>
              <a:ea typeface="Roboto"/>
              <a:cs typeface="Roboto"/>
              <a:sym typeface="Roboto"/>
            </a:endParaRPr>
          </a:p>
        </p:txBody>
      </p:sp>
      <p:sp>
        <p:nvSpPr>
          <p:cNvPr id="1223" name="Google Shape;1223;p54"/>
          <p:cNvSpPr/>
          <p:nvPr/>
        </p:nvSpPr>
        <p:spPr>
          <a:xfrm>
            <a:off x="6587975" y="4114225"/>
            <a:ext cx="271500" cy="276000"/>
          </a:xfrm>
          <a:prstGeom prst="rect">
            <a:avLst/>
          </a:prstGeom>
          <a:solidFill>
            <a:srgbClr val="999999"/>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5</a:t>
            </a:r>
            <a:endParaRPr sz="800">
              <a:solidFill>
                <a:schemeClr val="lt1"/>
              </a:solidFill>
              <a:latin typeface="Roboto"/>
              <a:ea typeface="Roboto"/>
              <a:cs typeface="Roboto"/>
              <a:sym typeface="Roboto"/>
            </a:endParaRPr>
          </a:p>
        </p:txBody>
      </p:sp>
      <p:sp>
        <p:nvSpPr>
          <p:cNvPr id="1224" name="Google Shape;1224;p54"/>
          <p:cNvSpPr/>
          <p:nvPr/>
        </p:nvSpPr>
        <p:spPr>
          <a:xfrm>
            <a:off x="7040625" y="4114225"/>
            <a:ext cx="271500" cy="276000"/>
          </a:xfrm>
          <a:prstGeom prst="rect">
            <a:avLst/>
          </a:prstGeom>
          <a:solidFill>
            <a:srgbClr val="999999"/>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6</a:t>
            </a:r>
            <a:endParaRPr sz="800">
              <a:solidFill>
                <a:schemeClr val="lt1"/>
              </a:solidFill>
              <a:latin typeface="Roboto"/>
              <a:ea typeface="Roboto"/>
              <a:cs typeface="Roboto"/>
              <a:sym typeface="Roboto"/>
            </a:endParaRPr>
          </a:p>
        </p:txBody>
      </p:sp>
      <p:sp>
        <p:nvSpPr>
          <p:cNvPr id="1225" name="Google Shape;1225;p54"/>
          <p:cNvSpPr txBox="1"/>
          <p:nvPr/>
        </p:nvSpPr>
        <p:spPr>
          <a:xfrm>
            <a:off x="6935100" y="2213500"/>
            <a:ext cx="1133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1C4587"/>
                </a:solidFill>
                <a:latin typeface="Roboto"/>
                <a:ea typeface="Roboto"/>
                <a:cs typeface="Roboto"/>
                <a:sym typeface="Roboto"/>
              </a:rPr>
              <a:t>Visibility block 2</a:t>
            </a:r>
            <a:endParaRPr sz="800">
              <a:solidFill>
                <a:srgbClr val="1C4587"/>
              </a:solidFill>
              <a:latin typeface="Roboto"/>
              <a:ea typeface="Roboto"/>
              <a:cs typeface="Roboto"/>
              <a:sym typeface="Roboto"/>
            </a:endParaRPr>
          </a:p>
        </p:txBody>
      </p:sp>
      <p:sp>
        <p:nvSpPr>
          <p:cNvPr id="1226" name="Google Shape;1226;p54"/>
          <p:cNvSpPr txBox="1"/>
          <p:nvPr/>
        </p:nvSpPr>
        <p:spPr>
          <a:xfrm>
            <a:off x="5264125" y="1164525"/>
            <a:ext cx="1133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1C4587"/>
                </a:solidFill>
                <a:latin typeface="Roboto"/>
                <a:ea typeface="Roboto"/>
                <a:cs typeface="Roboto"/>
                <a:sym typeface="Roboto"/>
              </a:rPr>
              <a:t>Visibility block 1</a:t>
            </a:r>
            <a:endParaRPr sz="800">
              <a:solidFill>
                <a:srgbClr val="1C4587"/>
              </a:solidFill>
              <a:latin typeface="Roboto"/>
              <a:ea typeface="Roboto"/>
              <a:cs typeface="Roboto"/>
              <a:sym typeface="Roboto"/>
            </a:endParaRPr>
          </a:p>
        </p:txBody>
      </p:sp>
      <p:sp>
        <p:nvSpPr>
          <p:cNvPr id="1227" name="Google Shape;1227;p54"/>
          <p:cNvSpPr txBox="1"/>
          <p:nvPr/>
        </p:nvSpPr>
        <p:spPr>
          <a:xfrm>
            <a:off x="4498675" y="2994288"/>
            <a:ext cx="1133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660000"/>
                </a:solidFill>
                <a:latin typeface="Roboto"/>
                <a:ea typeface="Roboto"/>
                <a:cs typeface="Roboto"/>
                <a:sym typeface="Roboto"/>
              </a:rPr>
              <a:t>Instance block 1 </a:t>
            </a:r>
            <a:endParaRPr sz="800">
              <a:solidFill>
                <a:srgbClr val="660000"/>
              </a:solidFill>
              <a:latin typeface="Roboto"/>
              <a:ea typeface="Roboto"/>
              <a:cs typeface="Roboto"/>
              <a:sym typeface="Roboto"/>
            </a:endParaRPr>
          </a:p>
        </p:txBody>
      </p:sp>
      <p:sp>
        <p:nvSpPr>
          <p:cNvPr id="1228" name="Google Shape;1228;p54"/>
          <p:cNvSpPr txBox="1"/>
          <p:nvPr/>
        </p:nvSpPr>
        <p:spPr>
          <a:xfrm>
            <a:off x="5449675" y="2146313"/>
            <a:ext cx="1133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660000"/>
                </a:solidFill>
                <a:latin typeface="Roboto"/>
                <a:ea typeface="Roboto"/>
                <a:cs typeface="Roboto"/>
                <a:sym typeface="Roboto"/>
              </a:rPr>
              <a:t>Instance block 2</a:t>
            </a:r>
            <a:endParaRPr sz="800">
              <a:solidFill>
                <a:srgbClr val="660000"/>
              </a:solidFill>
              <a:latin typeface="Roboto"/>
              <a:ea typeface="Roboto"/>
              <a:cs typeface="Roboto"/>
              <a:sym typeface="Roboto"/>
            </a:endParaRPr>
          </a:p>
        </p:txBody>
      </p:sp>
      <p:sp>
        <p:nvSpPr>
          <p:cNvPr id="1229" name="Google Shape;1229;p54"/>
          <p:cNvSpPr txBox="1"/>
          <p:nvPr/>
        </p:nvSpPr>
        <p:spPr>
          <a:xfrm>
            <a:off x="6510750" y="3421488"/>
            <a:ext cx="1133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660000"/>
                </a:solidFill>
                <a:latin typeface="Roboto"/>
                <a:ea typeface="Roboto"/>
                <a:cs typeface="Roboto"/>
                <a:sym typeface="Roboto"/>
              </a:rPr>
              <a:t>Instance block 3</a:t>
            </a:r>
            <a:endParaRPr sz="800">
              <a:solidFill>
                <a:srgbClr val="660000"/>
              </a:solidFill>
              <a:latin typeface="Roboto"/>
              <a:ea typeface="Roboto"/>
              <a:cs typeface="Roboto"/>
              <a:sym typeface="Roboto"/>
            </a:endParaRPr>
          </a:p>
        </p:txBody>
      </p:sp>
      <p:sp>
        <p:nvSpPr>
          <p:cNvPr id="1230" name="Google Shape;1230;p54"/>
          <p:cNvSpPr txBox="1"/>
          <p:nvPr/>
        </p:nvSpPr>
        <p:spPr>
          <a:xfrm>
            <a:off x="7700550" y="2994288"/>
            <a:ext cx="1133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660000"/>
                </a:solidFill>
                <a:latin typeface="Roboto"/>
                <a:ea typeface="Roboto"/>
                <a:cs typeface="Roboto"/>
                <a:sym typeface="Roboto"/>
              </a:rPr>
              <a:t>Instance block 4</a:t>
            </a:r>
            <a:endParaRPr sz="800">
              <a:solidFill>
                <a:srgbClr val="660000"/>
              </a:solidFill>
              <a:latin typeface="Roboto"/>
              <a:ea typeface="Roboto"/>
              <a:cs typeface="Roboto"/>
              <a:sym typeface="Roboto"/>
            </a:endParaRPr>
          </a:p>
        </p:txBody>
      </p:sp>
      <p:sp>
        <p:nvSpPr>
          <p:cNvPr id="1231" name="Google Shape;1231;p54"/>
          <p:cNvSpPr txBox="1"/>
          <p:nvPr/>
        </p:nvSpPr>
        <p:spPr>
          <a:xfrm>
            <a:off x="7040625" y="1102875"/>
            <a:ext cx="1802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Visibility blocks used for spatial locality and sparse culling</a:t>
            </a:r>
            <a:endParaRPr sz="800">
              <a:solidFill>
                <a:schemeClr val="lt1"/>
              </a:solidFill>
              <a:latin typeface="Roboto"/>
              <a:ea typeface="Roboto"/>
              <a:cs typeface="Roboto"/>
              <a:sym typeface="Roboto"/>
            </a:endParaRPr>
          </a:p>
        </p:txBody>
      </p:sp>
      <p:sp>
        <p:nvSpPr>
          <p:cNvPr id="1232" name="Google Shape;1232;p54"/>
          <p:cNvSpPr txBox="1"/>
          <p:nvPr/>
        </p:nvSpPr>
        <p:spPr>
          <a:xfrm>
            <a:off x="7576950" y="3913675"/>
            <a:ext cx="1380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In memory instances packed together, accordingly to archetypes and spatial locality</a:t>
            </a:r>
            <a:endParaRPr sz="800">
              <a:solidFill>
                <a:schemeClr val="lt1"/>
              </a:solidFill>
              <a:latin typeface="Roboto"/>
              <a:ea typeface="Roboto"/>
              <a:cs typeface="Roboto"/>
              <a:sym typeface="Roboto"/>
            </a:endParaRPr>
          </a:p>
        </p:txBody>
      </p:sp>
      <p:sp>
        <p:nvSpPr>
          <p:cNvPr id="1233" name="Google Shape;1233;p54"/>
          <p:cNvSpPr txBox="1"/>
          <p:nvPr/>
        </p:nvSpPr>
        <p:spPr>
          <a:xfrm>
            <a:off x="7040625" y="1549813"/>
            <a:ext cx="1802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Roboto"/>
                <a:ea typeface="Roboto"/>
                <a:cs typeface="Roboto"/>
                <a:sym typeface="Roboto"/>
              </a:rPr>
              <a:t>Instance blocks group instances of the same archetype</a:t>
            </a:r>
            <a:endParaRPr sz="800">
              <a:solidFill>
                <a:schemeClr val="lt1"/>
              </a:solidFill>
              <a:latin typeface="Roboto"/>
              <a:ea typeface="Roboto"/>
              <a:cs typeface="Roboto"/>
              <a:sym typeface="Roboto"/>
            </a:endParaRPr>
          </a:p>
        </p:txBody>
      </p:sp>
      <p:sp>
        <p:nvSpPr>
          <p:cNvPr id="1234" name="Google Shape;1234;p54"/>
          <p:cNvSpPr/>
          <p:nvPr/>
        </p:nvSpPr>
        <p:spPr>
          <a:xfrm>
            <a:off x="5300875" y="1435900"/>
            <a:ext cx="1431300" cy="777600"/>
          </a:xfrm>
          <a:prstGeom prst="rect">
            <a:avLst/>
          </a:prstGeom>
          <a:noFill/>
          <a:ln w="1905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
        <p:nvSpPr>
          <p:cNvPr id="1235" name="Google Shape;1235;p54"/>
          <p:cNvSpPr/>
          <p:nvPr/>
        </p:nvSpPr>
        <p:spPr>
          <a:xfrm>
            <a:off x="6600750" y="2478325"/>
            <a:ext cx="953700" cy="1024200"/>
          </a:xfrm>
          <a:prstGeom prst="rect">
            <a:avLst/>
          </a:prstGeom>
          <a:noFill/>
          <a:ln w="1905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lt1"/>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39"/>
        <p:cNvGrpSpPr/>
        <p:nvPr/>
      </p:nvGrpSpPr>
      <p:grpSpPr>
        <a:xfrm>
          <a:off x="0" y="0"/>
          <a:ext cx="0" cy="0"/>
          <a:chOff x="0" y="0"/>
          <a:chExt cx="0" cy="0"/>
        </a:xfrm>
      </p:grpSpPr>
      <p:sp>
        <p:nvSpPr>
          <p:cNvPr id="1240" name="Google Shape;1240;p55"/>
          <p:cNvSpPr/>
          <p:nvPr/>
        </p:nvSpPr>
        <p:spPr>
          <a:xfrm rot="5400000">
            <a:off x="5205850" y="2222450"/>
            <a:ext cx="3255900" cy="704700"/>
          </a:xfrm>
          <a:prstGeom prst="rightArrow">
            <a:avLst>
              <a:gd name="adj1" fmla="val 50000"/>
              <a:gd name="adj2" fmla="val 17078"/>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241" name="Google Shape;1241;p55"/>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GPU instancing: processing</a:t>
            </a:r>
            <a:endParaRPr sz="2200" b="1">
              <a:solidFill>
                <a:schemeClr val="lt1"/>
              </a:solidFill>
              <a:latin typeface="Roboto"/>
              <a:ea typeface="Roboto"/>
              <a:cs typeface="Roboto"/>
              <a:sym typeface="Roboto"/>
            </a:endParaRPr>
          </a:p>
        </p:txBody>
      </p:sp>
      <p:grpSp>
        <p:nvGrpSpPr>
          <p:cNvPr id="1242" name="Google Shape;1242;p55"/>
          <p:cNvGrpSpPr/>
          <p:nvPr/>
        </p:nvGrpSpPr>
        <p:grpSpPr>
          <a:xfrm>
            <a:off x="92412" y="65726"/>
            <a:ext cx="2602188" cy="431175"/>
            <a:chOff x="92412" y="65726"/>
            <a:chExt cx="2602188" cy="431175"/>
          </a:xfrm>
        </p:grpSpPr>
        <p:pic>
          <p:nvPicPr>
            <p:cNvPr id="1243" name="Google Shape;1243;p55"/>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244" name="Google Shape;1244;p55"/>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245" name="Google Shape;1245;p55"/>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246" name="Google Shape;1246;p55"/>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247" name="Google Shape;1247;p55"/>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248" name="Google Shape;1248;p55"/>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1249" name="Google Shape;1249;p55"/>
          <p:cNvSpPr/>
          <p:nvPr/>
        </p:nvSpPr>
        <p:spPr>
          <a:xfrm>
            <a:off x="5984050" y="691525"/>
            <a:ext cx="1699500" cy="3693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Visible blocks set, cameras, HZB</a:t>
            </a:r>
            <a:endParaRPr sz="1200" b="1">
              <a:solidFill>
                <a:schemeClr val="lt1"/>
              </a:solidFill>
              <a:latin typeface="Roboto"/>
              <a:ea typeface="Roboto"/>
              <a:cs typeface="Roboto"/>
              <a:sym typeface="Roboto"/>
            </a:endParaRPr>
          </a:p>
        </p:txBody>
      </p:sp>
      <p:sp>
        <p:nvSpPr>
          <p:cNvPr id="1250" name="Google Shape;1250;p55"/>
          <p:cNvSpPr txBox="1"/>
          <p:nvPr/>
        </p:nvSpPr>
        <p:spPr>
          <a:xfrm>
            <a:off x="431425" y="1103425"/>
            <a:ext cx="39858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~0.4ms whole processing</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b="1">
                <a:solidFill>
                  <a:schemeClr val="lt1"/>
                </a:solidFill>
                <a:latin typeface="Roboto"/>
                <a:ea typeface="Roboto"/>
                <a:cs typeface="Roboto"/>
                <a:sym typeface="Roboto"/>
              </a:rPr>
              <a:t>0.1</a:t>
            </a:r>
            <a:r>
              <a:rPr lang="en">
                <a:solidFill>
                  <a:schemeClr val="lt1"/>
                </a:solidFill>
                <a:latin typeface="Roboto"/>
                <a:ea typeface="Roboto"/>
                <a:cs typeface="Roboto"/>
                <a:sym typeface="Roboto"/>
              </a:rPr>
              <a:t>ms to unwrap visible blocks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b="1">
                <a:solidFill>
                  <a:schemeClr val="lt1"/>
                </a:solidFill>
                <a:latin typeface="Roboto"/>
                <a:ea typeface="Roboto"/>
                <a:cs typeface="Roboto"/>
                <a:sym typeface="Roboto"/>
              </a:rPr>
              <a:t>0.2</a:t>
            </a:r>
            <a:r>
              <a:rPr lang="en">
                <a:solidFill>
                  <a:schemeClr val="lt1"/>
                </a:solidFill>
                <a:latin typeface="Roboto"/>
                <a:ea typeface="Roboto"/>
                <a:cs typeface="Roboto"/>
                <a:sym typeface="Roboto"/>
              </a:rPr>
              <a:t>ms to unwarp instances blocks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b="1">
                <a:solidFill>
                  <a:schemeClr val="lt1"/>
                </a:solidFill>
                <a:latin typeface="Roboto"/>
                <a:ea typeface="Roboto"/>
                <a:cs typeface="Roboto"/>
                <a:sym typeface="Roboto"/>
              </a:rPr>
              <a:t>0.1</a:t>
            </a:r>
            <a:r>
              <a:rPr lang="en">
                <a:solidFill>
                  <a:schemeClr val="lt1"/>
                </a:solidFill>
                <a:latin typeface="Roboto"/>
                <a:ea typeface="Roboto"/>
                <a:cs typeface="Roboto"/>
                <a:sym typeface="Roboto"/>
              </a:rPr>
              <a:t>ms to process instances</a:t>
            </a:r>
            <a:endParaRPr>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Additional frustum and HZB culling for individual instancis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Up to </a:t>
            </a:r>
            <a:r>
              <a:rPr lang="en" sz="1500" b="1">
                <a:solidFill>
                  <a:schemeClr val="lt1"/>
                </a:solidFill>
                <a:latin typeface="Roboto"/>
                <a:ea typeface="Roboto"/>
                <a:cs typeface="Roboto"/>
                <a:sym typeface="Roboto"/>
              </a:rPr>
              <a:t>64 </a:t>
            </a:r>
            <a:r>
              <a:rPr lang="en" sz="1500">
                <a:solidFill>
                  <a:schemeClr val="lt1"/>
                </a:solidFill>
                <a:latin typeface="Roboto"/>
                <a:ea typeface="Roboto"/>
                <a:cs typeface="Roboto"/>
                <a:sym typeface="Roboto"/>
              </a:rPr>
              <a:t>cameras support</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Up to </a:t>
            </a:r>
            <a:r>
              <a:rPr lang="en" sz="1500" b="1">
                <a:solidFill>
                  <a:schemeClr val="lt1"/>
                </a:solidFill>
                <a:latin typeface="Roboto"/>
                <a:ea typeface="Roboto"/>
                <a:cs typeface="Roboto"/>
                <a:sym typeface="Roboto"/>
              </a:rPr>
              <a:t>8 </a:t>
            </a:r>
            <a:r>
              <a:rPr lang="en" sz="1500">
                <a:solidFill>
                  <a:schemeClr val="lt1"/>
                </a:solidFill>
                <a:latin typeface="Roboto"/>
                <a:ea typeface="Roboto"/>
                <a:cs typeface="Roboto"/>
                <a:sym typeface="Roboto"/>
              </a:rPr>
              <a:t>LOD levels + billboard per mesh</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Up to </a:t>
            </a:r>
            <a:r>
              <a:rPr lang="en" sz="1500" b="1">
                <a:solidFill>
                  <a:schemeClr val="lt1"/>
                </a:solidFill>
                <a:latin typeface="Roboto"/>
                <a:ea typeface="Roboto"/>
                <a:cs typeface="Roboto"/>
                <a:sym typeface="Roboto"/>
              </a:rPr>
              <a:t>2K </a:t>
            </a:r>
            <a:r>
              <a:rPr lang="en" sz="1500">
                <a:solidFill>
                  <a:schemeClr val="lt1"/>
                </a:solidFill>
                <a:latin typeface="Roboto"/>
                <a:ea typeface="Roboto"/>
                <a:cs typeface="Roboto"/>
                <a:sym typeface="Roboto"/>
              </a:rPr>
              <a:t>unique mesh types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&lt;1MB</a:t>
            </a:r>
            <a:r>
              <a:rPr lang="en" sz="1500">
                <a:solidFill>
                  <a:schemeClr val="lt1"/>
                </a:solidFill>
                <a:latin typeface="Roboto"/>
                <a:ea typeface="Roboto"/>
                <a:cs typeface="Roboto"/>
                <a:sym typeface="Roboto"/>
              </a:rPr>
              <a:t>/camera of draw calls parameters for readback on average</a:t>
            </a:r>
            <a:endParaRPr sz="1500">
              <a:solidFill>
                <a:schemeClr val="lt1"/>
              </a:solidFill>
              <a:latin typeface="Roboto"/>
              <a:ea typeface="Roboto"/>
              <a:cs typeface="Roboto"/>
              <a:sym typeface="Roboto"/>
            </a:endParaRPr>
          </a:p>
        </p:txBody>
      </p:sp>
      <p:sp>
        <p:nvSpPr>
          <p:cNvPr id="1251" name="Google Shape;1251;p55"/>
          <p:cNvSpPr/>
          <p:nvPr/>
        </p:nvSpPr>
        <p:spPr>
          <a:xfrm>
            <a:off x="4732900" y="1337050"/>
            <a:ext cx="4201800" cy="5469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solidFill>
                <a:schemeClr val="lt1"/>
              </a:solidFill>
              <a:latin typeface="Roboto"/>
              <a:ea typeface="Roboto"/>
              <a:cs typeface="Roboto"/>
              <a:sym typeface="Roboto"/>
            </a:endParaRPr>
          </a:p>
        </p:txBody>
      </p:sp>
      <p:sp>
        <p:nvSpPr>
          <p:cNvPr id="1252" name="Google Shape;1252;p55"/>
          <p:cNvSpPr/>
          <p:nvPr/>
        </p:nvSpPr>
        <p:spPr>
          <a:xfrm>
            <a:off x="5612025" y="1441150"/>
            <a:ext cx="684900" cy="338700"/>
          </a:xfrm>
          <a:prstGeom prst="rect">
            <a:avLst/>
          </a:prstGeom>
          <a:solidFill>
            <a:srgbClr val="43434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Vis b.</a:t>
            </a:r>
            <a:endParaRPr sz="1200" b="1">
              <a:solidFill>
                <a:schemeClr val="lt1"/>
              </a:solidFill>
              <a:latin typeface="Roboto"/>
              <a:ea typeface="Roboto"/>
              <a:cs typeface="Roboto"/>
              <a:sym typeface="Roboto"/>
            </a:endParaRPr>
          </a:p>
        </p:txBody>
      </p:sp>
      <p:sp>
        <p:nvSpPr>
          <p:cNvPr id="1253" name="Google Shape;1253;p55"/>
          <p:cNvSpPr/>
          <p:nvPr/>
        </p:nvSpPr>
        <p:spPr>
          <a:xfrm>
            <a:off x="6415150" y="1441150"/>
            <a:ext cx="684900" cy="338700"/>
          </a:xfrm>
          <a:prstGeom prst="rect">
            <a:avLst/>
          </a:prstGeom>
          <a:solidFill>
            <a:srgbClr val="000000"/>
          </a:solidFill>
          <a:ln w="1905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Vis b.</a:t>
            </a:r>
            <a:endParaRPr sz="1200" b="1">
              <a:solidFill>
                <a:schemeClr val="lt1"/>
              </a:solidFill>
              <a:latin typeface="Roboto"/>
              <a:ea typeface="Roboto"/>
              <a:cs typeface="Roboto"/>
              <a:sym typeface="Roboto"/>
            </a:endParaRPr>
          </a:p>
        </p:txBody>
      </p:sp>
      <p:sp>
        <p:nvSpPr>
          <p:cNvPr id="1254" name="Google Shape;1254;p55"/>
          <p:cNvSpPr/>
          <p:nvPr/>
        </p:nvSpPr>
        <p:spPr>
          <a:xfrm>
            <a:off x="7218275" y="1441150"/>
            <a:ext cx="684900" cy="338700"/>
          </a:xfrm>
          <a:prstGeom prst="rect">
            <a:avLst/>
          </a:prstGeom>
          <a:solidFill>
            <a:srgbClr val="43434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Vis b.</a:t>
            </a:r>
            <a:endParaRPr sz="1200" b="1">
              <a:solidFill>
                <a:schemeClr val="lt1"/>
              </a:solidFill>
              <a:latin typeface="Roboto"/>
              <a:ea typeface="Roboto"/>
              <a:cs typeface="Roboto"/>
              <a:sym typeface="Roboto"/>
            </a:endParaRPr>
          </a:p>
        </p:txBody>
      </p:sp>
      <p:sp>
        <p:nvSpPr>
          <p:cNvPr id="1255" name="Google Shape;1255;p55"/>
          <p:cNvSpPr/>
          <p:nvPr/>
        </p:nvSpPr>
        <p:spPr>
          <a:xfrm>
            <a:off x="8021400" y="1441150"/>
            <a:ext cx="684900" cy="338700"/>
          </a:xfrm>
          <a:prstGeom prst="rect">
            <a:avLst/>
          </a:prstGeom>
          <a:solidFill>
            <a:srgbClr val="000000"/>
          </a:solidFill>
          <a:ln w="1905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Vis b.</a:t>
            </a:r>
            <a:endParaRPr sz="1200" b="1">
              <a:solidFill>
                <a:schemeClr val="lt1"/>
              </a:solidFill>
              <a:latin typeface="Roboto"/>
              <a:ea typeface="Roboto"/>
              <a:cs typeface="Roboto"/>
              <a:sym typeface="Roboto"/>
            </a:endParaRPr>
          </a:p>
        </p:txBody>
      </p:sp>
      <p:sp>
        <p:nvSpPr>
          <p:cNvPr id="1256" name="Google Shape;1256;p55"/>
          <p:cNvSpPr/>
          <p:nvPr/>
        </p:nvSpPr>
        <p:spPr>
          <a:xfrm>
            <a:off x="4808900" y="1441150"/>
            <a:ext cx="684900" cy="338700"/>
          </a:xfrm>
          <a:prstGeom prst="rect">
            <a:avLst/>
          </a:prstGeom>
          <a:solidFill>
            <a:srgbClr val="43434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Vis b.</a:t>
            </a:r>
            <a:endParaRPr sz="1200" b="1">
              <a:solidFill>
                <a:schemeClr val="lt1"/>
              </a:solidFill>
              <a:latin typeface="Roboto"/>
              <a:ea typeface="Roboto"/>
              <a:cs typeface="Roboto"/>
              <a:sym typeface="Roboto"/>
            </a:endParaRPr>
          </a:p>
        </p:txBody>
      </p:sp>
      <p:sp>
        <p:nvSpPr>
          <p:cNvPr id="1257" name="Google Shape;1257;p55"/>
          <p:cNvSpPr/>
          <p:nvPr/>
        </p:nvSpPr>
        <p:spPr>
          <a:xfrm>
            <a:off x="4732900" y="2282825"/>
            <a:ext cx="4201800" cy="5469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solidFill>
                <a:schemeClr val="lt1"/>
              </a:solidFill>
              <a:latin typeface="Roboto"/>
              <a:ea typeface="Roboto"/>
              <a:cs typeface="Roboto"/>
              <a:sym typeface="Roboto"/>
            </a:endParaRPr>
          </a:p>
        </p:txBody>
      </p:sp>
      <p:sp>
        <p:nvSpPr>
          <p:cNvPr id="1258" name="Google Shape;1258;p55"/>
          <p:cNvSpPr/>
          <p:nvPr/>
        </p:nvSpPr>
        <p:spPr>
          <a:xfrm>
            <a:off x="5612025" y="2386925"/>
            <a:ext cx="684900" cy="338700"/>
          </a:xfrm>
          <a:prstGeom prst="rect">
            <a:avLst/>
          </a:prstGeom>
          <a:solidFill>
            <a:srgbClr val="000000"/>
          </a:solidFill>
          <a:ln w="1905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Inst b.</a:t>
            </a:r>
            <a:endParaRPr sz="1200" b="1">
              <a:solidFill>
                <a:schemeClr val="lt1"/>
              </a:solidFill>
              <a:latin typeface="Roboto"/>
              <a:ea typeface="Roboto"/>
              <a:cs typeface="Roboto"/>
              <a:sym typeface="Roboto"/>
            </a:endParaRPr>
          </a:p>
        </p:txBody>
      </p:sp>
      <p:sp>
        <p:nvSpPr>
          <p:cNvPr id="1259" name="Google Shape;1259;p55"/>
          <p:cNvSpPr/>
          <p:nvPr/>
        </p:nvSpPr>
        <p:spPr>
          <a:xfrm>
            <a:off x="6415150" y="2386925"/>
            <a:ext cx="684900" cy="338700"/>
          </a:xfrm>
          <a:prstGeom prst="rect">
            <a:avLst/>
          </a:prstGeom>
          <a:solidFill>
            <a:srgbClr val="43434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Inst b.</a:t>
            </a:r>
            <a:endParaRPr sz="1200" b="1">
              <a:solidFill>
                <a:schemeClr val="lt1"/>
              </a:solidFill>
              <a:latin typeface="Roboto"/>
              <a:ea typeface="Roboto"/>
              <a:cs typeface="Roboto"/>
              <a:sym typeface="Roboto"/>
            </a:endParaRPr>
          </a:p>
        </p:txBody>
      </p:sp>
      <p:sp>
        <p:nvSpPr>
          <p:cNvPr id="1260" name="Google Shape;1260;p55"/>
          <p:cNvSpPr/>
          <p:nvPr/>
        </p:nvSpPr>
        <p:spPr>
          <a:xfrm>
            <a:off x="7218275" y="2386925"/>
            <a:ext cx="684900" cy="338700"/>
          </a:xfrm>
          <a:prstGeom prst="rect">
            <a:avLst/>
          </a:prstGeom>
          <a:solidFill>
            <a:srgbClr val="000000"/>
          </a:solidFill>
          <a:ln w="1905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Inst b.</a:t>
            </a:r>
            <a:endParaRPr sz="1200" b="1">
              <a:solidFill>
                <a:schemeClr val="lt1"/>
              </a:solidFill>
              <a:latin typeface="Roboto"/>
              <a:ea typeface="Roboto"/>
              <a:cs typeface="Roboto"/>
              <a:sym typeface="Roboto"/>
            </a:endParaRPr>
          </a:p>
        </p:txBody>
      </p:sp>
      <p:sp>
        <p:nvSpPr>
          <p:cNvPr id="1261" name="Google Shape;1261;p55"/>
          <p:cNvSpPr/>
          <p:nvPr/>
        </p:nvSpPr>
        <p:spPr>
          <a:xfrm>
            <a:off x="8021400" y="2386925"/>
            <a:ext cx="684900" cy="338700"/>
          </a:xfrm>
          <a:prstGeom prst="rect">
            <a:avLst/>
          </a:prstGeom>
          <a:solidFill>
            <a:srgbClr val="43434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Inst b.</a:t>
            </a:r>
            <a:endParaRPr sz="1200" b="1">
              <a:solidFill>
                <a:schemeClr val="lt1"/>
              </a:solidFill>
              <a:latin typeface="Roboto"/>
              <a:ea typeface="Roboto"/>
              <a:cs typeface="Roboto"/>
              <a:sym typeface="Roboto"/>
            </a:endParaRPr>
          </a:p>
        </p:txBody>
      </p:sp>
      <p:sp>
        <p:nvSpPr>
          <p:cNvPr id="1262" name="Google Shape;1262;p55"/>
          <p:cNvSpPr/>
          <p:nvPr/>
        </p:nvSpPr>
        <p:spPr>
          <a:xfrm>
            <a:off x="4808900" y="2386925"/>
            <a:ext cx="684900" cy="338700"/>
          </a:xfrm>
          <a:prstGeom prst="rect">
            <a:avLst/>
          </a:prstGeom>
          <a:solidFill>
            <a:srgbClr val="43434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Inst b.</a:t>
            </a:r>
            <a:endParaRPr sz="1200" b="1">
              <a:solidFill>
                <a:schemeClr val="lt1"/>
              </a:solidFill>
              <a:latin typeface="Roboto"/>
              <a:ea typeface="Roboto"/>
              <a:cs typeface="Roboto"/>
              <a:sym typeface="Roboto"/>
            </a:endParaRPr>
          </a:p>
        </p:txBody>
      </p:sp>
      <p:sp>
        <p:nvSpPr>
          <p:cNvPr id="1263" name="Google Shape;1263;p55"/>
          <p:cNvSpPr/>
          <p:nvPr/>
        </p:nvSpPr>
        <p:spPr>
          <a:xfrm>
            <a:off x="4732900" y="3228600"/>
            <a:ext cx="4201800" cy="5469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solidFill>
                <a:schemeClr val="lt1"/>
              </a:solidFill>
              <a:latin typeface="Roboto"/>
              <a:ea typeface="Roboto"/>
              <a:cs typeface="Roboto"/>
              <a:sym typeface="Roboto"/>
            </a:endParaRPr>
          </a:p>
        </p:txBody>
      </p:sp>
      <p:sp>
        <p:nvSpPr>
          <p:cNvPr id="1264" name="Google Shape;1264;p55"/>
          <p:cNvSpPr/>
          <p:nvPr/>
        </p:nvSpPr>
        <p:spPr>
          <a:xfrm>
            <a:off x="5612025" y="3332700"/>
            <a:ext cx="684900" cy="338700"/>
          </a:xfrm>
          <a:prstGeom prst="rect">
            <a:avLst/>
          </a:prstGeom>
          <a:solidFill>
            <a:srgbClr val="43434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Inst</a:t>
            </a:r>
            <a:endParaRPr sz="1200" b="1">
              <a:solidFill>
                <a:schemeClr val="lt1"/>
              </a:solidFill>
              <a:latin typeface="Roboto"/>
              <a:ea typeface="Roboto"/>
              <a:cs typeface="Roboto"/>
              <a:sym typeface="Roboto"/>
            </a:endParaRPr>
          </a:p>
        </p:txBody>
      </p:sp>
      <p:sp>
        <p:nvSpPr>
          <p:cNvPr id="1265" name="Google Shape;1265;p55"/>
          <p:cNvSpPr/>
          <p:nvPr/>
        </p:nvSpPr>
        <p:spPr>
          <a:xfrm>
            <a:off x="6415150" y="3332700"/>
            <a:ext cx="684900" cy="338700"/>
          </a:xfrm>
          <a:prstGeom prst="rect">
            <a:avLst/>
          </a:prstGeom>
          <a:solidFill>
            <a:srgbClr val="000000"/>
          </a:solidFill>
          <a:ln w="1905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Inst</a:t>
            </a:r>
            <a:endParaRPr sz="1200" b="1">
              <a:solidFill>
                <a:schemeClr val="lt1"/>
              </a:solidFill>
              <a:latin typeface="Roboto"/>
              <a:ea typeface="Roboto"/>
              <a:cs typeface="Roboto"/>
              <a:sym typeface="Roboto"/>
            </a:endParaRPr>
          </a:p>
        </p:txBody>
      </p:sp>
      <p:sp>
        <p:nvSpPr>
          <p:cNvPr id="1266" name="Google Shape;1266;p55"/>
          <p:cNvSpPr/>
          <p:nvPr/>
        </p:nvSpPr>
        <p:spPr>
          <a:xfrm>
            <a:off x="7218275" y="3332700"/>
            <a:ext cx="684900" cy="338700"/>
          </a:xfrm>
          <a:prstGeom prst="rect">
            <a:avLst/>
          </a:prstGeom>
          <a:solidFill>
            <a:srgbClr val="43434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Inst</a:t>
            </a:r>
            <a:endParaRPr sz="1200" b="1">
              <a:solidFill>
                <a:schemeClr val="lt1"/>
              </a:solidFill>
              <a:latin typeface="Roboto"/>
              <a:ea typeface="Roboto"/>
              <a:cs typeface="Roboto"/>
              <a:sym typeface="Roboto"/>
            </a:endParaRPr>
          </a:p>
        </p:txBody>
      </p:sp>
      <p:sp>
        <p:nvSpPr>
          <p:cNvPr id="1267" name="Google Shape;1267;p55"/>
          <p:cNvSpPr/>
          <p:nvPr/>
        </p:nvSpPr>
        <p:spPr>
          <a:xfrm>
            <a:off x="8021400" y="3332700"/>
            <a:ext cx="684900" cy="338700"/>
          </a:xfrm>
          <a:prstGeom prst="rect">
            <a:avLst/>
          </a:prstGeom>
          <a:solidFill>
            <a:srgbClr val="43434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Inst</a:t>
            </a:r>
            <a:endParaRPr sz="1200" b="1">
              <a:solidFill>
                <a:schemeClr val="lt1"/>
              </a:solidFill>
              <a:latin typeface="Roboto"/>
              <a:ea typeface="Roboto"/>
              <a:cs typeface="Roboto"/>
              <a:sym typeface="Roboto"/>
            </a:endParaRPr>
          </a:p>
        </p:txBody>
      </p:sp>
      <p:sp>
        <p:nvSpPr>
          <p:cNvPr id="1268" name="Google Shape;1268;p55"/>
          <p:cNvSpPr/>
          <p:nvPr/>
        </p:nvSpPr>
        <p:spPr>
          <a:xfrm>
            <a:off x="4808900" y="3332700"/>
            <a:ext cx="684900" cy="338700"/>
          </a:xfrm>
          <a:prstGeom prst="rect">
            <a:avLst/>
          </a:prstGeom>
          <a:solidFill>
            <a:srgbClr val="000000"/>
          </a:solidFill>
          <a:ln w="1905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Inst</a:t>
            </a:r>
            <a:endParaRPr sz="1200" b="1">
              <a:solidFill>
                <a:schemeClr val="lt1"/>
              </a:solidFill>
              <a:latin typeface="Roboto"/>
              <a:ea typeface="Roboto"/>
              <a:cs typeface="Roboto"/>
              <a:sym typeface="Roboto"/>
            </a:endParaRPr>
          </a:p>
        </p:txBody>
      </p:sp>
      <p:sp>
        <p:nvSpPr>
          <p:cNvPr id="1269" name="Google Shape;1269;p55"/>
          <p:cNvSpPr/>
          <p:nvPr/>
        </p:nvSpPr>
        <p:spPr>
          <a:xfrm>
            <a:off x="5358825" y="4174376"/>
            <a:ext cx="1343700" cy="3693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Readback table</a:t>
            </a:r>
            <a:endParaRPr sz="1200" b="1">
              <a:solidFill>
                <a:schemeClr val="lt1"/>
              </a:solidFill>
              <a:latin typeface="Roboto"/>
              <a:ea typeface="Roboto"/>
              <a:cs typeface="Roboto"/>
              <a:sym typeface="Roboto"/>
            </a:endParaRPr>
          </a:p>
        </p:txBody>
      </p:sp>
      <p:sp>
        <p:nvSpPr>
          <p:cNvPr id="1270" name="Google Shape;1270;p55"/>
          <p:cNvSpPr/>
          <p:nvPr/>
        </p:nvSpPr>
        <p:spPr>
          <a:xfrm>
            <a:off x="6965075" y="4174376"/>
            <a:ext cx="1343700" cy="3693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Instancing payloads</a:t>
            </a:r>
            <a:endParaRPr sz="1200" b="1">
              <a:solidFill>
                <a:schemeClr val="lt1"/>
              </a:solidFill>
              <a:latin typeface="Roboto"/>
              <a:ea typeface="Roboto"/>
              <a:cs typeface="Roboto"/>
              <a:sym typeface="Roboto"/>
            </a:endParaRPr>
          </a:p>
        </p:txBody>
      </p:sp>
      <p:sp>
        <p:nvSpPr>
          <p:cNvPr id="1271" name="Google Shape;1271;p55"/>
          <p:cNvSpPr txBox="1"/>
          <p:nvPr/>
        </p:nvSpPr>
        <p:spPr>
          <a:xfrm>
            <a:off x="8706300" y="1425850"/>
            <a:ext cx="26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a:t>
            </a:r>
            <a:endParaRPr/>
          </a:p>
        </p:txBody>
      </p:sp>
      <p:sp>
        <p:nvSpPr>
          <p:cNvPr id="1272" name="Google Shape;1272;p55"/>
          <p:cNvSpPr txBox="1"/>
          <p:nvPr/>
        </p:nvSpPr>
        <p:spPr>
          <a:xfrm>
            <a:off x="8706300" y="2371625"/>
            <a:ext cx="26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a:t>
            </a:r>
            <a:endParaRPr/>
          </a:p>
        </p:txBody>
      </p:sp>
      <p:sp>
        <p:nvSpPr>
          <p:cNvPr id="1273" name="Google Shape;1273;p55"/>
          <p:cNvSpPr txBox="1"/>
          <p:nvPr/>
        </p:nvSpPr>
        <p:spPr>
          <a:xfrm>
            <a:off x="8646250" y="3317400"/>
            <a:ext cx="26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a:t>
            </a:r>
            <a:endParaRPr/>
          </a:p>
        </p:txBody>
      </p:sp>
      <p:cxnSp>
        <p:nvCxnSpPr>
          <p:cNvPr id="1274" name="Google Shape;1274;p55"/>
          <p:cNvCxnSpPr>
            <a:stCxn id="1256" idx="2"/>
            <a:endCxn id="1262" idx="0"/>
          </p:cNvCxnSpPr>
          <p:nvPr/>
        </p:nvCxnSpPr>
        <p:spPr>
          <a:xfrm rot="-5400000" flipH="1">
            <a:off x="4848050" y="2083150"/>
            <a:ext cx="607200" cy="600"/>
          </a:xfrm>
          <a:prstGeom prst="curvedConnector3">
            <a:avLst>
              <a:gd name="adj1" fmla="val 49990"/>
            </a:avLst>
          </a:prstGeom>
          <a:noFill/>
          <a:ln w="9525" cap="flat" cmpd="sng">
            <a:solidFill>
              <a:schemeClr val="lt1"/>
            </a:solidFill>
            <a:prstDash val="solid"/>
            <a:round/>
            <a:headEnd type="none" w="med" len="med"/>
            <a:tailEnd type="triangle" w="med" len="med"/>
          </a:ln>
        </p:spPr>
      </p:cxnSp>
      <p:cxnSp>
        <p:nvCxnSpPr>
          <p:cNvPr id="1275" name="Google Shape;1275;p55"/>
          <p:cNvCxnSpPr>
            <a:stCxn id="1256" idx="2"/>
            <a:endCxn id="1258" idx="0"/>
          </p:cNvCxnSpPr>
          <p:nvPr/>
        </p:nvCxnSpPr>
        <p:spPr>
          <a:xfrm rot="-5400000" flipH="1">
            <a:off x="5249300" y="1681900"/>
            <a:ext cx="607200" cy="803100"/>
          </a:xfrm>
          <a:prstGeom prst="curvedConnector3">
            <a:avLst>
              <a:gd name="adj1" fmla="val 49990"/>
            </a:avLst>
          </a:prstGeom>
          <a:noFill/>
          <a:ln w="9525" cap="flat" cmpd="sng">
            <a:solidFill>
              <a:schemeClr val="lt1"/>
            </a:solidFill>
            <a:prstDash val="solid"/>
            <a:round/>
            <a:headEnd type="none" w="med" len="med"/>
            <a:tailEnd type="triangle" w="med" len="med"/>
          </a:ln>
        </p:spPr>
      </p:cxnSp>
      <p:cxnSp>
        <p:nvCxnSpPr>
          <p:cNvPr id="1276" name="Google Shape;1276;p55"/>
          <p:cNvCxnSpPr>
            <a:stCxn id="1252" idx="2"/>
            <a:endCxn id="1259" idx="0"/>
          </p:cNvCxnSpPr>
          <p:nvPr/>
        </p:nvCxnSpPr>
        <p:spPr>
          <a:xfrm rot="-5400000" flipH="1">
            <a:off x="6052425" y="1681900"/>
            <a:ext cx="607200" cy="803100"/>
          </a:xfrm>
          <a:prstGeom prst="curvedConnector3">
            <a:avLst>
              <a:gd name="adj1" fmla="val 49990"/>
            </a:avLst>
          </a:prstGeom>
          <a:noFill/>
          <a:ln w="9525" cap="flat" cmpd="sng">
            <a:solidFill>
              <a:schemeClr val="lt1"/>
            </a:solidFill>
            <a:prstDash val="solid"/>
            <a:round/>
            <a:headEnd type="none" w="med" len="med"/>
            <a:tailEnd type="triangle" w="med" len="med"/>
          </a:ln>
        </p:spPr>
      </p:cxnSp>
      <p:cxnSp>
        <p:nvCxnSpPr>
          <p:cNvPr id="1277" name="Google Shape;1277;p55"/>
          <p:cNvCxnSpPr>
            <a:stCxn id="1254" idx="2"/>
            <a:endCxn id="1261" idx="0"/>
          </p:cNvCxnSpPr>
          <p:nvPr/>
        </p:nvCxnSpPr>
        <p:spPr>
          <a:xfrm rot="-5400000" flipH="1">
            <a:off x="7658675" y="1681900"/>
            <a:ext cx="607200" cy="803100"/>
          </a:xfrm>
          <a:prstGeom prst="curvedConnector3">
            <a:avLst>
              <a:gd name="adj1" fmla="val 49990"/>
            </a:avLst>
          </a:prstGeom>
          <a:noFill/>
          <a:ln w="9525" cap="flat" cmpd="sng">
            <a:solidFill>
              <a:schemeClr val="lt1"/>
            </a:solidFill>
            <a:prstDash val="solid"/>
            <a:round/>
            <a:headEnd type="none" w="med" len="med"/>
            <a:tailEnd type="triangle" w="med" len="med"/>
          </a:ln>
        </p:spPr>
      </p:cxnSp>
      <p:cxnSp>
        <p:nvCxnSpPr>
          <p:cNvPr id="1278" name="Google Shape;1278;p55"/>
          <p:cNvCxnSpPr>
            <a:stCxn id="1252" idx="2"/>
            <a:endCxn id="1260" idx="0"/>
          </p:cNvCxnSpPr>
          <p:nvPr/>
        </p:nvCxnSpPr>
        <p:spPr>
          <a:xfrm rot="-5400000" flipH="1">
            <a:off x="6453975" y="1280350"/>
            <a:ext cx="607200" cy="1606200"/>
          </a:xfrm>
          <a:prstGeom prst="curvedConnector3">
            <a:avLst>
              <a:gd name="adj1" fmla="val 49990"/>
            </a:avLst>
          </a:prstGeom>
          <a:noFill/>
          <a:ln w="9525" cap="flat" cmpd="sng">
            <a:solidFill>
              <a:schemeClr val="lt1"/>
            </a:solidFill>
            <a:prstDash val="solid"/>
            <a:round/>
            <a:headEnd type="none" w="med" len="med"/>
            <a:tailEnd type="triangle" w="med" len="med"/>
          </a:ln>
        </p:spPr>
      </p:cxnSp>
      <p:cxnSp>
        <p:nvCxnSpPr>
          <p:cNvPr id="1279" name="Google Shape;1279;p55"/>
          <p:cNvCxnSpPr>
            <a:stCxn id="1262" idx="2"/>
            <a:endCxn id="1268" idx="0"/>
          </p:cNvCxnSpPr>
          <p:nvPr/>
        </p:nvCxnSpPr>
        <p:spPr>
          <a:xfrm rot="-5400000" flipH="1">
            <a:off x="4848050" y="3028925"/>
            <a:ext cx="607200" cy="600"/>
          </a:xfrm>
          <a:prstGeom prst="curvedConnector3">
            <a:avLst>
              <a:gd name="adj1" fmla="val 49990"/>
            </a:avLst>
          </a:prstGeom>
          <a:noFill/>
          <a:ln w="9525" cap="flat" cmpd="sng">
            <a:solidFill>
              <a:schemeClr val="lt1"/>
            </a:solidFill>
            <a:prstDash val="solid"/>
            <a:round/>
            <a:headEnd type="none" w="med" len="med"/>
            <a:tailEnd type="triangle" w="med" len="med"/>
          </a:ln>
        </p:spPr>
      </p:cxnSp>
      <p:cxnSp>
        <p:nvCxnSpPr>
          <p:cNvPr id="1280" name="Google Shape;1280;p55"/>
          <p:cNvCxnSpPr>
            <a:stCxn id="1262" idx="2"/>
            <a:endCxn id="1264" idx="0"/>
          </p:cNvCxnSpPr>
          <p:nvPr/>
        </p:nvCxnSpPr>
        <p:spPr>
          <a:xfrm rot="-5400000" flipH="1">
            <a:off x="5249300" y="2627675"/>
            <a:ext cx="607200" cy="803100"/>
          </a:xfrm>
          <a:prstGeom prst="curvedConnector3">
            <a:avLst>
              <a:gd name="adj1" fmla="val 49990"/>
            </a:avLst>
          </a:prstGeom>
          <a:noFill/>
          <a:ln w="9525" cap="flat" cmpd="sng">
            <a:solidFill>
              <a:schemeClr val="lt1"/>
            </a:solidFill>
            <a:prstDash val="solid"/>
            <a:round/>
            <a:headEnd type="none" w="med" len="med"/>
            <a:tailEnd type="triangle" w="med" len="med"/>
          </a:ln>
        </p:spPr>
      </p:cxnSp>
      <p:cxnSp>
        <p:nvCxnSpPr>
          <p:cNvPr id="1281" name="Google Shape;1281;p55"/>
          <p:cNvCxnSpPr>
            <a:stCxn id="1262" idx="2"/>
            <a:endCxn id="1265" idx="0"/>
          </p:cNvCxnSpPr>
          <p:nvPr/>
        </p:nvCxnSpPr>
        <p:spPr>
          <a:xfrm rot="-5400000" flipH="1">
            <a:off x="5650850" y="2226125"/>
            <a:ext cx="607200" cy="1606200"/>
          </a:xfrm>
          <a:prstGeom prst="curvedConnector3">
            <a:avLst>
              <a:gd name="adj1" fmla="val 49990"/>
            </a:avLst>
          </a:prstGeom>
          <a:noFill/>
          <a:ln w="9525" cap="flat" cmpd="sng">
            <a:solidFill>
              <a:schemeClr val="lt1"/>
            </a:solidFill>
            <a:prstDash val="solid"/>
            <a:round/>
            <a:headEnd type="none" w="med" len="med"/>
            <a:tailEnd type="triangle" w="med" len="med"/>
          </a:ln>
        </p:spPr>
      </p:cxnSp>
      <p:cxnSp>
        <p:nvCxnSpPr>
          <p:cNvPr id="1282" name="Google Shape;1282;p55"/>
          <p:cNvCxnSpPr>
            <a:stCxn id="1259" idx="2"/>
            <a:endCxn id="1266" idx="0"/>
          </p:cNvCxnSpPr>
          <p:nvPr/>
        </p:nvCxnSpPr>
        <p:spPr>
          <a:xfrm rot="-5400000" flipH="1">
            <a:off x="6855550" y="2627675"/>
            <a:ext cx="607200" cy="803100"/>
          </a:xfrm>
          <a:prstGeom prst="curvedConnector3">
            <a:avLst>
              <a:gd name="adj1" fmla="val 49990"/>
            </a:avLst>
          </a:prstGeom>
          <a:noFill/>
          <a:ln w="9525" cap="flat" cmpd="sng">
            <a:solidFill>
              <a:schemeClr val="lt1"/>
            </a:solidFill>
            <a:prstDash val="solid"/>
            <a:round/>
            <a:headEnd type="none" w="med" len="med"/>
            <a:tailEnd type="triangle" w="med" len="med"/>
          </a:ln>
        </p:spPr>
      </p:cxnSp>
      <p:cxnSp>
        <p:nvCxnSpPr>
          <p:cNvPr id="1283" name="Google Shape;1283;p55"/>
          <p:cNvCxnSpPr>
            <a:stCxn id="1259" idx="2"/>
            <a:endCxn id="1267" idx="0"/>
          </p:cNvCxnSpPr>
          <p:nvPr/>
        </p:nvCxnSpPr>
        <p:spPr>
          <a:xfrm rot="-5400000" flipH="1">
            <a:off x="7257100" y="2226125"/>
            <a:ext cx="607200" cy="1606200"/>
          </a:xfrm>
          <a:prstGeom prst="curvedConnector3">
            <a:avLst>
              <a:gd name="adj1" fmla="val 49990"/>
            </a:avLst>
          </a:prstGeom>
          <a:noFill/>
          <a:ln w="9525" cap="flat" cmpd="sng">
            <a:solidFill>
              <a:schemeClr val="lt1"/>
            </a:solidFill>
            <a:prstDash val="solid"/>
            <a:round/>
            <a:headEnd type="none" w="med" len="med"/>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87"/>
        <p:cNvGrpSpPr/>
        <p:nvPr/>
      </p:nvGrpSpPr>
      <p:grpSpPr>
        <a:xfrm>
          <a:off x="0" y="0"/>
          <a:ext cx="0" cy="0"/>
          <a:chOff x="0" y="0"/>
          <a:chExt cx="0" cy="0"/>
        </a:xfrm>
      </p:grpSpPr>
      <p:pic>
        <p:nvPicPr>
          <p:cNvPr id="1288" name="Google Shape;1288;p56"/>
          <p:cNvPicPr preferRelativeResize="0"/>
          <p:nvPr/>
        </p:nvPicPr>
        <p:blipFill>
          <a:blip r:embed="rId3">
            <a:alphaModFix/>
          </a:blip>
          <a:stretch>
            <a:fillRect/>
          </a:stretch>
        </p:blipFill>
        <p:spPr>
          <a:xfrm>
            <a:off x="4611245" y="0"/>
            <a:ext cx="4532753" cy="5143500"/>
          </a:xfrm>
          <a:prstGeom prst="rect">
            <a:avLst/>
          </a:prstGeom>
          <a:noFill/>
          <a:ln>
            <a:noFill/>
          </a:ln>
        </p:spPr>
      </p:pic>
      <p:sp>
        <p:nvSpPr>
          <p:cNvPr id="1289" name="Google Shape;1289;p56"/>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Draw calls processing</a:t>
            </a:r>
            <a:endParaRPr sz="2200" b="1">
              <a:solidFill>
                <a:schemeClr val="lt1"/>
              </a:solidFill>
              <a:latin typeface="Roboto"/>
              <a:ea typeface="Roboto"/>
              <a:cs typeface="Roboto"/>
              <a:sym typeface="Roboto"/>
            </a:endParaRPr>
          </a:p>
        </p:txBody>
      </p:sp>
      <p:grpSp>
        <p:nvGrpSpPr>
          <p:cNvPr id="1290" name="Google Shape;1290;p56"/>
          <p:cNvGrpSpPr/>
          <p:nvPr/>
        </p:nvGrpSpPr>
        <p:grpSpPr>
          <a:xfrm>
            <a:off x="92412" y="65726"/>
            <a:ext cx="2602188" cy="431175"/>
            <a:chOff x="92412" y="65726"/>
            <a:chExt cx="2602188" cy="431175"/>
          </a:xfrm>
        </p:grpSpPr>
        <p:pic>
          <p:nvPicPr>
            <p:cNvPr id="1291" name="Google Shape;1291;p56"/>
            <p:cNvPicPr preferRelativeResize="0"/>
            <p:nvPr/>
          </p:nvPicPr>
          <p:blipFill>
            <a:blip r:embed="rId4">
              <a:alphaModFix/>
            </a:blip>
            <a:stretch>
              <a:fillRect/>
            </a:stretch>
          </p:blipFill>
          <p:spPr>
            <a:xfrm>
              <a:off x="92412" y="65726"/>
              <a:ext cx="1078185" cy="431175"/>
            </a:xfrm>
            <a:prstGeom prst="rect">
              <a:avLst/>
            </a:prstGeom>
            <a:noFill/>
            <a:ln>
              <a:noFill/>
            </a:ln>
          </p:spPr>
        </p:pic>
        <p:sp>
          <p:nvSpPr>
            <p:cNvPr id="1292" name="Google Shape;1292;p56"/>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293" name="Google Shape;1293;p56"/>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294" name="Google Shape;1294;p56"/>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295" name="Google Shape;1295;p56"/>
          <p:cNvPicPr preferRelativeResize="0"/>
          <p:nvPr/>
        </p:nvPicPr>
        <p:blipFill rotWithShape="1">
          <a:blip r:embed="rId5">
            <a:alphaModFix/>
          </a:blip>
          <a:srcRect l="3993" t="1550" r="3984" b="1550"/>
          <a:stretch/>
        </p:blipFill>
        <p:spPr>
          <a:xfrm>
            <a:off x="8467900" y="65725"/>
            <a:ext cx="618000" cy="625800"/>
          </a:xfrm>
          <a:prstGeom prst="ellipse">
            <a:avLst/>
          </a:prstGeom>
          <a:noFill/>
          <a:ln>
            <a:noFill/>
          </a:ln>
        </p:spPr>
      </p:pic>
      <p:sp>
        <p:nvSpPr>
          <p:cNvPr id="1296" name="Google Shape;1296;p56"/>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Thin layer just above HAL</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Classic draw instanced primitive (DIP)</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Const buffers with material data, etc.</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Pipeline state object</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Offset to instancing payload </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Number of instances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Push constants</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Captures a request to render a piece of geometry into single </a:t>
            </a:r>
            <a:r>
              <a:rPr lang="en" sz="1500" b="1">
                <a:solidFill>
                  <a:schemeClr val="lt1"/>
                </a:solidFill>
                <a:latin typeface="Roboto"/>
                <a:ea typeface="Roboto"/>
                <a:cs typeface="Roboto"/>
                <a:sym typeface="Roboto"/>
              </a:rPr>
              <a:t>pass </a:t>
            </a:r>
            <a:r>
              <a:rPr lang="en" sz="1500">
                <a:solidFill>
                  <a:schemeClr val="lt1"/>
                </a:solidFill>
                <a:latin typeface="Roboto"/>
                <a:ea typeface="Roboto"/>
                <a:cs typeface="Roboto"/>
                <a:sym typeface="Roboto"/>
              </a:rPr>
              <a:t>of a single camera </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All collected DIPs are sorted and recorded into command buffers for execution</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00"/>
        <p:cNvGrpSpPr/>
        <p:nvPr/>
      </p:nvGrpSpPr>
      <p:grpSpPr>
        <a:xfrm>
          <a:off x="0" y="0"/>
          <a:ext cx="0" cy="0"/>
          <a:chOff x="0" y="0"/>
          <a:chExt cx="0" cy="0"/>
        </a:xfrm>
      </p:grpSpPr>
      <p:sp>
        <p:nvSpPr>
          <p:cNvPr id="1301" name="Google Shape;1301;p57"/>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Draw call assembly</a:t>
            </a:r>
            <a:endParaRPr sz="2200" b="1">
              <a:solidFill>
                <a:schemeClr val="lt1"/>
              </a:solidFill>
              <a:latin typeface="Roboto"/>
              <a:ea typeface="Roboto"/>
              <a:cs typeface="Roboto"/>
              <a:sym typeface="Roboto"/>
            </a:endParaRPr>
          </a:p>
        </p:txBody>
      </p:sp>
      <p:grpSp>
        <p:nvGrpSpPr>
          <p:cNvPr id="1302" name="Google Shape;1302;p57"/>
          <p:cNvGrpSpPr/>
          <p:nvPr/>
        </p:nvGrpSpPr>
        <p:grpSpPr>
          <a:xfrm>
            <a:off x="92412" y="65726"/>
            <a:ext cx="2602188" cy="431175"/>
            <a:chOff x="92412" y="65726"/>
            <a:chExt cx="2602188" cy="431175"/>
          </a:xfrm>
        </p:grpSpPr>
        <p:pic>
          <p:nvPicPr>
            <p:cNvPr id="1303" name="Google Shape;1303;p57"/>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304" name="Google Shape;1304;p57"/>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305" name="Google Shape;1305;p57"/>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306" name="Google Shape;1306;p57"/>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307" name="Google Shape;1307;p57"/>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308" name="Google Shape;1308;p57"/>
          <p:cNvSpPr/>
          <p:nvPr/>
        </p:nvSpPr>
        <p:spPr>
          <a:xfrm>
            <a:off x="514350" y="3377166"/>
            <a:ext cx="1343700" cy="2352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Material</a:t>
            </a:r>
            <a:endParaRPr sz="1200" b="1">
              <a:solidFill>
                <a:schemeClr val="lt1"/>
              </a:solidFill>
              <a:latin typeface="Roboto"/>
              <a:ea typeface="Roboto"/>
              <a:cs typeface="Roboto"/>
              <a:sym typeface="Roboto"/>
            </a:endParaRPr>
          </a:p>
        </p:txBody>
      </p:sp>
      <p:sp>
        <p:nvSpPr>
          <p:cNvPr id="1309" name="Google Shape;1309;p57"/>
          <p:cNvSpPr/>
          <p:nvPr/>
        </p:nvSpPr>
        <p:spPr>
          <a:xfrm>
            <a:off x="514350" y="2881128"/>
            <a:ext cx="1343700" cy="2352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Split</a:t>
            </a:r>
            <a:endParaRPr sz="1200" b="1">
              <a:solidFill>
                <a:schemeClr val="lt1"/>
              </a:solidFill>
              <a:latin typeface="Roboto"/>
              <a:ea typeface="Roboto"/>
              <a:cs typeface="Roboto"/>
              <a:sym typeface="Roboto"/>
            </a:endParaRPr>
          </a:p>
        </p:txBody>
      </p:sp>
      <p:sp>
        <p:nvSpPr>
          <p:cNvPr id="1310" name="Google Shape;1310;p57"/>
          <p:cNvSpPr/>
          <p:nvPr/>
        </p:nvSpPr>
        <p:spPr>
          <a:xfrm>
            <a:off x="6143300" y="3354325"/>
            <a:ext cx="1570800" cy="14193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DIP Setup</a:t>
            </a:r>
            <a:endParaRPr sz="1200">
              <a:solidFill>
                <a:schemeClr val="lt1"/>
              </a:solidFill>
              <a:latin typeface="Roboto"/>
              <a:ea typeface="Roboto"/>
              <a:cs typeface="Roboto"/>
              <a:sym typeface="Roboto"/>
            </a:endParaRPr>
          </a:p>
        </p:txBody>
      </p:sp>
      <p:sp>
        <p:nvSpPr>
          <p:cNvPr id="1311" name="Google Shape;1311;p57"/>
          <p:cNvSpPr/>
          <p:nvPr/>
        </p:nvSpPr>
        <p:spPr>
          <a:xfrm>
            <a:off x="514350" y="1211600"/>
            <a:ext cx="4717200" cy="3387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oboto"/>
              <a:ea typeface="Roboto"/>
              <a:cs typeface="Roboto"/>
              <a:sym typeface="Roboto"/>
            </a:endParaRPr>
          </a:p>
        </p:txBody>
      </p:sp>
      <p:sp>
        <p:nvSpPr>
          <p:cNvPr id="1312" name="Google Shape;1312;p57"/>
          <p:cNvSpPr/>
          <p:nvPr/>
        </p:nvSpPr>
        <p:spPr>
          <a:xfrm>
            <a:off x="514350" y="1881275"/>
            <a:ext cx="4717200" cy="3387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oboto"/>
              <a:ea typeface="Roboto"/>
              <a:cs typeface="Roboto"/>
              <a:sym typeface="Roboto"/>
            </a:endParaRPr>
          </a:p>
        </p:txBody>
      </p:sp>
      <p:sp>
        <p:nvSpPr>
          <p:cNvPr id="1313" name="Google Shape;1313;p57"/>
          <p:cNvSpPr txBox="1"/>
          <p:nvPr/>
        </p:nvSpPr>
        <p:spPr>
          <a:xfrm>
            <a:off x="460350" y="1012538"/>
            <a:ext cx="1866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solidFill>
                  <a:schemeClr val="lt1"/>
                </a:solidFill>
                <a:latin typeface="Roboto"/>
                <a:ea typeface="Roboto"/>
                <a:cs typeface="Roboto"/>
                <a:sym typeface="Roboto"/>
              </a:rPr>
              <a:t>Instances buffer</a:t>
            </a:r>
            <a:endParaRPr sz="600" b="1">
              <a:solidFill>
                <a:schemeClr val="lt1"/>
              </a:solidFill>
              <a:latin typeface="Roboto"/>
              <a:ea typeface="Roboto"/>
              <a:cs typeface="Roboto"/>
              <a:sym typeface="Roboto"/>
            </a:endParaRPr>
          </a:p>
        </p:txBody>
      </p:sp>
      <p:sp>
        <p:nvSpPr>
          <p:cNvPr id="1314" name="Google Shape;1314;p57"/>
          <p:cNvSpPr txBox="1"/>
          <p:nvPr/>
        </p:nvSpPr>
        <p:spPr>
          <a:xfrm>
            <a:off x="460350" y="1675838"/>
            <a:ext cx="1866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solidFill>
                  <a:schemeClr val="lt1"/>
                </a:solidFill>
                <a:latin typeface="Roboto"/>
                <a:ea typeface="Roboto"/>
                <a:cs typeface="Roboto"/>
                <a:sym typeface="Roboto"/>
              </a:rPr>
              <a:t>Instances payloads buffer</a:t>
            </a:r>
            <a:endParaRPr sz="600" b="1">
              <a:solidFill>
                <a:schemeClr val="lt1"/>
              </a:solidFill>
              <a:latin typeface="Roboto"/>
              <a:ea typeface="Roboto"/>
              <a:cs typeface="Roboto"/>
              <a:sym typeface="Roboto"/>
            </a:endParaRPr>
          </a:p>
        </p:txBody>
      </p:sp>
      <p:sp>
        <p:nvSpPr>
          <p:cNvPr id="1315" name="Google Shape;1315;p57"/>
          <p:cNvSpPr/>
          <p:nvPr/>
        </p:nvSpPr>
        <p:spPr>
          <a:xfrm>
            <a:off x="559525" y="1263300"/>
            <a:ext cx="792600" cy="2289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Instance</a:t>
            </a:r>
            <a:endParaRPr sz="1200">
              <a:solidFill>
                <a:schemeClr val="lt1"/>
              </a:solidFill>
              <a:latin typeface="Roboto"/>
              <a:ea typeface="Roboto"/>
              <a:cs typeface="Roboto"/>
              <a:sym typeface="Roboto"/>
            </a:endParaRPr>
          </a:p>
        </p:txBody>
      </p:sp>
      <p:sp>
        <p:nvSpPr>
          <p:cNvPr id="1316" name="Google Shape;1316;p57"/>
          <p:cNvSpPr/>
          <p:nvPr/>
        </p:nvSpPr>
        <p:spPr>
          <a:xfrm>
            <a:off x="1412100" y="1263300"/>
            <a:ext cx="792600" cy="2289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Instance</a:t>
            </a:r>
            <a:endParaRPr sz="1200">
              <a:solidFill>
                <a:schemeClr val="lt1"/>
              </a:solidFill>
              <a:latin typeface="Roboto"/>
              <a:ea typeface="Roboto"/>
              <a:cs typeface="Roboto"/>
              <a:sym typeface="Roboto"/>
            </a:endParaRPr>
          </a:p>
        </p:txBody>
      </p:sp>
      <p:sp>
        <p:nvSpPr>
          <p:cNvPr id="1317" name="Google Shape;1317;p57"/>
          <p:cNvSpPr/>
          <p:nvPr/>
        </p:nvSpPr>
        <p:spPr>
          <a:xfrm>
            <a:off x="2264675" y="1263300"/>
            <a:ext cx="792600" cy="2289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Instance</a:t>
            </a:r>
            <a:endParaRPr sz="1200">
              <a:solidFill>
                <a:schemeClr val="lt1"/>
              </a:solidFill>
              <a:latin typeface="Roboto"/>
              <a:ea typeface="Roboto"/>
              <a:cs typeface="Roboto"/>
              <a:sym typeface="Roboto"/>
            </a:endParaRPr>
          </a:p>
        </p:txBody>
      </p:sp>
      <p:sp>
        <p:nvSpPr>
          <p:cNvPr id="1318" name="Google Shape;1318;p57"/>
          <p:cNvSpPr/>
          <p:nvPr/>
        </p:nvSpPr>
        <p:spPr>
          <a:xfrm>
            <a:off x="3117250" y="1263300"/>
            <a:ext cx="792600" cy="2289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Instance</a:t>
            </a:r>
            <a:endParaRPr sz="1200">
              <a:solidFill>
                <a:schemeClr val="lt1"/>
              </a:solidFill>
              <a:latin typeface="Roboto"/>
              <a:ea typeface="Roboto"/>
              <a:cs typeface="Roboto"/>
              <a:sym typeface="Roboto"/>
            </a:endParaRPr>
          </a:p>
        </p:txBody>
      </p:sp>
      <p:sp>
        <p:nvSpPr>
          <p:cNvPr id="1319" name="Google Shape;1319;p57"/>
          <p:cNvSpPr/>
          <p:nvPr/>
        </p:nvSpPr>
        <p:spPr>
          <a:xfrm>
            <a:off x="3969825" y="1263300"/>
            <a:ext cx="792600" cy="2289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Instance</a:t>
            </a:r>
            <a:endParaRPr sz="1200">
              <a:solidFill>
                <a:schemeClr val="lt1"/>
              </a:solidFill>
              <a:latin typeface="Roboto"/>
              <a:ea typeface="Roboto"/>
              <a:cs typeface="Roboto"/>
              <a:sym typeface="Roboto"/>
            </a:endParaRPr>
          </a:p>
        </p:txBody>
      </p:sp>
      <p:sp>
        <p:nvSpPr>
          <p:cNvPr id="1320" name="Google Shape;1320;p57"/>
          <p:cNvSpPr/>
          <p:nvPr/>
        </p:nvSpPr>
        <p:spPr>
          <a:xfrm>
            <a:off x="1412100" y="1926600"/>
            <a:ext cx="792600" cy="2289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Payload</a:t>
            </a:r>
            <a:endParaRPr sz="1200">
              <a:solidFill>
                <a:schemeClr val="lt1"/>
              </a:solidFill>
              <a:latin typeface="Roboto"/>
              <a:ea typeface="Roboto"/>
              <a:cs typeface="Roboto"/>
              <a:sym typeface="Roboto"/>
            </a:endParaRPr>
          </a:p>
        </p:txBody>
      </p:sp>
      <p:sp>
        <p:nvSpPr>
          <p:cNvPr id="1321" name="Google Shape;1321;p57"/>
          <p:cNvSpPr/>
          <p:nvPr/>
        </p:nvSpPr>
        <p:spPr>
          <a:xfrm>
            <a:off x="2264675" y="1926600"/>
            <a:ext cx="792600" cy="2289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Payload</a:t>
            </a:r>
            <a:endParaRPr sz="1200">
              <a:solidFill>
                <a:schemeClr val="lt1"/>
              </a:solidFill>
              <a:latin typeface="Roboto"/>
              <a:ea typeface="Roboto"/>
              <a:cs typeface="Roboto"/>
              <a:sym typeface="Roboto"/>
            </a:endParaRPr>
          </a:p>
        </p:txBody>
      </p:sp>
      <p:sp>
        <p:nvSpPr>
          <p:cNvPr id="1322" name="Google Shape;1322;p57"/>
          <p:cNvSpPr/>
          <p:nvPr/>
        </p:nvSpPr>
        <p:spPr>
          <a:xfrm>
            <a:off x="3117250" y="1926600"/>
            <a:ext cx="792600" cy="228900"/>
          </a:xfrm>
          <a:prstGeom prst="rect">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Payload</a:t>
            </a:r>
            <a:endParaRPr sz="1200">
              <a:solidFill>
                <a:schemeClr val="lt1"/>
              </a:solidFill>
              <a:latin typeface="Roboto"/>
              <a:ea typeface="Roboto"/>
              <a:cs typeface="Roboto"/>
              <a:sym typeface="Roboto"/>
            </a:endParaRPr>
          </a:p>
        </p:txBody>
      </p:sp>
      <p:cxnSp>
        <p:nvCxnSpPr>
          <p:cNvPr id="1323" name="Google Shape;1323;p57"/>
          <p:cNvCxnSpPr>
            <a:stCxn id="1320" idx="0"/>
            <a:endCxn id="1317" idx="2"/>
          </p:cNvCxnSpPr>
          <p:nvPr/>
        </p:nvCxnSpPr>
        <p:spPr>
          <a:xfrm rot="-5400000">
            <a:off x="2017500" y="1283100"/>
            <a:ext cx="434400" cy="852600"/>
          </a:xfrm>
          <a:prstGeom prst="curvedConnector3">
            <a:avLst>
              <a:gd name="adj1" fmla="val 50000"/>
            </a:avLst>
          </a:prstGeom>
          <a:noFill/>
          <a:ln w="9525" cap="flat" cmpd="sng">
            <a:solidFill>
              <a:schemeClr val="lt1"/>
            </a:solidFill>
            <a:prstDash val="solid"/>
            <a:round/>
            <a:headEnd type="none" w="med" len="med"/>
            <a:tailEnd type="triangle" w="med" len="med"/>
          </a:ln>
        </p:spPr>
      </p:cxnSp>
      <p:cxnSp>
        <p:nvCxnSpPr>
          <p:cNvPr id="1324" name="Google Shape;1324;p57"/>
          <p:cNvCxnSpPr>
            <a:stCxn id="1321" idx="0"/>
            <a:endCxn id="1315" idx="2"/>
          </p:cNvCxnSpPr>
          <p:nvPr/>
        </p:nvCxnSpPr>
        <p:spPr>
          <a:xfrm rot="5400000" flipH="1">
            <a:off x="1591175" y="856800"/>
            <a:ext cx="434400" cy="1705200"/>
          </a:xfrm>
          <a:prstGeom prst="curvedConnector3">
            <a:avLst>
              <a:gd name="adj1" fmla="val 50000"/>
            </a:avLst>
          </a:prstGeom>
          <a:noFill/>
          <a:ln w="9525" cap="flat" cmpd="sng">
            <a:solidFill>
              <a:schemeClr val="lt1"/>
            </a:solidFill>
            <a:prstDash val="solid"/>
            <a:round/>
            <a:headEnd type="none" w="med" len="med"/>
            <a:tailEnd type="triangle" w="med" len="med"/>
          </a:ln>
        </p:spPr>
      </p:cxnSp>
      <p:cxnSp>
        <p:nvCxnSpPr>
          <p:cNvPr id="1325" name="Google Shape;1325;p57"/>
          <p:cNvCxnSpPr>
            <a:stCxn id="1322" idx="0"/>
            <a:endCxn id="1319" idx="2"/>
          </p:cNvCxnSpPr>
          <p:nvPr/>
        </p:nvCxnSpPr>
        <p:spPr>
          <a:xfrm rot="-5400000">
            <a:off x="3722650" y="1283100"/>
            <a:ext cx="434400" cy="852600"/>
          </a:xfrm>
          <a:prstGeom prst="curvedConnector3">
            <a:avLst>
              <a:gd name="adj1" fmla="val 50000"/>
            </a:avLst>
          </a:prstGeom>
          <a:noFill/>
          <a:ln w="9525" cap="flat" cmpd="sng">
            <a:solidFill>
              <a:schemeClr val="lt1"/>
            </a:solidFill>
            <a:prstDash val="solid"/>
            <a:round/>
            <a:headEnd type="none" w="med" len="med"/>
            <a:tailEnd type="triangle" w="med" len="med"/>
          </a:ln>
        </p:spPr>
      </p:cxnSp>
      <p:sp>
        <p:nvSpPr>
          <p:cNvPr id="1326" name="Google Shape;1326;p57"/>
          <p:cNvSpPr/>
          <p:nvPr/>
        </p:nvSpPr>
        <p:spPr>
          <a:xfrm>
            <a:off x="1412100" y="3946382"/>
            <a:ext cx="1343700" cy="235200"/>
          </a:xfrm>
          <a:prstGeom prst="rect">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Shader 1</a:t>
            </a:r>
            <a:endParaRPr sz="1200">
              <a:solidFill>
                <a:schemeClr val="lt1"/>
              </a:solidFill>
              <a:latin typeface="Roboto"/>
              <a:ea typeface="Roboto"/>
              <a:cs typeface="Roboto"/>
              <a:sym typeface="Roboto"/>
            </a:endParaRPr>
          </a:p>
        </p:txBody>
      </p:sp>
      <p:sp>
        <p:nvSpPr>
          <p:cNvPr id="1327" name="Google Shape;1327;p57"/>
          <p:cNvSpPr/>
          <p:nvPr/>
        </p:nvSpPr>
        <p:spPr>
          <a:xfrm>
            <a:off x="1412100" y="4328130"/>
            <a:ext cx="1343700" cy="235200"/>
          </a:xfrm>
          <a:prstGeom prst="rect">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Shader 2</a:t>
            </a:r>
            <a:endParaRPr sz="1200">
              <a:solidFill>
                <a:schemeClr val="lt1"/>
              </a:solidFill>
              <a:latin typeface="Roboto"/>
              <a:ea typeface="Roboto"/>
              <a:cs typeface="Roboto"/>
              <a:sym typeface="Roboto"/>
            </a:endParaRPr>
          </a:p>
        </p:txBody>
      </p:sp>
      <p:sp>
        <p:nvSpPr>
          <p:cNvPr id="1328" name="Google Shape;1328;p57"/>
          <p:cNvSpPr/>
          <p:nvPr/>
        </p:nvSpPr>
        <p:spPr>
          <a:xfrm>
            <a:off x="3469500" y="2720351"/>
            <a:ext cx="1343700" cy="235200"/>
          </a:xfrm>
          <a:prstGeom prst="rect">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Vertex Format</a:t>
            </a:r>
            <a:endParaRPr sz="1200">
              <a:solidFill>
                <a:schemeClr val="lt1"/>
              </a:solidFill>
              <a:latin typeface="Roboto"/>
              <a:ea typeface="Roboto"/>
              <a:cs typeface="Roboto"/>
              <a:sym typeface="Roboto"/>
            </a:endParaRPr>
          </a:p>
        </p:txBody>
      </p:sp>
      <p:sp>
        <p:nvSpPr>
          <p:cNvPr id="1329" name="Google Shape;1329;p57"/>
          <p:cNvSpPr/>
          <p:nvPr/>
        </p:nvSpPr>
        <p:spPr>
          <a:xfrm>
            <a:off x="3469500" y="3065910"/>
            <a:ext cx="1343700" cy="235200"/>
          </a:xfrm>
          <a:prstGeom prst="rect">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Vertex Buffers</a:t>
            </a:r>
            <a:endParaRPr sz="1200">
              <a:solidFill>
                <a:schemeClr val="lt1"/>
              </a:solidFill>
              <a:latin typeface="Roboto"/>
              <a:ea typeface="Roboto"/>
              <a:cs typeface="Roboto"/>
              <a:sym typeface="Roboto"/>
            </a:endParaRPr>
          </a:p>
        </p:txBody>
      </p:sp>
      <p:cxnSp>
        <p:nvCxnSpPr>
          <p:cNvPr id="1330" name="Google Shape;1330;p57"/>
          <p:cNvCxnSpPr>
            <a:stCxn id="1309" idx="3"/>
            <a:endCxn id="1328" idx="1"/>
          </p:cNvCxnSpPr>
          <p:nvPr/>
        </p:nvCxnSpPr>
        <p:spPr>
          <a:xfrm rot="10800000" flipH="1">
            <a:off x="1858050" y="2837928"/>
            <a:ext cx="1611600" cy="160800"/>
          </a:xfrm>
          <a:prstGeom prst="curvedConnector3">
            <a:avLst>
              <a:gd name="adj1" fmla="val 49995"/>
            </a:avLst>
          </a:prstGeom>
          <a:noFill/>
          <a:ln w="9525" cap="flat" cmpd="sng">
            <a:solidFill>
              <a:schemeClr val="lt1"/>
            </a:solidFill>
            <a:prstDash val="solid"/>
            <a:round/>
            <a:headEnd type="none" w="med" len="med"/>
            <a:tailEnd type="triangle" w="med" len="med"/>
          </a:ln>
        </p:spPr>
      </p:cxnSp>
      <p:cxnSp>
        <p:nvCxnSpPr>
          <p:cNvPr id="1331" name="Google Shape;1331;p57"/>
          <p:cNvCxnSpPr>
            <a:stCxn id="1309" idx="3"/>
            <a:endCxn id="1329" idx="1"/>
          </p:cNvCxnSpPr>
          <p:nvPr/>
        </p:nvCxnSpPr>
        <p:spPr>
          <a:xfrm>
            <a:off x="1858050" y="2998728"/>
            <a:ext cx="1611600" cy="184800"/>
          </a:xfrm>
          <a:prstGeom prst="curvedConnector3">
            <a:avLst>
              <a:gd name="adj1" fmla="val 49995"/>
            </a:avLst>
          </a:prstGeom>
          <a:noFill/>
          <a:ln w="9525" cap="flat" cmpd="sng">
            <a:solidFill>
              <a:schemeClr val="lt1"/>
            </a:solidFill>
            <a:prstDash val="solid"/>
            <a:round/>
            <a:headEnd type="none" w="med" len="med"/>
            <a:tailEnd type="triangle" w="med" len="med"/>
          </a:ln>
        </p:spPr>
      </p:cxnSp>
      <p:cxnSp>
        <p:nvCxnSpPr>
          <p:cNvPr id="1332" name="Google Shape;1332;p57"/>
          <p:cNvCxnSpPr>
            <a:stCxn id="1328" idx="3"/>
            <a:endCxn id="1310" idx="1"/>
          </p:cNvCxnSpPr>
          <p:nvPr/>
        </p:nvCxnSpPr>
        <p:spPr>
          <a:xfrm>
            <a:off x="4813200" y="2837951"/>
            <a:ext cx="1330200" cy="1226100"/>
          </a:xfrm>
          <a:prstGeom prst="curvedConnector3">
            <a:avLst>
              <a:gd name="adj1" fmla="val 49996"/>
            </a:avLst>
          </a:prstGeom>
          <a:noFill/>
          <a:ln w="9525" cap="flat" cmpd="sng">
            <a:solidFill>
              <a:schemeClr val="lt1"/>
            </a:solidFill>
            <a:prstDash val="solid"/>
            <a:round/>
            <a:headEnd type="none" w="med" len="med"/>
            <a:tailEnd type="triangle" w="med" len="med"/>
          </a:ln>
        </p:spPr>
      </p:cxnSp>
      <p:cxnSp>
        <p:nvCxnSpPr>
          <p:cNvPr id="1333" name="Google Shape;1333;p57"/>
          <p:cNvCxnSpPr>
            <a:stCxn id="1329" idx="3"/>
            <a:endCxn id="1310" idx="1"/>
          </p:cNvCxnSpPr>
          <p:nvPr/>
        </p:nvCxnSpPr>
        <p:spPr>
          <a:xfrm>
            <a:off x="4813200" y="3183510"/>
            <a:ext cx="1330200" cy="880500"/>
          </a:xfrm>
          <a:prstGeom prst="curvedConnector3">
            <a:avLst>
              <a:gd name="adj1" fmla="val 49996"/>
            </a:avLst>
          </a:prstGeom>
          <a:noFill/>
          <a:ln w="9525" cap="flat" cmpd="sng">
            <a:solidFill>
              <a:schemeClr val="lt1"/>
            </a:solidFill>
            <a:prstDash val="solid"/>
            <a:round/>
            <a:headEnd type="none" w="med" len="med"/>
            <a:tailEnd type="triangle" w="med" len="med"/>
          </a:ln>
        </p:spPr>
      </p:cxnSp>
      <p:cxnSp>
        <p:nvCxnSpPr>
          <p:cNvPr id="1334" name="Google Shape;1334;p57"/>
          <p:cNvCxnSpPr>
            <a:stCxn id="1308" idx="2"/>
            <a:endCxn id="1326" idx="1"/>
          </p:cNvCxnSpPr>
          <p:nvPr/>
        </p:nvCxnSpPr>
        <p:spPr>
          <a:xfrm rot="-5400000" flipH="1">
            <a:off x="1073400" y="3725166"/>
            <a:ext cx="451500" cy="225900"/>
          </a:xfrm>
          <a:prstGeom prst="curvedConnector2">
            <a:avLst/>
          </a:prstGeom>
          <a:noFill/>
          <a:ln w="9525" cap="flat" cmpd="sng">
            <a:solidFill>
              <a:schemeClr val="lt1"/>
            </a:solidFill>
            <a:prstDash val="solid"/>
            <a:round/>
            <a:headEnd type="none" w="med" len="med"/>
            <a:tailEnd type="triangle" w="med" len="med"/>
          </a:ln>
        </p:spPr>
      </p:cxnSp>
      <p:cxnSp>
        <p:nvCxnSpPr>
          <p:cNvPr id="1335" name="Google Shape;1335;p57"/>
          <p:cNvCxnSpPr>
            <a:stCxn id="1308" idx="2"/>
            <a:endCxn id="1327" idx="1"/>
          </p:cNvCxnSpPr>
          <p:nvPr/>
        </p:nvCxnSpPr>
        <p:spPr>
          <a:xfrm rot="-5400000" flipH="1">
            <a:off x="882450" y="3916116"/>
            <a:ext cx="833400" cy="225900"/>
          </a:xfrm>
          <a:prstGeom prst="curvedConnector2">
            <a:avLst/>
          </a:prstGeom>
          <a:noFill/>
          <a:ln w="9525" cap="flat" cmpd="sng">
            <a:solidFill>
              <a:schemeClr val="lt1"/>
            </a:solidFill>
            <a:prstDash val="solid"/>
            <a:round/>
            <a:headEnd type="none" w="med" len="med"/>
            <a:tailEnd type="triangle" w="med" len="med"/>
          </a:ln>
        </p:spPr>
      </p:cxnSp>
      <p:sp>
        <p:nvSpPr>
          <p:cNvPr id="1336" name="Google Shape;1336;p57"/>
          <p:cNvSpPr/>
          <p:nvPr/>
        </p:nvSpPr>
        <p:spPr>
          <a:xfrm>
            <a:off x="3469500" y="3683858"/>
            <a:ext cx="1343700" cy="235200"/>
          </a:xfrm>
          <a:prstGeom prst="rect">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ZPass</a:t>
            </a:r>
            <a:endParaRPr sz="1200">
              <a:solidFill>
                <a:schemeClr val="lt1"/>
              </a:solidFill>
              <a:latin typeface="Roboto"/>
              <a:ea typeface="Roboto"/>
              <a:cs typeface="Roboto"/>
              <a:sym typeface="Roboto"/>
            </a:endParaRPr>
          </a:p>
        </p:txBody>
      </p:sp>
      <p:sp>
        <p:nvSpPr>
          <p:cNvPr id="1337" name="Google Shape;1337;p57"/>
          <p:cNvSpPr/>
          <p:nvPr/>
        </p:nvSpPr>
        <p:spPr>
          <a:xfrm>
            <a:off x="8002750" y="3683842"/>
            <a:ext cx="666900" cy="2352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DIP</a:t>
            </a:r>
            <a:endParaRPr sz="1200" b="1">
              <a:solidFill>
                <a:schemeClr val="lt1"/>
              </a:solidFill>
              <a:latin typeface="Roboto"/>
              <a:ea typeface="Roboto"/>
              <a:cs typeface="Roboto"/>
              <a:sym typeface="Roboto"/>
            </a:endParaRPr>
          </a:p>
        </p:txBody>
      </p:sp>
      <p:sp>
        <p:nvSpPr>
          <p:cNvPr id="1338" name="Google Shape;1338;p57"/>
          <p:cNvSpPr/>
          <p:nvPr/>
        </p:nvSpPr>
        <p:spPr>
          <a:xfrm>
            <a:off x="5396700" y="1833425"/>
            <a:ext cx="1343700" cy="4344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Payload offset + count</a:t>
            </a:r>
            <a:endParaRPr sz="1200" b="1">
              <a:solidFill>
                <a:schemeClr val="lt1"/>
              </a:solidFill>
              <a:latin typeface="Roboto"/>
              <a:ea typeface="Roboto"/>
              <a:cs typeface="Roboto"/>
              <a:sym typeface="Roboto"/>
            </a:endParaRPr>
          </a:p>
        </p:txBody>
      </p:sp>
      <p:cxnSp>
        <p:nvCxnSpPr>
          <p:cNvPr id="1339" name="Google Shape;1339;p57"/>
          <p:cNvCxnSpPr>
            <a:stCxn id="1338" idx="2"/>
            <a:endCxn id="1310" idx="0"/>
          </p:cNvCxnSpPr>
          <p:nvPr/>
        </p:nvCxnSpPr>
        <p:spPr>
          <a:xfrm rot="-5400000" flipH="1">
            <a:off x="5955300" y="2381075"/>
            <a:ext cx="1086600" cy="860100"/>
          </a:xfrm>
          <a:prstGeom prst="curvedConnector3">
            <a:avLst>
              <a:gd name="adj1" fmla="val 49995"/>
            </a:avLst>
          </a:prstGeom>
          <a:noFill/>
          <a:ln w="9525" cap="flat" cmpd="sng">
            <a:solidFill>
              <a:schemeClr val="lt1"/>
            </a:solidFill>
            <a:prstDash val="solid"/>
            <a:round/>
            <a:headEnd type="none" w="med" len="med"/>
            <a:tailEnd type="triangle" w="med" len="med"/>
          </a:ln>
        </p:spPr>
      </p:cxnSp>
      <p:sp>
        <p:nvSpPr>
          <p:cNvPr id="1340" name="Google Shape;1340;p57"/>
          <p:cNvSpPr/>
          <p:nvPr/>
        </p:nvSpPr>
        <p:spPr>
          <a:xfrm>
            <a:off x="3469500" y="4063883"/>
            <a:ext cx="1343700" cy="235200"/>
          </a:xfrm>
          <a:prstGeom prst="rect">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GBuffer</a:t>
            </a:r>
            <a:endParaRPr sz="1200">
              <a:solidFill>
                <a:schemeClr val="lt1"/>
              </a:solidFill>
              <a:latin typeface="Roboto"/>
              <a:ea typeface="Roboto"/>
              <a:cs typeface="Roboto"/>
              <a:sym typeface="Roboto"/>
            </a:endParaRPr>
          </a:p>
        </p:txBody>
      </p:sp>
      <p:sp>
        <p:nvSpPr>
          <p:cNvPr id="1341" name="Google Shape;1341;p57"/>
          <p:cNvSpPr/>
          <p:nvPr/>
        </p:nvSpPr>
        <p:spPr>
          <a:xfrm>
            <a:off x="3469500" y="4443908"/>
            <a:ext cx="1343700" cy="235200"/>
          </a:xfrm>
          <a:prstGeom prst="rect">
            <a:avLst/>
          </a:prstGeom>
          <a:solidFill>
            <a:srgbClr val="1C458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Distort</a:t>
            </a:r>
            <a:endParaRPr sz="1200">
              <a:solidFill>
                <a:schemeClr val="lt1"/>
              </a:solidFill>
              <a:latin typeface="Roboto"/>
              <a:ea typeface="Roboto"/>
              <a:cs typeface="Roboto"/>
              <a:sym typeface="Roboto"/>
            </a:endParaRPr>
          </a:p>
        </p:txBody>
      </p:sp>
      <p:cxnSp>
        <p:nvCxnSpPr>
          <p:cNvPr id="1342" name="Google Shape;1342;p57"/>
          <p:cNvCxnSpPr>
            <a:stCxn id="1326" idx="3"/>
            <a:endCxn id="1336" idx="1"/>
          </p:cNvCxnSpPr>
          <p:nvPr/>
        </p:nvCxnSpPr>
        <p:spPr>
          <a:xfrm rot="10800000" flipH="1">
            <a:off x="2755800" y="3801482"/>
            <a:ext cx="713700" cy="262500"/>
          </a:xfrm>
          <a:prstGeom prst="curvedConnector3">
            <a:avLst>
              <a:gd name="adj1" fmla="val 50000"/>
            </a:avLst>
          </a:prstGeom>
          <a:noFill/>
          <a:ln w="9525" cap="flat" cmpd="sng">
            <a:solidFill>
              <a:schemeClr val="lt1"/>
            </a:solidFill>
            <a:prstDash val="solid"/>
            <a:round/>
            <a:headEnd type="none" w="med" len="med"/>
            <a:tailEnd type="triangle" w="med" len="med"/>
          </a:ln>
        </p:spPr>
      </p:cxnSp>
      <p:cxnSp>
        <p:nvCxnSpPr>
          <p:cNvPr id="1343" name="Google Shape;1343;p57"/>
          <p:cNvCxnSpPr>
            <a:stCxn id="1326" idx="3"/>
            <a:endCxn id="1340" idx="1"/>
          </p:cNvCxnSpPr>
          <p:nvPr/>
        </p:nvCxnSpPr>
        <p:spPr>
          <a:xfrm>
            <a:off x="2755800" y="4063982"/>
            <a:ext cx="713700" cy="117600"/>
          </a:xfrm>
          <a:prstGeom prst="curvedConnector3">
            <a:avLst>
              <a:gd name="adj1" fmla="val 50000"/>
            </a:avLst>
          </a:prstGeom>
          <a:noFill/>
          <a:ln w="9525" cap="flat" cmpd="sng">
            <a:solidFill>
              <a:schemeClr val="lt1"/>
            </a:solidFill>
            <a:prstDash val="solid"/>
            <a:round/>
            <a:headEnd type="none" w="med" len="med"/>
            <a:tailEnd type="triangle" w="med" len="med"/>
          </a:ln>
        </p:spPr>
      </p:cxnSp>
      <p:cxnSp>
        <p:nvCxnSpPr>
          <p:cNvPr id="1344" name="Google Shape;1344;p57"/>
          <p:cNvCxnSpPr>
            <a:stCxn id="1327" idx="3"/>
            <a:endCxn id="1341" idx="1"/>
          </p:cNvCxnSpPr>
          <p:nvPr/>
        </p:nvCxnSpPr>
        <p:spPr>
          <a:xfrm>
            <a:off x="2755800" y="4445730"/>
            <a:ext cx="713700" cy="115800"/>
          </a:xfrm>
          <a:prstGeom prst="curvedConnector3">
            <a:avLst>
              <a:gd name="adj1" fmla="val 50000"/>
            </a:avLst>
          </a:prstGeom>
          <a:noFill/>
          <a:ln w="9525" cap="flat" cmpd="sng">
            <a:solidFill>
              <a:schemeClr val="lt1"/>
            </a:solidFill>
            <a:prstDash val="solid"/>
            <a:round/>
            <a:headEnd type="none" w="med" len="med"/>
            <a:tailEnd type="triangle" w="med" len="med"/>
          </a:ln>
        </p:spPr>
      </p:cxnSp>
      <p:sp>
        <p:nvSpPr>
          <p:cNvPr id="1345" name="Google Shape;1345;p57"/>
          <p:cNvSpPr/>
          <p:nvPr/>
        </p:nvSpPr>
        <p:spPr>
          <a:xfrm>
            <a:off x="8002750" y="4063867"/>
            <a:ext cx="666900" cy="2352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DIP</a:t>
            </a:r>
            <a:endParaRPr sz="1200" b="1">
              <a:solidFill>
                <a:schemeClr val="lt1"/>
              </a:solidFill>
              <a:latin typeface="Roboto"/>
              <a:ea typeface="Roboto"/>
              <a:cs typeface="Roboto"/>
              <a:sym typeface="Roboto"/>
            </a:endParaRPr>
          </a:p>
        </p:txBody>
      </p:sp>
      <p:sp>
        <p:nvSpPr>
          <p:cNvPr id="1346" name="Google Shape;1346;p57"/>
          <p:cNvSpPr/>
          <p:nvPr/>
        </p:nvSpPr>
        <p:spPr>
          <a:xfrm>
            <a:off x="8002750" y="4443892"/>
            <a:ext cx="666900" cy="235200"/>
          </a:xfrm>
          <a:prstGeom prst="rect">
            <a:avLst/>
          </a:prstGeom>
          <a:solidFill>
            <a:srgbClr val="66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DIP</a:t>
            </a:r>
            <a:endParaRPr sz="1200" b="1">
              <a:solidFill>
                <a:schemeClr val="lt1"/>
              </a:solidFill>
              <a:latin typeface="Roboto"/>
              <a:ea typeface="Roboto"/>
              <a:cs typeface="Roboto"/>
              <a:sym typeface="Roboto"/>
            </a:endParaRPr>
          </a:p>
        </p:txBody>
      </p:sp>
      <p:sp>
        <p:nvSpPr>
          <p:cNvPr id="1347" name="Google Shape;1347;p57"/>
          <p:cNvSpPr/>
          <p:nvPr/>
        </p:nvSpPr>
        <p:spPr>
          <a:xfrm>
            <a:off x="6256850" y="3683858"/>
            <a:ext cx="1343700" cy="235200"/>
          </a:xfrm>
          <a:prstGeom prst="rect">
            <a:avLst/>
          </a:prstGeom>
          <a:solidFill>
            <a:srgbClr val="4C113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PSO, CB</a:t>
            </a:r>
            <a:endParaRPr sz="1200">
              <a:solidFill>
                <a:schemeClr val="lt1"/>
              </a:solidFill>
              <a:latin typeface="Roboto"/>
              <a:ea typeface="Roboto"/>
              <a:cs typeface="Roboto"/>
              <a:sym typeface="Roboto"/>
            </a:endParaRPr>
          </a:p>
        </p:txBody>
      </p:sp>
      <p:sp>
        <p:nvSpPr>
          <p:cNvPr id="1348" name="Google Shape;1348;p57"/>
          <p:cNvSpPr/>
          <p:nvPr/>
        </p:nvSpPr>
        <p:spPr>
          <a:xfrm>
            <a:off x="6256850" y="4063883"/>
            <a:ext cx="1343700" cy="235200"/>
          </a:xfrm>
          <a:prstGeom prst="rect">
            <a:avLst/>
          </a:prstGeom>
          <a:solidFill>
            <a:srgbClr val="4C113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PSO, CB</a:t>
            </a:r>
            <a:endParaRPr sz="1200">
              <a:solidFill>
                <a:schemeClr val="lt1"/>
              </a:solidFill>
              <a:latin typeface="Roboto"/>
              <a:ea typeface="Roboto"/>
              <a:cs typeface="Roboto"/>
              <a:sym typeface="Roboto"/>
            </a:endParaRPr>
          </a:p>
        </p:txBody>
      </p:sp>
      <p:sp>
        <p:nvSpPr>
          <p:cNvPr id="1349" name="Google Shape;1349;p57"/>
          <p:cNvSpPr/>
          <p:nvPr/>
        </p:nvSpPr>
        <p:spPr>
          <a:xfrm>
            <a:off x="6256850" y="4443908"/>
            <a:ext cx="1343700" cy="235200"/>
          </a:xfrm>
          <a:prstGeom prst="rect">
            <a:avLst/>
          </a:prstGeom>
          <a:solidFill>
            <a:srgbClr val="4C113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PSO, CB</a:t>
            </a:r>
            <a:endParaRPr sz="1200">
              <a:solidFill>
                <a:schemeClr val="lt1"/>
              </a:solidFill>
              <a:latin typeface="Roboto"/>
              <a:ea typeface="Roboto"/>
              <a:cs typeface="Roboto"/>
              <a:sym typeface="Roboto"/>
            </a:endParaRPr>
          </a:p>
        </p:txBody>
      </p:sp>
      <p:cxnSp>
        <p:nvCxnSpPr>
          <p:cNvPr id="1350" name="Google Shape;1350;p57"/>
          <p:cNvCxnSpPr>
            <a:stCxn id="1336" idx="3"/>
            <a:endCxn id="1347" idx="1"/>
          </p:cNvCxnSpPr>
          <p:nvPr/>
        </p:nvCxnSpPr>
        <p:spPr>
          <a:xfrm>
            <a:off x="4813200" y="3801458"/>
            <a:ext cx="1443600" cy="600"/>
          </a:xfrm>
          <a:prstGeom prst="curvedConnector3">
            <a:avLst>
              <a:gd name="adj1" fmla="val 50002"/>
            </a:avLst>
          </a:prstGeom>
          <a:noFill/>
          <a:ln w="9525" cap="flat" cmpd="sng">
            <a:solidFill>
              <a:schemeClr val="lt1"/>
            </a:solidFill>
            <a:prstDash val="solid"/>
            <a:round/>
            <a:headEnd type="none" w="med" len="med"/>
            <a:tailEnd type="triangle" w="med" len="med"/>
          </a:ln>
        </p:spPr>
      </p:cxnSp>
      <p:cxnSp>
        <p:nvCxnSpPr>
          <p:cNvPr id="1351" name="Google Shape;1351;p57"/>
          <p:cNvCxnSpPr>
            <a:stCxn id="1340" idx="3"/>
            <a:endCxn id="1348" idx="1"/>
          </p:cNvCxnSpPr>
          <p:nvPr/>
        </p:nvCxnSpPr>
        <p:spPr>
          <a:xfrm>
            <a:off x="4813200" y="4181483"/>
            <a:ext cx="1443600" cy="600"/>
          </a:xfrm>
          <a:prstGeom prst="curvedConnector3">
            <a:avLst>
              <a:gd name="adj1" fmla="val 50002"/>
            </a:avLst>
          </a:prstGeom>
          <a:noFill/>
          <a:ln w="9525" cap="flat" cmpd="sng">
            <a:solidFill>
              <a:schemeClr val="lt1"/>
            </a:solidFill>
            <a:prstDash val="solid"/>
            <a:round/>
            <a:headEnd type="none" w="med" len="med"/>
            <a:tailEnd type="triangle" w="med" len="med"/>
          </a:ln>
        </p:spPr>
      </p:cxnSp>
      <p:cxnSp>
        <p:nvCxnSpPr>
          <p:cNvPr id="1352" name="Google Shape;1352;p57"/>
          <p:cNvCxnSpPr>
            <a:stCxn id="1341" idx="3"/>
            <a:endCxn id="1349" idx="1"/>
          </p:cNvCxnSpPr>
          <p:nvPr/>
        </p:nvCxnSpPr>
        <p:spPr>
          <a:xfrm>
            <a:off x="4813200" y="4561508"/>
            <a:ext cx="1443600" cy="600"/>
          </a:xfrm>
          <a:prstGeom prst="curvedConnector3">
            <a:avLst>
              <a:gd name="adj1" fmla="val 50002"/>
            </a:avLst>
          </a:prstGeom>
          <a:noFill/>
          <a:ln w="9525" cap="flat" cmpd="sng">
            <a:solidFill>
              <a:schemeClr val="lt1"/>
            </a:solidFill>
            <a:prstDash val="solid"/>
            <a:round/>
            <a:headEnd type="none" w="med" len="med"/>
            <a:tailEnd type="triangle" w="med" len="med"/>
          </a:ln>
        </p:spPr>
      </p:cxnSp>
      <p:cxnSp>
        <p:nvCxnSpPr>
          <p:cNvPr id="1353" name="Google Shape;1353;p57"/>
          <p:cNvCxnSpPr>
            <a:stCxn id="1347" idx="3"/>
            <a:endCxn id="1337" idx="1"/>
          </p:cNvCxnSpPr>
          <p:nvPr/>
        </p:nvCxnSpPr>
        <p:spPr>
          <a:xfrm>
            <a:off x="7600550" y="3801458"/>
            <a:ext cx="402300" cy="600"/>
          </a:xfrm>
          <a:prstGeom prst="curvedConnector3">
            <a:avLst>
              <a:gd name="adj1" fmla="val 49988"/>
            </a:avLst>
          </a:prstGeom>
          <a:noFill/>
          <a:ln w="9525" cap="flat" cmpd="sng">
            <a:solidFill>
              <a:schemeClr val="lt1"/>
            </a:solidFill>
            <a:prstDash val="solid"/>
            <a:round/>
            <a:headEnd type="none" w="med" len="med"/>
            <a:tailEnd type="triangle" w="med" len="med"/>
          </a:ln>
        </p:spPr>
      </p:cxnSp>
      <p:cxnSp>
        <p:nvCxnSpPr>
          <p:cNvPr id="1354" name="Google Shape;1354;p57"/>
          <p:cNvCxnSpPr>
            <a:stCxn id="1348" idx="3"/>
            <a:endCxn id="1345" idx="1"/>
          </p:cNvCxnSpPr>
          <p:nvPr/>
        </p:nvCxnSpPr>
        <p:spPr>
          <a:xfrm>
            <a:off x="7600550" y="4181483"/>
            <a:ext cx="402300" cy="600"/>
          </a:xfrm>
          <a:prstGeom prst="curvedConnector3">
            <a:avLst>
              <a:gd name="adj1" fmla="val 49988"/>
            </a:avLst>
          </a:prstGeom>
          <a:noFill/>
          <a:ln w="9525" cap="flat" cmpd="sng">
            <a:solidFill>
              <a:schemeClr val="lt1"/>
            </a:solidFill>
            <a:prstDash val="solid"/>
            <a:round/>
            <a:headEnd type="none" w="med" len="med"/>
            <a:tailEnd type="triangle" w="med" len="med"/>
          </a:ln>
        </p:spPr>
      </p:cxnSp>
      <p:cxnSp>
        <p:nvCxnSpPr>
          <p:cNvPr id="1355" name="Google Shape;1355;p57"/>
          <p:cNvCxnSpPr>
            <a:stCxn id="1349" idx="3"/>
            <a:endCxn id="1346" idx="1"/>
          </p:cNvCxnSpPr>
          <p:nvPr/>
        </p:nvCxnSpPr>
        <p:spPr>
          <a:xfrm>
            <a:off x="7600550" y="4561508"/>
            <a:ext cx="402300" cy="600"/>
          </a:xfrm>
          <a:prstGeom prst="curvedConnector3">
            <a:avLst>
              <a:gd name="adj1" fmla="val 49988"/>
            </a:avLst>
          </a:prstGeom>
          <a:noFill/>
          <a:ln w="9525" cap="flat" cmpd="sng">
            <a:solidFill>
              <a:schemeClr val="lt1"/>
            </a:solidFill>
            <a:prstDash val="solid"/>
            <a:round/>
            <a:headEnd type="none" w="med" len="med"/>
            <a:tailEnd type="triangle" w="med" len="med"/>
          </a:ln>
        </p:spPr>
      </p:cxnSp>
      <p:sp>
        <p:nvSpPr>
          <p:cNvPr id="1356" name="Google Shape;1356;p57"/>
          <p:cNvSpPr txBox="1"/>
          <p:nvPr/>
        </p:nvSpPr>
        <p:spPr>
          <a:xfrm>
            <a:off x="4822400" y="1196300"/>
            <a:ext cx="26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a:t>
            </a:r>
            <a:endParaRPr/>
          </a:p>
        </p:txBody>
      </p:sp>
      <p:sp>
        <p:nvSpPr>
          <p:cNvPr id="1357" name="Google Shape;1357;p57"/>
          <p:cNvSpPr txBox="1"/>
          <p:nvPr/>
        </p:nvSpPr>
        <p:spPr>
          <a:xfrm>
            <a:off x="4010700" y="1865975"/>
            <a:ext cx="26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a:t>
            </a:r>
            <a:endParaRPr/>
          </a:p>
        </p:txBody>
      </p:sp>
      <p:sp>
        <p:nvSpPr>
          <p:cNvPr id="1358" name="Google Shape;1358;p57"/>
          <p:cNvSpPr txBox="1"/>
          <p:nvPr/>
        </p:nvSpPr>
        <p:spPr>
          <a:xfrm>
            <a:off x="1049950" y="1869975"/>
            <a:ext cx="26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a:t>
            </a:r>
            <a:endParaRPr/>
          </a:p>
        </p:txBody>
      </p:sp>
      <p:sp>
        <p:nvSpPr>
          <p:cNvPr id="1359" name="Google Shape;1359;p57"/>
          <p:cNvSpPr txBox="1"/>
          <p:nvPr/>
        </p:nvSpPr>
        <p:spPr>
          <a:xfrm>
            <a:off x="1953300" y="4482488"/>
            <a:ext cx="26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a:t>
            </a:r>
            <a:endParaRPr/>
          </a:p>
        </p:txBody>
      </p:sp>
      <p:sp>
        <p:nvSpPr>
          <p:cNvPr id="1360" name="Google Shape;1360;p57"/>
          <p:cNvSpPr/>
          <p:nvPr/>
        </p:nvSpPr>
        <p:spPr>
          <a:xfrm>
            <a:off x="7215575" y="2579565"/>
            <a:ext cx="1343700" cy="2352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Split Inst</a:t>
            </a:r>
            <a:endParaRPr sz="1200" b="1">
              <a:solidFill>
                <a:schemeClr val="lt1"/>
              </a:solidFill>
              <a:latin typeface="Roboto"/>
              <a:ea typeface="Roboto"/>
              <a:cs typeface="Roboto"/>
              <a:sym typeface="Roboto"/>
            </a:endParaRPr>
          </a:p>
        </p:txBody>
      </p:sp>
      <p:cxnSp>
        <p:nvCxnSpPr>
          <p:cNvPr id="1361" name="Google Shape;1361;p57"/>
          <p:cNvCxnSpPr>
            <a:stCxn id="1310" idx="3"/>
            <a:endCxn id="1360" idx="2"/>
          </p:cNvCxnSpPr>
          <p:nvPr/>
        </p:nvCxnSpPr>
        <p:spPr>
          <a:xfrm rot="10800000" flipH="1">
            <a:off x="7714100" y="2814775"/>
            <a:ext cx="173400" cy="1249200"/>
          </a:xfrm>
          <a:prstGeom prst="curvedConnector2">
            <a:avLst/>
          </a:prstGeom>
          <a:noFill/>
          <a:ln w="9525" cap="flat" cmpd="sng">
            <a:solidFill>
              <a:schemeClr val="lt1"/>
            </a:solidFill>
            <a:prstDash val="solid"/>
            <a:round/>
            <a:headEnd type="none" w="med" len="med"/>
            <a:tailEnd type="triangle" w="med" len="med"/>
          </a:ln>
        </p:spPr>
      </p:cxnSp>
      <p:sp>
        <p:nvSpPr>
          <p:cNvPr id="1362" name="Google Shape;1362;p57"/>
          <p:cNvSpPr txBox="1"/>
          <p:nvPr/>
        </p:nvSpPr>
        <p:spPr>
          <a:xfrm>
            <a:off x="5674975" y="907875"/>
            <a:ext cx="3027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Generated by draw calls batcher or GPU instancing shader for each camera view</a:t>
            </a:r>
            <a:endParaRPr/>
          </a:p>
        </p:txBody>
      </p:sp>
      <p:cxnSp>
        <p:nvCxnSpPr>
          <p:cNvPr id="1363" name="Google Shape;1363;p57"/>
          <p:cNvCxnSpPr>
            <a:stCxn id="1362" idx="2"/>
            <a:endCxn id="1338" idx="0"/>
          </p:cNvCxnSpPr>
          <p:nvPr/>
        </p:nvCxnSpPr>
        <p:spPr>
          <a:xfrm flipH="1">
            <a:off x="6068425" y="1461975"/>
            <a:ext cx="1120200" cy="371400"/>
          </a:xfrm>
          <a:prstGeom prst="straightConnector1">
            <a:avLst/>
          </a:prstGeom>
          <a:noFill/>
          <a:ln w="9525" cap="flat" cmpd="sng">
            <a:solidFill>
              <a:schemeClr val="lt1"/>
            </a:solidFill>
            <a:prstDash val="dash"/>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sp>
        <p:nvSpPr>
          <p:cNvPr id="1368" name="Google Shape;1368;p58"/>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Hybrid renderer: frontend</a:t>
            </a:r>
            <a:endParaRPr sz="2200" b="1">
              <a:solidFill>
                <a:schemeClr val="lt1"/>
              </a:solidFill>
              <a:latin typeface="Roboto"/>
              <a:ea typeface="Roboto"/>
              <a:cs typeface="Roboto"/>
              <a:sym typeface="Roboto"/>
            </a:endParaRPr>
          </a:p>
        </p:txBody>
      </p:sp>
      <p:grpSp>
        <p:nvGrpSpPr>
          <p:cNvPr id="1369" name="Google Shape;1369;p58"/>
          <p:cNvGrpSpPr/>
          <p:nvPr/>
        </p:nvGrpSpPr>
        <p:grpSpPr>
          <a:xfrm>
            <a:off x="92412" y="65726"/>
            <a:ext cx="2602188" cy="431175"/>
            <a:chOff x="92412" y="65726"/>
            <a:chExt cx="2602188" cy="431175"/>
          </a:xfrm>
        </p:grpSpPr>
        <p:pic>
          <p:nvPicPr>
            <p:cNvPr id="1370" name="Google Shape;1370;p58"/>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371" name="Google Shape;1371;p58"/>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372" name="Google Shape;1372;p58"/>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373" name="Google Shape;1373;p58"/>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374" name="Google Shape;1374;p58"/>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375" name="Google Shape;1375;p58"/>
          <p:cNvSpPr/>
          <p:nvPr/>
        </p:nvSpPr>
        <p:spPr>
          <a:xfrm>
            <a:off x="514350" y="1540450"/>
            <a:ext cx="1431300" cy="2423400"/>
          </a:xfrm>
          <a:prstGeom prst="rect">
            <a:avLst/>
          </a:prstGeom>
          <a:solidFill>
            <a:srgbClr val="B6D7A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Resources</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Anim templates</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Materials</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Shaders</a:t>
            </a:r>
            <a:endParaRPr sz="1200">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Textures</a:t>
            </a:r>
            <a:endParaRPr sz="1200">
              <a:latin typeface="Roboto"/>
              <a:ea typeface="Roboto"/>
              <a:cs typeface="Roboto"/>
              <a:sym typeface="Roboto"/>
            </a:endParaRPr>
          </a:p>
        </p:txBody>
      </p:sp>
      <p:sp>
        <p:nvSpPr>
          <p:cNvPr id="1376" name="Google Shape;1376;p58"/>
          <p:cNvSpPr/>
          <p:nvPr/>
        </p:nvSpPr>
        <p:spPr>
          <a:xfrm>
            <a:off x="518625" y="4102750"/>
            <a:ext cx="7854300" cy="246300"/>
          </a:xfrm>
          <a:prstGeom prst="rect">
            <a:avLst/>
          </a:prstGeom>
          <a:solidFill>
            <a:srgbClr val="D9D9D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HAL / RHI</a:t>
            </a:r>
            <a:endParaRPr sz="1200">
              <a:latin typeface="Roboto"/>
              <a:ea typeface="Roboto"/>
              <a:cs typeface="Roboto"/>
              <a:sym typeface="Roboto"/>
            </a:endParaRPr>
          </a:p>
        </p:txBody>
      </p:sp>
      <p:sp>
        <p:nvSpPr>
          <p:cNvPr id="1377" name="Google Shape;1377;p58"/>
          <p:cNvSpPr/>
          <p:nvPr/>
        </p:nvSpPr>
        <p:spPr>
          <a:xfrm>
            <a:off x="6373575" y="3123250"/>
            <a:ext cx="1999800" cy="840600"/>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Draw calls processing</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Collection, sorting, recording</a:t>
            </a:r>
            <a:endParaRPr sz="1200">
              <a:latin typeface="Roboto"/>
              <a:ea typeface="Roboto"/>
              <a:cs typeface="Roboto"/>
              <a:sym typeface="Roboto"/>
            </a:endParaRPr>
          </a:p>
        </p:txBody>
      </p:sp>
      <p:sp>
        <p:nvSpPr>
          <p:cNvPr id="1378" name="Google Shape;1378;p58"/>
          <p:cNvSpPr/>
          <p:nvPr/>
        </p:nvSpPr>
        <p:spPr>
          <a:xfrm>
            <a:off x="2115375" y="3123250"/>
            <a:ext cx="1999800" cy="840600"/>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Visibility system</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Culling, HZB, readback</a:t>
            </a:r>
            <a:endParaRPr sz="1200">
              <a:latin typeface="Roboto"/>
              <a:ea typeface="Roboto"/>
              <a:cs typeface="Roboto"/>
              <a:sym typeface="Roboto"/>
            </a:endParaRPr>
          </a:p>
        </p:txBody>
      </p:sp>
      <p:sp>
        <p:nvSpPr>
          <p:cNvPr id="1379" name="Google Shape;1379;p58"/>
          <p:cNvSpPr/>
          <p:nvPr/>
        </p:nvSpPr>
        <p:spPr>
          <a:xfrm>
            <a:off x="4244475" y="3123259"/>
            <a:ext cx="1999800" cy="840600"/>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Instance data management</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Allocation, update, access</a:t>
            </a:r>
            <a:endParaRPr sz="1200">
              <a:latin typeface="Roboto"/>
              <a:ea typeface="Roboto"/>
              <a:cs typeface="Roboto"/>
              <a:sym typeface="Roboto"/>
            </a:endParaRPr>
          </a:p>
        </p:txBody>
      </p:sp>
      <p:sp>
        <p:nvSpPr>
          <p:cNvPr id="1380" name="Google Shape;1380;p58"/>
          <p:cNvSpPr/>
          <p:nvPr/>
        </p:nvSpPr>
        <p:spPr>
          <a:xfrm>
            <a:off x="2115525" y="2127100"/>
            <a:ext cx="3063900" cy="840600"/>
          </a:xfrm>
          <a:prstGeom prst="rect">
            <a:avLst/>
          </a:prstGeom>
          <a:solidFill>
            <a:srgbClr val="A4C2F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Draw Calls Batching</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Collecting, sorting, grouping</a:t>
            </a:r>
            <a:endParaRPr sz="1200">
              <a:latin typeface="Roboto"/>
              <a:ea typeface="Roboto"/>
              <a:cs typeface="Roboto"/>
              <a:sym typeface="Roboto"/>
            </a:endParaRPr>
          </a:p>
        </p:txBody>
      </p:sp>
      <p:sp>
        <p:nvSpPr>
          <p:cNvPr id="1381" name="Google Shape;1381;p58"/>
          <p:cNvSpPr/>
          <p:nvPr/>
        </p:nvSpPr>
        <p:spPr>
          <a:xfrm>
            <a:off x="5309175" y="2127100"/>
            <a:ext cx="3063900" cy="840600"/>
          </a:xfrm>
          <a:prstGeom prst="rect">
            <a:avLst/>
          </a:prstGeom>
          <a:solidFill>
            <a:srgbClr val="EA99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GPU instancing</a:t>
            </a:r>
            <a:endParaRPr b="1">
              <a:latin typeface="Roboto"/>
              <a:ea typeface="Roboto"/>
              <a:cs typeface="Roboto"/>
              <a:sym typeface="Roboto"/>
            </a:endParaRPr>
          </a:p>
          <a:p>
            <a:pPr marL="0" lvl="0" indent="0" algn="ctr" rtl="0">
              <a:spcBef>
                <a:spcPts val="0"/>
              </a:spcBef>
              <a:spcAft>
                <a:spcPts val="0"/>
              </a:spcAft>
              <a:buNone/>
            </a:pPr>
            <a:r>
              <a:rPr lang="en" sz="1200">
                <a:latin typeface="Roboto"/>
                <a:ea typeface="Roboto"/>
                <a:cs typeface="Roboto"/>
                <a:sym typeface="Roboto"/>
              </a:rPr>
              <a:t>Spatial culling, LOD, grouping</a:t>
            </a:r>
            <a:endParaRPr sz="1200">
              <a:latin typeface="Roboto"/>
              <a:ea typeface="Roboto"/>
              <a:cs typeface="Roboto"/>
              <a:sym typeface="Roboto"/>
            </a:endParaRPr>
          </a:p>
        </p:txBody>
      </p:sp>
      <p:sp>
        <p:nvSpPr>
          <p:cNvPr id="1382" name="Google Shape;1382;p58"/>
          <p:cNvSpPr txBox="1"/>
          <p:nvPr/>
        </p:nvSpPr>
        <p:spPr>
          <a:xfrm rot="5400000">
            <a:off x="8266225" y="2893900"/>
            <a:ext cx="586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434343"/>
                </a:solidFill>
                <a:latin typeface="Roboto"/>
                <a:ea typeface="Roboto"/>
                <a:cs typeface="Roboto"/>
                <a:sym typeface="Roboto"/>
              </a:rPr>
              <a:t>backend</a:t>
            </a:r>
            <a:endParaRPr sz="800">
              <a:solidFill>
                <a:srgbClr val="434343"/>
              </a:solidFill>
            </a:endParaRPr>
          </a:p>
        </p:txBody>
      </p:sp>
      <p:sp>
        <p:nvSpPr>
          <p:cNvPr id="1383" name="Google Shape;1383;p58"/>
          <p:cNvSpPr/>
          <p:nvPr/>
        </p:nvSpPr>
        <p:spPr>
          <a:xfrm>
            <a:off x="514350" y="1540450"/>
            <a:ext cx="7854300" cy="2808600"/>
          </a:xfrm>
          <a:prstGeom prst="rect">
            <a:avLst/>
          </a:prstGeom>
          <a:solidFill>
            <a:srgbClr val="191918">
              <a:alpha val="8994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Roboto"/>
              <a:ea typeface="Roboto"/>
              <a:cs typeface="Roboto"/>
              <a:sym typeface="Roboto"/>
            </a:endParaRPr>
          </a:p>
        </p:txBody>
      </p:sp>
      <p:sp>
        <p:nvSpPr>
          <p:cNvPr id="1384" name="Google Shape;1384;p58"/>
          <p:cNvSpPr/>
          <p:nvPr/>
        </p:nvSpPr>
        <p:spPr>
          <a:xfrm>
            <a:off x="5309024" y="1540450"/>
            <a:ext cx="935100" cy="4311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Static meshes</a:t>
            </a:r>
            <a:endParaRPr b="1">
              <a:latin typeface="Roboto"/>
              <a:ea typeface="Roboto"/>
              <a:cs typeface="Roboto"/>
              <a:sym typeface="Roboto"/>
            </a:endParaRPr>
          </a:p>
        </p:txBody>
      </p:sp>
      <p:sp>
        <p:nvSpPr>
          <p:cNvPr id="1385" name="Google Shape;1385;p58"/>
          <p:cNvSpPr/>
          <p:nvPr/>
        </p:nvSpPr>
        <p:spPr>
          <a:xfrm>
            <a:off x="6373573" y="1540450"/>
            <a:ext cx="935100" cy="4311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Roboto"/>
                <a:ea typeface="Roboto"/>
                <a:cs typeface="Roboto"/>
                <a:sym typeface="Roboto"/>
              </a:rPr>
              <a:t>Procedural placement</a:t>
            </a:r>
            <a:endParaRPr sz="1200" b="1">
              <a:latin typeface="Roboto"/>
              <a:ea typeface="Roboto"/>
              <a:cs typeface="Roboto"/>
              <a:sym typeface="Roboto"/>
            </a:endParaRPr>
          </a:p>
        </p:txBody>
      </p:sp>
      <p:sp>
        <p:nvSpPr>
          <p:cNvPr id="1386" name="Google Shape;1386;p58"/>
          <p:cNvSpPr/>
          <p:nvPr/>
        </p:nvSpPr>
        <p:spPr>
          <a:xfrm>
            <a:off x="7438123" y="1540450"/>
            <a:ext cx="935100" cy="4311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Scatters</a:t>
            </a:r>
            <a:endParaRPr b="1">
              <a:latin typeface="Roboto"/>
              <a:ea typeface="Roboto"/>
              <a:cs typeface="Roboto"/>
              <a:sym typeface="Roboto"/>
            </a:endParaRPr>
          </a:p>
        </p:txBody>
      </p:sp>
      <p:sp>
        <p:nvSpPr>
          <p:cNvPr id="1387" name="Google Shape;1387;p58"/>
          <p:cNvSpPr/>
          <p:nvPr/>
        </p:nvSpPr>
        <p:spPr>
          <a:xfrm>
            <a:off x="3179924" y="1540350"/>
            <a:ext cx="935100" cy="431100"/>
          </a:xfrm>
          <a:prstGeom prst="rect">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ECS render</a:t>
            </a:r>
            <a:endParaRPr b="1">
              <a:latin typeface="Roboto"/>
              <a:ea typeface="Roboto"/>
              <a:cs typeface="Roboto"/>
              <a:sym typeface="Roboto"/>
            </a:endParaRPr>
          </a:p>
        </p:txBody>
      </p:sp>
      <p:sp>
        <p:nvSpPr>
          <p:cNvPr id="1388" name="Google Shape;1388;p58"/>
          <p:cNvSpPr/>
          <p:nvPr/>
        </p:nvSpPr>
        <p:spPr>
          <a:xfrm>
            <a:off x="2115375" y="1540450"/>
            <a:ext cx="935100" cy="431100"/>
          </a:xfrm>
          <a:prstGeom prst="rect">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Actors</a:t>
            </a:r>
            <a:endParaRPr b="1">
              <a:latin typeface="Roboto"/>
              <a:ea typeface="Roboto"/>
              <a:cs typeface="Roboto"/>
              <a:sym typeface="Roboto"/>
            </a:endParaRPr>
          </a:p>
        </p:txBody>
      </p:sp>
      <p:sp>
        <p:nvSpPr>
          <p:cNvPr id="1389" name="Google Shape;1389;p58"/>
          <p:cNvSpPr/>
          <p:nvPr/>
        </p:nvSpPr>
        <p:spPr>
          <a:xfrm>
            <a:off x="4244475" y="1540350"/>
            <a:ext cx="935100" cy="431100"/>
          </a:xfrm>
          <a:prstGeom prst="rect">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Roboto"/>
                <a:ea typeface="Roboto"/>
                <a:cs typeface="Roboto"/>
                <a:sym typeface="Roboto"/>
              </a:rPr>
              <a:t>Mesh particles</a:t>
            </a:r>
            <a:endParaRPr b="1">
              <a:latin typeface="Roboto"/>
              <a:ea typeface="Roboto"/>
              <a:cs typeface="Roboto"/>
              <a:sym typeface="Roboto"/>
            </a:endParaRPr>
          </a:p>
        </p:txBody>
      </p:sp>
      <p:sp>
        <p:nvSpPr>
          <p:cNvPr id="1390" name="Google Shape;1390;p58"/>
          <p:cNvSpPr txBox="1"/>
          <p:nvPr/>
        </p:nvSpPr>
        <p:spPr>
          <a:xfrm rot="5400000">
            <a:off x="8266225" y="1607550"/>
            <a:ext cx="586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frontend</a:t>
            </a:r>
            <a:endParaRPr sz="800">
              <a:solidFill>
                <a:schemeClr val="lt1"/>
              </a:solidFill>
            </a:endParaRPr>
          </a:p>
        </p:txBody>
      </p:sp>
      <p:sp>
        <p:nvSpPr>
          <p:cNvPr id="1391" name="Google Shape;1391;p58"/>
          <p:cNvSpPr/>
          <p:nvPr/>
        </p:nvSpPr>
        <p:spPr>
          <a:xfrm>
            <a:off x="2082625" y="1501650"/>
            <a:ext cx="6322800" cy="519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392" name="Google Shape;1392;p58"/>
          <p:cNvSpPr/>
          <p:nvPr/>
        </p:nvSpPr>
        <p:spPr>
          <a:xfrm>
            <a:off x="2082625" y="2091400"/>
            <a:ext cx="6322800" cy="1912800"/>
          </a:xfrm>
          <a:prstGeom prst="rect">
            <a:avLst/>
          </a:prstGeom>
          <a:noFill/>
          <a:ln w="9525" cap="flat" cmpd="sng">
            <a:solidFill>
              <a:srgbClr val="434343"/>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96"/>
        <p:cNvGrpSpPr/>
        <p:nvPr/>
      </p:nvGrpSpPr>
      <p:grpSpPr>
        <a:xfrm>
          <a:off x="0" y="0"/>
          <a:ext cx="0" cy="0"/>
          <a:chOff x="0" y="0"/>
          <a:chExt cx="0" cy="0"/>
        </a:xfrm>
      </p:grpSpPr>
      <p:pic>
        <p:nvPicPr>
          <p:cNvPr id="1397" name="Google Shape;1397;p59"/>
          <p:cNvPicPr preferRelativeResize="0"/>
          <p:nvPr/>
        </p:nvPicPr>
        <p:blipFill rotWithShape="1">
          <a:blip r:embed="rId3">
            <a:alphaModFix/>
          </a:blip>
          <a:srcRect l="8648" r="13293"/>
          <a:stretch/>
        </p:blipFill>
        <p:spPr>
          <a:xfrm>
            <a:off x="4853275" y="0"/>
            <a:ext cx="4290723" cy="5143501"/>
          </a:xfrm>
          <a:prstGeom prst="rect">
            <a:avLst/>
          </a:prstGeom>
          <a:noFill/>
          <a:ln>
            <a:noFill/>
          </a:ln>
        </p:spPr>
      </p:pic>
      <p:sp>
        <p:nvSpPr>
          <p:cNvPr id="1398" name="Google Shape;1398;p59"/>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Actors rendering | CPU path</a:t>
            </a:r>
            <a:endParaRPr sz="2200" b="1">
              <a:solidFill>
                <a:schemeClr val="lt1"/>
              </a:solidFill>
              <a:latin typeface="Roboto"/>
              <a:ea typeface="Roboto"/>
              <a:cs typeface="Roboto"/>
              <a:sym typeface="Roboto"/>
            </a:endParaRPr>
          </a:p>
        </p:txBody>
      </p:sp>
      <p:grpSp>
        <p:nvGrpSpPr>
          <p:cNvPr id="1399" name="Google Shape;1399;p59"/>
          <p:cNvGrpSpPr/>
          <p:nvPr/>
        </p:nvGrpSpPr>
        <p:grpSpPr>
          <a:xfrm>
            <a:off x="92412" y="65726"/>
            <a:ext cx="2602188" cy="431175"/>
            <a:chOff x="92412" y="65726"/>
            <a:chExt cx="2602188" cy="431175"/>
          </a:xfrm>
        </p:grpSpPr>
        <p:pic>
          <p:nvPicPr>
            <p:cNvPr id="1400" name="Google Shape;1400;p59"/>
            <p:cNvPicPr preferRelativeResize="0"/>
            <p:nvPr/>
          </p:nvPicPr>
          <p:blipFill>
            <a:blip r:embed="rId4">
              <a:alphaModFix/>
            </a:blip>
            <a:stretch>
              <a:fillRect/>
            </a:stretch>
          </p:blipFill>
          <p:spPr>
            <a:xfrm>
              <a:off x="92412" y="65726"/>
              <a:ext cx="1078185" cy="431175"/>
            </a:xfrm>
            <a:prstGeom prst="rect">
              <a:avLst/>
            </a:prstGeom>
            <a:noFill/>
            <a:ln>
              <a:noFill/>
            </a:ln>
          </p:spPr>
        </p:pic>
        <p:sp>
          <p:nvSpPr>
            <p:cNvPr id="1401" name="Google Shape;1401;p59"/>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402" name="Google Shape;1402;p59"/>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403" name="Google Shape;1403;p59"/>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404" name="Google Shape;1404;p59"/>
          <p:cNvPicPr preferRelativeResize="0"/>
          <p:nvPr/>
        </p:nvPicPr>
        <p:blipFill rotWithShape="1">
          <a:blip r:embed="rId5">
            <a:alphaModFix/>
          </a:blip>
          <a:srcRect l="3993" t="1550" r="3984" b="1550"/>
          <a:stretch/>
        </p:blipFill>
        <p:spPr>
          <a:xfrm>
            <a:off x="8467900" y="65725"/>
            <a:ext cx="618000" cy="625800"/>
          </a:xfrm>
          <a:prstGeom prst="ellipse">
            <a:avLst/>
          </a:prstGeom>
          <a:noFill/>
          <a:ln>
            <a:noFill/>
          </a:ln>
        </p:spPr>
      </p:pic>
      <p:sp>
        <p:nvSpPr>
          <p:cNvPr id="1405" name="Google Shape;1405;p59"/>
          <p:cNvSpPr txBox="1"/>
          <p:nvPr/>
        </p:nvSpPr>
        <p:spPr>
          <a:xfrm>
            <a:off x="431425" y="1103425"/>
            <a:ext cx="42750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Uses anim instance under the hood</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Conforms existing client code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Has script bindings, cinematics support, etc.</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Allows to:</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Change materials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Apply parameter overrides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Modify visibility state</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Tweak transforms of individual splits</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Suffers from memory overhead and CPU bottleneck if rendered too much instances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pic>
        <p:nvPicPr>
          <p:cNvPr id="1406" name="Google Shape;1406;p59"/>
          <p:cNvPicPr preferRelativeResize="0"/>
          <p:nvPr/>
        </p:nvPicPr>
        <p:blipFill rotWithShape="1">
          <a:blip r:embed="rId6">
            <a:alphaModFix/>
          </a:blip>
          <a:srcRect r="46492" b="46492"/>
          <a:stretch/>
        </p:blipFill>
        <p:spPr>
          <a:xfrm>
            <a:off x="5885475" y="2789000"/>
            <a:ext cx="3094752" cy="21672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10"/>
        <p:cNvGrpSpPr/>
        <p:nvPr/>
      </p:nvGrpSpPr>
      <p:grpSpPr>
        <a:xfrm>
          <a:off x="0" y="0"/>
          <a:ext cx="0" cy="0"/>
          <a:chOff x="0" y="0"/>
          <a:chExt cx="0" cy="0"/>
        </a:xfrm>
      </p:grpSpPr>
      <p:pic>
        <p:nvPicPr>
          <p:cNvPr id="1411" name="Google Shape;1411;p60"/>
          <p:cNvPicPr preferRelativeResize="0"/>
          <p:nvPr/>
        </p:nvPicPr>
        <p:blipFill rotWithShape="1">
          <a:blip r:embed="rId3">
            <a:alphaModFix/>
          </a:blip>
          <a:srcRect l="4076"/>
          <a:stretch/>
        </p:blipFill>
        <p:spPr>
          <a:xfrm>
            <a:off x="4853275" y="0"/>
            <a:ext cx="4290724" cy="5143501"/>
          </a:xfrm>
          <a:prstGeom prst="rect">
            <a:avLst/>
          </a:prstGeom>
          <a:noFill/>
          <a:ln>
            <a:noFill/>
          </a:ln>
        </p:spPr>
      </p:pic>
      <p:pic>
        <p:nvPicPr>
          <p:cNvPr id="1412" name="Google Shape;1412;p60"/>
          <p:cNvPicPr preferRelativeResize="0"/>
          <p:nvPr/>
        </p:nvPicPr>
        <p:blipFill>
          <a:blip r:embed="rId4">
            <a:alphaModFix/>
          </a:blip>
          <a:stretch>
            <a:fillRect/>
          </a:stretch>
        </p:blipFill>
        <p:spPr>
          <a:xfrm>
            <a:off x="6332505" y="3785491"/>
            <a:ext cx="2602200" cy="1091934"/>
          </a:xfrm>
          <a:prstGeom prst="rect">
            <a:avLst/>
          </a:prstGeom>
          <a:noFill/>
          <a:ln w="9525" cap="flat" cmpd="sng">
            <a:solidFill>
              <a:schemeClr val="dk2"/>
            </a:solidFill>
            <a:prstDash val="solid"/>
            <a:round/>
            <a:headEnd type="none" w="sm" len="sm"/>
            <a:tailEnd type="none" w="sm" len="sm"/>
          </a:ln>
        </p:spPr>
      </p:pic>
      <p:sp>
        <p:nvSpPr>
          <p:cNvPr id="1413" name="Google Shape;1413;p60"/>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ECS render | CPU path</a:t>
            </a:r>
            <a:endParaRPr sz="2200" b="1">
              <a:solidFill>
                <a:schemeClr val="lt1"/>
              </a:solidFill>
              <a:latin typeface="Roboto"/>
              <a:ea typeface="Roboto"/>
              <a:cs typeface="Roboto"/>
              <a:sym typeface="Roboto"/>
            </a:endParaRPr>
          </a:p>
        </p:txBody>
      </p:sp>
      <p:grpSp>
        <p:nvGrpSpPr>
          <p:cNvPr id="1414" name="Google Shape;1414;p60"/>
          <p:cNvGrpSpPr/>
          <p:nvPr/>
        </p:nvGrpSpPr>
        <p:grpSpPr>
          <a:xfrm>
            <a:off x="92412" y="65726"/>
            <a:ext cx="2602188" cy="431175"/>
            <a:chOff x="92412" y="65726"/>
            <a:chExt cx="2602188" cy="431175"/>
          </a:xfrm>
        </p:grpSpPr>
        <p:pic>
          <p:nvPicPr>
            <p:cNvPr id="1415" name="Google Shape;1415;p60"/>
            <p:cNvPicPr preferRelativeResize="0"/>
            <p:nvPr/>
          </p:nvPicPr>
          <p:blipFill>
            <a:blip r:embed="rId5">
              <a:alphaModFix/>
            </a:blip>
            <a:stretch>
              <a:fillRect/>
            </a:stretch>
          </p:blipFill>
          <p:spPr>
            <a:xfrm>
              <a:off x="92412" y="65726"/>
              <a:ext cx="1078185" cy="431175"/>
            </a:xfrm>
            <a:prstGeom prst="rect">
              <a:avLst/>
            </a:prstGeom>
            <a:noFill/>
            <a:ln>
              <a:noFill/>
            </a:ln>
          </p:spPr>
        </p:pic>
        <p:sp>
          <p:nvSpPr>
            <p:cNvPr id="1416" name="Google Shape;1416;p60"/>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417" name="Google Shape;1417;p60"/>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418" name="Google Shape;1418;p60"/>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419" name="Google Shape;1419;p60"/>
          <p:cNvPicPr preferRelativeResize="0"/>
          <p:nvPr/>
        </p:nvPicPr>
        <p:blipFill rotWithShape="1">
          <a:blip r:embed="rId6">
            <a:alphaModFix/>
          </a:blip>
          <a:srcRect l="3993" t="1550" r="3984" b="1550"/>
          <a:stretch/>
        </p:blipFill>
        <p:spPr>
          <a:xfrm>
            <a:off x="8467900" y="65725"/>
            <a:ext cx="618000" cy="625800"/>
          </a:xfrm>
          <a:prstGeom prst="ellipse">
            <a:avLst/>
          </a:prstGeom>
          <a:noFill/>
          <a:ln>
            <a:noFill/>
          </a:ln>
        </p:spPr>
      </p:pic>
      <p:sp>
        <p:nvSpPr>
          <p:cNvPr id="1420" name="Google Shape;1420;p60"/>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Entities rendering using ECS framework</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Renders </a:t>
            </a:r>
            <a:r>
              <a:rPr lang="en" sz="1500" b="1">
                <a:solidFill>
                  <a:schemeClr val="lt1"/>
                </a:solidFill>
                <a:latin typeface="Roboto"/>
                <a:ea typeface="Roboto"/>
                <a:cs typeface="Roboto"/>
                <a:sym typeface="Roboto"/>
              </a:rPr>
              <a:t>10K</a:t>
            </a:r>
            <a:r>
              <a:rPr lang="en" sz="1500">
                <a:solidFill>
                  <a:schemeClr val="lt1"/>
                </a:solidFill>
                <a:latin typeface="Roboto"/>
                <a:ea typeface="Roboto"/>
                <a:cs typeface="Roboto"/>
                <a:sym typeface="Roboto"/>
              </a:rPr>
              <a:t>+ entities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Uses &gt;</a:t>
            </a:r>
            <a:r>
              <a:rPr lang="en" sz="1500" b="1">
                <a:solidFill>
                  <a:schemeClr val="lt1"/>
                </a:solidFill>
                <a:latin typeface="Roboto"/>
                <a:ea typeface="Roboto"/>
                <a:cs typeface="Roboto"/>
                <a:sym typeface="Roboto"/>
              </a:rPr>
              <a:t>20</a:t>
            </a:r>
            <a:r>
              <a:rPr lang="en" sz="1500">
                <a:solidFill>
                  <a:schemeClr val="lt1"/>
                </a:solidFill>
                <a:latin typeface="Roboto"/>
                <a:ea typeface="Roboto"/>
                <a:cs typeface="Roboto"/>
                <a:sym typeface="Roboto"/>
              </a:rPr>
              <a:t> components written in DDL for rendering</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Requires &gt;</a:t>
            </a:r>
            <a:r>
              <a:rPr lang="en" sz="1500" b="1">
                <a:solidFill>
                  <a:schemeClr val="lt1"/>
                </a:solidFill>
                <a:latin typeface="Roboto"/>
                <a:ea typeface="Roboto"/>
                <a:cs typeface="Roboto"/>
                <a:sym typeface="Roboto"/>
              </a:rPr>
              <a:t>40</a:t>
            </a:r>
            <a:r>
              <a:rPr lang="en" sz="1500">
                <a:solidFill>
                  <a:schemeClr val="lt1"/>
                </a:solidFill>
                <a:latin typeface="Roboto"/>
                <a:ea typeface="Roboto"/>
                <a:cs typeface="Roboto"/>
                <a:sym typeface="Roboto"/>
              </a:rPr>
              <a:t> systems to process rendering, data update, clean-up, etc.</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24"/>
        <p:cNvGrpSpPr/>
        <p:nvPr/>
      </p:nvGrpSpPr>
      <p:grpSpPr>
        <a:xfrm>
          <a:off x="0" y="0"/>
          <a:ext cx="0" cy="0"/>
          <a:chOff x="0" y="0"/>
          <a:chExt cx="0" cy="0"/>
        </a:xfrm>
      </p:grpSpPr>
      <p:sp>
        <p:nvSpPr>
          <p:cNvPr id="1425" name="Google Shape;1425;p61"/>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ECS render: framework</a:t>
            </a:r>
            <a:endParaRPr sz="2200" b="1">
              <a:solidFill>
                <a:schemeClr val="lt1"/>
              </a:solidFill>
              <a:latin typeface="Roboto"/>
              <a:ea typeface="Roboto"/>
              <a:cs typeface="Roboto"/>
              <a:sym typeface="Roboto"/>
            </a:endParaRPr>
          </a:p>
        </p:txBody>
      </p:sp>
      <p:grpSp>
        <p:nvGrpSpPr>
          <p:cNvPr id="1426" name="Google Shape;1426;p61"/>
          <p:cNvGrpSpPr/>
          <p:nvPr/>
        </p:nvGrpSpPr>
        <p:grpSpPr>
          <a:xfrm>
            <a:off x="92412" y="65726"/>
            <a:ext cx="2602188" cy="431175"/>
            <a:chOff x="92412" y="65726"/>
            <a:chExt cx="2602188" cy="431175"/>
          </a:xfrm>
        </p:grpSpPr>
        <p:pic>
          <p:nvPicPr>
            <p:cNvPr id="1427" name="Google Shape;1427;p61"/>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428" name="Google Shape;1428;p61"/>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429" name="Google Shape;1429;p61"/>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430" name="Google Shape;1430;p61"/>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431" name="Google Shape;1431;p61"/>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432" name="Google Shape;1432;p61"/>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We use our custom in-house Saber ECS implementation</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It provides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Runtime for ECS world</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Custom DSL for declarations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Code generator</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Automatic systems scheduling</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Script bindings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Editor reflection</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More details about Saber ECS framework in recent GDC talk</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1433" name="Google Shape;1433;p61"/>
          <p:cNvSpPr txBox="1"/>
          <p:nvPr/>
        </p:nvSpPr>
        <p:spPr>
          <a:xfrm>
            <a:off x="4635550" y="3479925"/>
            <a:ext cx="4414800" cy="10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Roboto"/>
                <a:ea typeface="Roboto"/>
                <a:cs typeface="Roboto"/>
                <a:sym typeface="Roboto"/>
              </a:rPr>
              <a:t>The ECS Behind Warhammer 40k: </a:t>
            </a:r>
            <a:endParaRPr sz="1500">
              <a:solidFill>
                <a:schemeClr val="dk2"/>
              </a:solidFill>
              <a:latin typeface="Roboto"/>
              <a:ea typeface="Roboto"/>
              <a:cs typeface="Roboto"/>
              <a:sym typeface="Roboto"/>
            </a:endParaRPr>
          </a:p>
          <a:p>
            <a:pPr marL="0" lvl="0" indent="0" algn="l" rtl="0">
              <a:spcBef>
                <a:spcPts val="0"/>
              </a:spcBef>
              <a:spcAft>
                <a:spcPts val="0"/>
              </a:spcAft>
              <a:buNone/>
            </a:pPr>
            <a:r>
              <a:rPr lang="en" sz="1500">
                <a:solidFill>
                  <a:schemeClr val="dk2"/>
                </a:solidFill>
                <a:latin typeface="Roboto"/>
                <a:ea typeface="Roboto"/>
                <a:cs typeface="Roboto"/>
                <a:sym typeface="Roboto"/>
              </a:rPr>
              <a:t>Space Marine 2</a:t>
            </a:r>
            <a:endParaRPr sz="1500">
              <a:solidFill>
                <a:schemeClr val="dk2"/>
              </a:solidFill>
              <a:latin typeface="Roboto"/>
              <a:ea typeface="Roboto"/>
              <a:cs typeface="Roboto"/>
              <a:sym typeface="Roboto"/>
            </a:endParaRPr>
          </a:p>
          <a:p>
            <a:pPr marL="0" lvl="0" indent="0" algn="l" rtl="0">
              <a:spcBef>
                <a:spcPts val="0"/>
              </a:spcBef>
              <a:spcAft>
                <a:spcPts val="0"/>
              </a:spcAft>
              <a:buNone/>
            </a:pPr>
            <a:r>
              <a:rPr lang="en" sz="1500" i="1">
                <a:solidFill>
                  <a:schemeClr val="lt1"/>
                </a:solidFill>
                <a:latin typeface="Roboto"/>
                <a:ea typeface="Roboto"/>
                <a:cs typeface="Roboto"/>
                <a:sym typeface="Roboto"/>
              </a:rPr>
              <a:t>Sergei Avdeev</a:t>
            </a:r>
            <a:endParaRPr sz="1500" i="1">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GDC 2025</a:t>
            </a:r>
            <a:endParaRPr sz="1500" b="1">
              <a:solidFill>
                <a:schemeClr val="lt1"/>
              </a:solidFill>
              <a:latin typeface="Roboto"/>
              <a:ea typeface="Roboto"/>
              <a:cs typeface="Roboto"/>
              <a:sym typeface="Roboto"/>
            </a:endParaRPr>
          </a:p>
        </p:txBody>
      </p:sp>
      <p:pic>
        <p:nvPicPr>
          <p:cNvPr id="1434" name="Google Shape;1434;p61"/>
          <p:cNvPicPr preferRelativeResize="0"/>
          <p:nvPr/>
        </p:nvPicPr>
        <p:blipFill>
          <a:blip r:embed="rId5">
            <a:alphaModFix/>
          </a:blip>
          <a:stretch>
            <a:fillRect/>
          </a:stretch>
        </p:blipFill>
        <p:spPr>
          <a:xfrm>
            <a:off x="4691225" y="1255825"/>
            <a:ext cx="3930076" cy="22241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9"/>
        <p:cNvGrpSpPr/>
        <p:nvPr/>
      </p:nvGrpSpPr>
      <p:grpSpPr>
        <a:xfrm>
          <a:off x="0" y="0"/>
          <a:ext cx="0" cy="0"/>
          <a:chOff x="0" y="0"/>
          <a:chExt cx="0" cy="0"/>
        </a:xfrm>
      </p:grpSpPr>
      <p:sp>
        <p:nvSpPr>
          <p:cNvPr id="240" name="Google Shape;240;p26"/>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The Swarm Engine</a:t>
            </a:r>
            <a:endParaRPr sz="2200" b="1">
              <a:solidFill>
                <a:schemeClr val="lt1"/>
              </a:solidFill>
              <a:latin typeface="Roboto"/>
              <a:ea typeface="Roboto"/>
              <a:cs typeface="Roboto"/>
              <a:sym typeface="Roboto"/>
            </a:endParaRPr>
          </a:p>
        </p:txBody>
      </p:sp>
      <p:grpSp>
        <p:nvGrpSpPr>
          <p:cNvPr id="241" name="Google Shape;241;p26"/>
          <p:cNvGrpSpPr/>
          <p:nvPr/>
        </p:nvGrpSpPr>
        <p:grpSpPr>
          <a:xfrm>
            <a:off x="92412" y="65726"/>
            <a:ext cx="2602188" cy="431175"/>
            <a:chOff x="92412" y="65726"/>
            <a:chExt cx="2602188" cy="431175"/>
          </a:xfrm>
        </p:grpSpPr>
        <p:pic>
          <p:nvPicPr>
            <p:cNvPr id="242" name="Google Shape;242;p26"/>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43" name="Google Shape;243;p26"/>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44" name="Google Shape;244;p26"/>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45" name="Google Shape;245;p26"/>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46" name="Google Shape;246;p26"/>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247" name="Google Shape;247;p26"/>
          <p:cNvSpPr txBox="1"/>
          <p:nvPr/>
        </p:nvSpPr>
        <p:spPr>
          <a:xfrm>
            <a:off x="431425" y="1103425"/>
            <a:ext cx="40923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Proprietary in-house engine from Saber</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Features full development tool chain</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Over </a:t>
            </a:r>
            <a:r>
              <a:rPr lang="en" sz="1500" b="1">
                <a:solidFill>
                  <a:schemeClr val="lt1"/>
                </a:solidFill>
                <a:latin typeface="Roboto"/>
                <a:ea typeface="Roboto"/>
                <a:cs typeface="Roboto"/>
                <a:sym typeface="Roboto"/>
              </a:rPr>
              <a:t>2M </a:t>
            </a:r>
            <a:r>
              <a:rPr lang="en" sz="1500">
                <a:solidFill>
                  <a:schemeClr val="lt1"/>
                </a:solidFill>
                <a:latin typeface="Roboto"/>
                <a:ea typeface="Roboto"/>
                <a:cs typeface="Roboto"/>
                <a:sym typeface="Roboto"/>
              </a:rPr>
              <a:t>lines of code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t>
            </a:r>
            <a:r>
              <a:rPr lang="en" sz="1500" b="1">
                <a:solidFill>
                  <a:schemeClr val="lt1"/>
                </a:solidFill>
                <a:latin typeface="Roboto"/>
                <a:ea typeface="Roboto"/>
                <a:cs typeface="Roboto"/>
                <a:sym typeface="Roboto"/>
              </a:rPr>
              <a:t>130</a:t>
            </a:r>
            <a:r>
              <a:rPr lang="en" sz="1500">
                <a:solidFill>
                  <a:schemeClr val="lt1"/>
                </a:solidFill>
                <a:latin typeface="Roboto"/>
                <a:ea typeface="Roboto"/>
                <a:cs typeface="Roboto"/>
                <a:sym typeface="Roboto"/>
              </a:rPr>
              <a:t>+ engine, tools, infrastructure developers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t>
            </a:r>
            <a:r>
              <a:rPr lang="en" sz="1500" b="1">
                <a:solidFill>
                  <a:schemeClr val="lt1"/>
                </a:solidFill>
                <a:latin typeface="Roboto"/>
                <a:ea typeface="Roboto"/>
                <a:cs typeface="Roboto"/>
                <a:sym typeface="Roboto"/>
              </a:rPr>
              <a:t>450</a:t>
            </a:r>
            <a:r>
              <a:rPr lang="en" sz="1500">
                <a:solidFill>
                  <a:schemeClr val="lt1"/>
                </a:solidFill>
                <a:latin typeface="Roboto"/>
                <a:ea typeface="Roboto"/>
                <a:cs typeface="Roboto"/>
                <a:sym typeface="Roboto"/>
              </a:rPr>
              <a:t>+ games developers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3</a:t>
            </a:r>
            <a:r>
              <a:rPr lang="en" sz="1500">
                <a:solidFill>
                  <a:schemeClr val="lt1"/>
                </a:solidFill>
                <a:latin typeface="Roboto"/>
                <a:ea typeface="Roboto"/>
                <a:cs typeface="Roboto"/>
                <a:sym typeface="Roboto"/>
              </a:rPr>
              <a:t>+ games developed in parallel</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Used to ship games, not the technology as is</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pic>
        <p:nvPicPr>
          <p:cNvPr id="248" name="Google Shape;248;p26"/>
          <p:cNvPicPr preferRelativeResize="0"/>
          <p:nvPr/>
        </p:nvPicPr>
        <p:blipFill>
          <a:blip r:embed="rId5">
            <a:alphaModFix/>
          </a:blip>
          <a:stretch>
            <a:fillRect/>
          </a:stretch>
        </p:blipFill>
        <p:spPr>
          <a:xfrm>
            <a:off x="4642525" y="1103425"/>
            <a:ext cx="4292173" cy="3112248"/>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38"/>
        <p:cNvGrpSpPr/>
        <p:nvPr/>
      </p:nvGrpSpPr>
      <p:grpSpPr>
        <a:xfrm>
          <a:off x="0" y="0"/>
          <a:ext cx="0" cy="0"/>
          <a:chOff x="0" y="0"/>
          <a:chExt cx="0" cy="0"/>
        </a:xfrm>
      </p:grpSpPr>
      <p:sp>
        <p:nvSpPr>
          <p:cNvPr id="1439" name="Google Shape;1439;p62"/>
          <p:cNvSpPr/>
          <p:nvPr/>
        </p:nvSpPr>
        <p:spPr>
          <a:xfrm>
            <a:off x="3236063" y="2914000"/>
            <a:ext cx="497700" cy="704700"/>
          </a:xfrm>
          <a:prstGeom prst="rightArrow">
            <a:avLst>
              <a:gd name="adj1" fmla="val 50000"/>
              <a:gd name="adj2" fmla="val 17078"/>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440" name="Google Shape;1440;p62"/>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ECS render: data definition </a:t>
            </a:r>
            <a:endParaRPr sz="2200" b="1">
              <a:solidFill>
                <a:schemeClr val="lt1"/>
              </a:solidFill>
              <a:latin typeface="Roboto"/>
              <a:ea typeface="Roboto"/>
              <a:cs typeface="Roboto"/>
              <a:sym typeface="Roboto"/>
            </a:endParaRPr>
          </a:p>
        </p:txBody>
      </p:sp>
      <p:grpSp>
        <p:nvGrpSpPr>
          <p:cNvPr id="1441" name="Google Shape;1441;p62"/>
          <p:cNvGrpSpPr/>
          <p:nvPr/>
        </p:nvGrpSpPr>
        <p:grpSpPr>
          <a:xfrm>
            <a:off x="92412" y="65726"/>
            <a:ext cx="2602188" cy="431175"/>
            <a:chOff x="92412" y="65726"/>
            <a:chExt cx="2602188" cy="431175"/>
          </a:xfrm>
        </p:grpSpPr>
        <p:pic>
          <p:nvPicPr>
            <p:cNvPr id="1442" name="Google Shape;1442;p62"/>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443" name="Google Shape;1443;p62"/>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444" name="Google Shape;1444;p62"/>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445" name="Google Shape;1445;p62"/>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446" name="Google Shape;1446;p62"/>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447" name="Google Shape;1447;p62"/>
          <p:cNvSpPr txBox="1"/>
          <p:nvPr/>
        </p:nvSpPr>
        <p:spPr>
          <a:xfrm>
            <a:off x="431425" y="1103425"/>
            <a:ext cx="8036400" cy="7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Declared in </a:t>
            </a:r>
            <a:r>
              <a:rPr lang="en" sz="1500" b="1">
                <a:solidFill>
                  <a:schemeClr val="lt1"/>
                </a:solidFill>
                <a:latin typeface="Roboto"/>
                <a:ea typeface="Roboto"/>
                <a:cs typeface="Roboto"/>
                <a:sym typeface="Roboto"/>
              </a:rPr>
              <a:t>.ecs</a:t>
            </a:r>
            <a:r>
              <a:rPr lang="en" sz="1500">
                <a:solidFill>
                  <a:schemeClr val="lt1"/>
                </a:solidFill>
                <a:latin typeface="Roboto"/>
                <a:ea typeface="Roboto"/>
                <a:cs typeface="Roboto"/>
                <a:sym typeface="Roboto"/>
              </a:rPr>
              <a:t> files with custom </a:t>
            </a:r>
            <a:r>
              <a:rPr lang="en">
                <a:solidFill>
                  <a:schemeClr val="lt1"/>
                </a:solidFill>
                <a:latin typeface="Roboto"/>
                <a:ea typeface="Roboto"/>
                <a:cs typeface="Roboto"/>
                <a:sym typeface="Roboto"/>
              </a:rPr>
              <a:t>DSL </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Used to auto generate C++ code and metadata for runtime and editor</a:t>
            </a:r>
            <a:endParaRPr sz="1500">
              <a:solidFill>
                <a:schemeClr val="lt1"/>
              </a:solidFill>
              <a:latin typeface="Roboto"/>
              <a:ea typeface="Roboto"/>
              <a:cs typeface="Roboto"/>
              <a:sym typeface="Roboto"/>
            </a:endParaRPr>
          </a:p>
        </p:txBody>
      </p:sp>
      <p:pic>
        <p:nvPicPr>
          <p:cNvPr id="1448" name="Google Shape;1448;p62"/>
          <p:cNvPicPr preferRelativeResize="0"/>
          <p:nvPr/>
        </p:nvPicPr>
        <p:blipFill>
          <a:blip r:embed="rId5">
            <a:alphaModFix/>
          </a:blip>
          <a:stretch>
            <a:fillRect/>
          </a:stretch>
        </p:blipFill>
        <p:spPr>
          <a:xfrm>
            <a:off x="3741475" y="2167525"/>
            <a:ext cx="4726425" cy="1779250"/>
          </a:xfrm>
          <a:prstGeom prst="rect">
            <a:avLst/>
          </a:prstGeom>
          <a:noFill/>
          <a:ln w="9525" cap="flat" cmpd="sng">
            <a:solidFill>
              <a:schemeClr val="dk2"/>
            </a:solidFill>
            <a:prstDash val="solid"/>
            <a:round/>
            <a:headEnd type="none" w="sm" len="sm"/>
            <a:tailEnd type="none" w="sm" len="sm"/>
          </a:ln>
        </p:spPr>
      </p:pic>
      <p:sp>
        <p:nvSpPr>
          <p:cNvPr id="1449" name="Google Shape;1449;p62"/>
          <p:cNvSpPr txBox="1"/>
          <p:nvPr/>
        </p:nvSpPr>
        <p:spPr>
          <a:xfrm>
            <a:off x="460350" y="1915688"/>
            <a:ext cx="1866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solidFill>
                  <a:schemeClr val="lt1"/>
                </a:solidFill>
                <a:latin typeface="Roboto"/>
                <a:ea typeface="Roboto"/>
                <a:cs typeface="Roboto"/>
                <a:sym typeface="Roboto"/>
              </a:rPr>
              <a:t>.ecs file (DSL)</a:t>
            </a:r>
            <a:endParaRPr sz="600" b="1">
              <a:solidFill>
                <a:schemeClr val="lt1"/>
              </a:solidFill>
              <a:latin typeface="Roboto"/>
              <a:ea typeface="Roboto"/>
              <a:cs typeface="Roboto"/>
              <a:sym typeface="Roboto"/>
            </a:endParaRPr>
          </a:p>
        </p:txBody>
      </p:sp>
      <p:sp>
        <p:nvSpPr>
          <p:cNvPr id="1450" name="Google Shape;1450;p62"/>
          <p:cNvSpPr txBox="1"/>
          <p:nvPr/>
        </p:nvSpPr>
        <p:spPr>
          <a:xfrm>
            <a:off x="3741475" y="1915688"/>
            <a:ext cx="1866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solidFill>
                  <a:schemeClr val="lt1"/>
                </a:solidFill>
                <a:latin typeface="Roboto"/>
                <a:ea typeface="Roboto"/>
                <a:cs typeface="Roboto"/>
                <a:sym typeface="Roboto"/>
              </a:rPr>
              <a:t>Auto generated C++</a:t>
            </a:r>
            <a:endParaRPr sz="600" b="1">
              <a:solidFill>
                <a:schemeClr val="lt1"/>
              </a:solidFill>
              <a:latin typeface="Roboto"/>
              <a:ea typeface="Roboto"/>
              <a:cs typeface="Roboto"/>
              <a:sym typeface="Roboto"/>
            </a:endParaRPr>
          </a:p>
        </p:txBody>
      </p:sp>
      <p:pic>
        <p:nvPicPr>
          <p:cNvPr id="1451" name="Google Shape;1451;p62"/>
          <p:cNvPicPr preferRelativeResize="0"/>
          <p:nvPr/>
        </p:nvPicPr>
        <p:blipFill>
          <a:blip r:embed="rId6">
            <a:alphaModFix/>
          </a:blip>
          <a:stretch>
            <a:fillRect/>
          </a:stretch>
        </p:blipFill>
        <p:spPr>
          <a:xfrm>
            <a:off x="514350" y="2167525"/>
            <a:ext cx="2711775" cy="17792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55"/>
        <p:cNvGrpSpPr/>
        <p:nvPr/>
      </p:nvGrpSpPr>
      <p:grpSpPr>
        <a:xfrm>
          <a:off x="0" y="0"/>
          <a:ext cx="0" cy="0"/>
          <a:chOff x="0" y="0"/>
          <a:chExt cx="0" cy="0"/>
        </a:xfrm>
      </p:grpSpPr>
      <p:sp>
        <p:nvSpPr>
          <p:cNvPr id="1456" name="Google Shape;1456;p63"/>
          <p:cNvSpPr/>
          <p:nvPr/>
        </p:nvSpPr>
        <p:spPr>
          <a:xfrm>
            <a:off x="3592138" y="3096375"/>
            <a:ext cx="531600" cy="704700"/>
          </a:xfrm>
          <a:prstGeom prst="rightArrow">
            <a:avLst>
              <a:gd name="adj1" fmla="val 50000"/>
              <a:gd name="adj2" fmla="val 17078"/>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457" name="Google Shape;1457;p63"/>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ECS render: systems definition</a:t>
            </a:r>
            <a:endParaRPr sz="2200" b="1">
              <a:solidFill>
                <a:schemeClr val="lt1"/>
              </a:solidFill>
              <a:latin typeface="Roboto"/>
              <a:ea typeface="Roboto"/>
              <a:cs typeface="Roboto"/>
              <a:sym typeface="Roboto"/>
            </a:endParaRPr>
          </a:p>
        </p:txBody>
      </p:sp>
      <p:grpSp>
        <p:nvGrpSpPr>
          <p:cNvPr id="1458" name="Google Shape;1458;p63"/>
          <p:cNvGrpSpPr/>
          <p:nvPr/>
        </p:nvGrpSpPr>
        <p:grpSpPr>
          <a:xfrm>
            <a:off x="92412" y="65726"/>
            <a:ext cx="2602188" cy="431175"/>
            <a:chOff x="92412" y="65726"/>
            <a:chExt cx="2602188" cy="431175"/>
          </a:xfrm>
        </p:grpSpPr>
        <p:pic>
          <p:nvPicPr>
            <p:cNvPr id="1459" name="Google Shape;1459;p63"/>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460" name="Google Shape;1460;p63"/>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461" name="Google Shape;1461;p63"/>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462" name="Google Shape;1462;p63"/>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463" name="Google Shape;1463;p63"/>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464" name="Google Shape;1464;p63"/>
          <p:cNvSpPr txBox="1"/>
          <p:nvPr/>
        </p:nvSpPr>
        <p:spPr>
          <a:xfrm>
            <a:off x="431425" y="1103425"/>
            <a:ext cx="8036400" cy="10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Systems interface with execution mode and access declared using the same </a:t>
            </a:r>
            <a:r>
              <a:rPr lang="en">
                <a:solidFill>
                  <a:schemeClr val="lt1"/>
                </a:solidFill>
                <a:latin typeface="Roboto"/>
                <a:ea typeface="Roboto"/>
                <a:cs typeface="Roboto"/>
                <a:sym typeface="Roboto"/>
              </a:rPr>
              <a:t>DSL</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Auto generates C++ system declaration, scheduling info, </a:t>
            </a:r>
            <a:r>
              <a:rPr lang="en" sz="1500" i="1">
                <a:solidFill>
                  <a:schemeClr val="dk2"/>
                </a:solidFill>
                <a:latin typeface="Roboto"/>
                <a:ea typeface="Roboto"/>
                <a:cs typeface="Roboto"/>
                <a:sym typeface="Roboto"/>
              </a:rPr>
              <a:t>OnUpdated </a:t>
            </a:r>
            <a:r>
              <a:rPr lang="en" sz="1500">
                <a:solidFill>
                  <a:schemeClr val="lt1"/>
                </a:solidFill>
                <a:latin typeface="Roboto"/>
                <a:ea typeface="Roboto"/>
                <a:cs typeface="Roboto"/>
                <a:sym typeface="Roboto"/>
              </a:rPr>
              <a:t>stub</a:t>
            </a:r>
            <a:endParaRPr sz="1500">
              <a:solidFill>
                <a:schemeClr val="lt1"/>
              </a:solidFill>
              <a:latin typeface="Roboto"/>
              <a:ea typeface="Roboto"/>
              <a:cs typeface="Roboto"/>
              <a:sym typeface="Roboto"/>
            </a:endParaRPr>
          </a:p>
        </p:txBody>
      </p:sp>
      <p:pic>
        <p:nvPicPr>
          <p:cNvPr id="1465" name="Google Shape;1465;p63"/>
          <p:cNvPicPr preferRelativeResize="0"/>
          <p:nvPr/>
        </p:nvPicPr>
        <p:blipFill>
          <a:blip r:embed="rId5">
            <a:alphaModFix/>
          </a:blip>
          <a:stretch>
            <a:fillRect/>
          </a:stretch>
        </p:blipFill>
        <p:spPr>
          <a:xfrm>
            <a:off x="4132839" y="2088850"/>
            <a:ext cx="3866863" cy="2719774"/>
          </a:xfrm>
          <a:prstGeom prst="rect">
            <a:avLst/>
          </a:prstGeom>
          <a:noFill/>
          <a:ln w="9525" cap="flat" cmpd="sng">
            <a:solidFill>
              <a:schemeClr val="dk2"/>
            </a:solidFill>
            <a:prstDash val="solid"/>
            <a:round/>
            <a:headEnd type="none" w="sm" len="sm"/>
            <a:tailEnd type="none" w="sm" len="sm"/>
          </a:ln>
        </p:spPr>
      </p:pic>
      <p:sp>
        <p:nvSpPr>
          <p:cNvPr id="1466" name="Google Shape;1466;p63"/>
          <p:cNvSpPr txBox="1"/>
          <p:nvPr/>
        </p:nvSpPr>
        <p:spPr>
          <a:xfrm>
            <a:off x="460350" y="1842013"/>
            <a:ext cx="1866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solidFill>
                  <a:schemeClr val="lt1"/>
                </a:solidFill>
                <a:latin typeface="Roboto"/>
                <a:ea typeface="Roboto"/>
                <a:cs typeface="Roboto"/>
                <a:sym typeface="Roboto"/>
              </a:rPr>
              <a:t>.ecs file (DSL)</a:t>
            </a:r>
            <a:endParaRPr sz="600" b="1">
              <a:solidFill>
                <a:schemeClr val="lt1"/>
              </a:solidFill>
              <a:latin typeface="Roboto"/>
              <a:ea typeface="Roboto"/>
              <a:cs typeface="Roboto"/>
              <a:sym typeface="Roboto"/>
            </a:endParaRPr>
          </a:p>
        </p:txBody>
      </p:sp>
      <p:sp>
        <p:nvSpPr>
          <p:cNvPr id="1467" name="Google Shape;1467;p63"/>
          <p:cNvSpPr txBox="1"/>
          <p:nvPr/>
        </p:nvSpPr>
        <p:spPr>
          <a:xfrm>
            <a:off x="4046275" y="1842013"/>
            <a:ext cx="1866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solidFill>
                  <a:schemeClr val="lt1"/>
                </a:solidFill>
                <a:latin typeface="Roboto"/>
                <a:ea typeface="Roboto"/>
                <a:cs typeface="Roboto"/>
                <a:sym typeface="Roboto"/>
              </a:rPr>
              <a:t>Auto generated C++</a:t>
            </a:r>
            <a:endParaRPr sz="600" b="1">
              <a:solidFill>
                <a:schemeClr val="lt1"/>
              </a:solidFill>
              <a:latin typeface="Roboto"/>
              <a:ea typeface="Roboto"/>
              <a:cs typeface="Roboto"/>
              <a:sym typeface="Roboto"/>
            </a:endParaRPr>
          </a:p>
        </p:txBody>
      </p:sp>
      <p:pic>
        <p:nvPicPr>
          <p:cNvPr id="1468" name="Google Shape;1468;p63"/>
          <p:cNvPicPr preferRelativeResize="0"/>
          <p:nvPr/>
        </p:nvPicPr>
        <p:blipFill>
          <a:blip r:embed="rId6">
            <a:alphaModFix/>
          </a:blip>
          <a:stretch>
            <a:fillRect/>
          </a:stretch>
        </p:blipFill>
        <p:spPr>
          <a:xfrm>
            <a:off x="514352" y="2088850"/>
            <a:ext cx="3069000" cy="202096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72"/>
        <p:cNvGrpSpPr/>
        <p:nvPr/>
      </p:nvGrpSpPr>
      <p:grpSpPr>
        <a:xfrm>
          <a:off x="0" y="0"/>
          <a:ext cx="0" cy="0"/>
          <a:chOff x="0" y="0"/>
          <a:chExt cx="0" cy="0"/>
        </a:xfrm>
      </p:grpSpPr>
      <p:pic>
        <p:nvPicPr>
          <p:cNvPr id="1473" name="Google Shape;1473;p64"/>
          <p:cNvPicPr preferRelativeResize="0"/>
          <p:nvPr/>
        </p:nvPicPr>
        <p:blipFill rotWithShape="1">
          <a:blip r:embed="rId3">
            <a:alphaModFix/>
          </a:blip>
          <a:srcRect l="13274" r="1683"/>
          <a:stretch/>
        </p:blipFill>
        <p:spPr>
          <a:xfrm>
            <a:off x="4853275" y="0"/>
            <a:ext cx="4290724" cy="5143501"/>
          </a:xfrm>
          <a:prstGeom prst="rect">
            <a:avLst/>
          </a:prstGeom>
          <a:noFill/>
          <a:ln>
            <a:noFill/>
          </a:ln>
        </p:spPr>
      </p:pic>
      <p:sp>
        <p:nvSpPr>
          <p:cNvPr id="1474" name="Google Shape;1474;p64"/>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ECS render: final notes </a:t>
            </a:r>
            <a:endParaRPr sz="2200" b="1">
              <a:solidFill>
                <a:schemeClr val="lt1"/>
              </a:solidFill>
              <a:latin typeface="Roboto"/>
              <a:ea typeface="Roboto"/>
              <a:cs typeface="Roboto"/>
              <a:sym typeface="Roboto"/>
            </a:endParaRPr>
          </a:p>
        </p:txBody>
      </p:sp>
      <p:grpSp>
        <p:nvGrpSpPr>
          <p:cNvPr id="1475" name="Google Shape;1475;p64"/>
          <p:cNvGrpSpPr/>
          <p:nvPr/>
        </p:nvGrpSpPr>
        <p:grpSpPr>
          <a:xfrm>
            <a:off x="92412" y="65726"/>
            <a:ext cx="2602188" cy="431175"/>
            <a:chOff x="92412" y="65726"/>
            <a:chExt cx="2602188" cy="431175"/>
          </a:xfrm>
        </p:grpSpPr>
        <p:pic>
          <p:nvPicPr>
            <p:cNvPr id="1476" name="Google Shape;1476;p64"/>
            <p:cNvPicPr preferRelativeResize="0"/>
            <p:nvPr/>
          </p:nvPicPr>
          <p:blipFill>
            <a:blip r:embed="rId4">
              <a:alphaModFix/>
            </a:blip>
            <a:stretch>
              <a:fillRect/>
            </a:stretch>
          </p:blipFill>
          <p:spPr>
            <a:xfrm>
              <a:off x="92412" y="65726"/>
              <a:ext cx="1078185" cy="431175"/>
            </a:xfrm>
            <a:prstGeom prst="rect">
              <a:avLst/>
            </a:prstGeom>
            <a:noFill/>
            <a:ln>
              <a:noFill/>
            </a:ln>
          </p:spPr>
        </p:pic>
        <p:sp>
          <p:nvSpPr>
            <p:cNvPr id="1477" name="Google Shape;1477;p64"/>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478" name="Google Shape;1478;p64"/>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479" name="Google Shape;1479;p64"/>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480" name="Google Shape;1480;p64"/>
          <p:cNvPicPr preferRelativeResize="0"/>
          <p:nvPr/>
        </p:nvPicPr>
        <p:blipFill rotWithShape="1">
          <a:blip r:embed="rId5">
            <a:alphaModFix/>
          </a:blip>
          <a:srcRect l="3993" t="1550" r="3984" b="1550"/>
          <a:stretch/>
        </p:blipFill>
        <p:spPr>
          <a:xfrm>
            <a:off x="8467900" y="65725"/>
            <a:ext cx="618000" cy="625800"/>
          </a:xfrm>
          <a:prstGeom prst="ellipse">
            <a:avLst/>
          </a:prstGeom>
          <a:noFill/>
          <a:ln>
            <a:noFill/>
          </a:ln>
        </p:spPr>
      </p:pic>
      <p:sp>
        <p:nvSpPr>
          <p:cNvPr id="1481" name="Google Shape;1481;p64"/>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Re-implemented a lot of logic from anim instance rendering pipeline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Worked extremely well for us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Add features on demand</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Split work among render and engine team</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MT parallelisation out of the box </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Minor problems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Divergence of logic</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Thread-safety in some cases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Performance for heavy entities</a:t>
            </a:r>
            <a:endParaRPr>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85"/>
        <p:cNvGrpSpPr/>
        <p:nvPr/>
      </p:nvGrpSpPr>
      <p:grpSpPr>
        <a:xfrm>
          <a:off x="0" y="0"/>
          <a:ext cx="0" cy="0"/>
          <a:chOff x="0" y="0"/>
          <a:chExt cx="0" cy="0"/>
        </a:xfrm>
      </p:grpSpPr>
      <p:pic>
        <p:nvPicPr>
          <p:cNvPr id="1486" name="Google Shape;1486;p65"/>
          <p:cNvPicPr preferRelativeResize="0"/>
          <p:nvPr/>
        </p:nvPicPr>
        <p:blipFill rotWithShape="1">
          <a:blip r:embed="rId3">
            <a:alphaModFix/>
          </a:blip>
          <a:srcRect r="7621"/>
          <a:stretch/>
        </p:blipFill>
        <p:spPr>
          <a:xfrm>
            <a:off x="4853275" y="0"/>
            <a:ext cx="4290725" cy="5143499"/>
          </a:xfrm>
          <a:prstGeom prst="rect">
            <a:avLst/>
          </a:prstGeom>
          <a:noFill/>
          <a:ln>
            <a:noFill/>
          </a:ln>
        </p:spPr>
      </p:pic>
      <p:sp>
        <p:nvSpPr>
          <p:cNvPr id="1487" name="Google Shape;1487;p65"/>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Static meshes | GPU path</a:t>
            </a:r>
            <a:endParaRPr sz="2200" b="1">
              <a:solidFill>
                <a:schemeClr val="lt1"/>
              </a:solidFill>
              <a:latin typeface="Roboto"/>
              <a:ea typeface="Roboto"/>
              <a:cs typeface="Roboto"/>
              <a:sym typeface="Roboto"/>
            </a:endParaRPr>
          </a:p>
        </p:txBody>
      </p:sp>
      <p:grpSp>
        <p:nvGrpSpPr>
          <p:cNvPr id="1488" name="Google Shape;1488;p65"/>
          <p:cNvGrpSpPr/>
          <p:nvPr/>
        </p:nvGrpSpPr>
        <p:grpSpPr>
          <a:xfrm>
            <a:off x="92412" y="65726"/>
            <a:ext cx="2602188" cy="431175"/>
            <a:chOff x="92412" y="65726"/>
            <a:chExt cx="2602188" cy="431175"/>
          </a:xfrm>
        </p:grpSpPr>
        <p:pic>
          <p:nvPicPr>
            <p:cNvPr id="1489" name="Google Shape;1489;p65"/>
            <p:cNvPicPr preferRelativeResize="0"/>
            <p:nvPr/>
          </p:nvPicPr>
          <p:blipFill>
            <a:blip r:embed="rId4">
              <a:alphaModFix/>
            </a:blip>
            <a:stretch>
              <a:fillRect/>
            </a:stretch>
          </p:blipFill>
          <p:spPr>
            <a:xfrm>
              <a:off x="92412" y="65726"/>
              <a:ext cx="1078185" cy="431175"/>
            </a:xfrm>
            <a:prstGeom prst="rect">
              <a:avLst/>
            </a:prstGeom>
            <a:noFill/>
            <a:ln>
              <a:noFill/>
            </a:ln>
          </p:spPr>
        </p:pic>
        <p:sp>
          <p:nvSpPr>
            <p:cNvPr id="1490" name="Google Shape;1490;p65"/>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491" name="Google Shape;1491;p65"/>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492" name="Google Shape;1492;p65"/>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493" name="Google Shape;1493;p65"/>
          <p:cNvPicPr preferRelativeResize="0"/>
          <p:nvPr/>
        </p:nvPicPr>
        <p:blipFill rotWithShape="1">
          <a:blip r:embed="rId5">
            <a:alphaModFix/>
          </a:blip>
          <a:srcRect l="3993" t="1550" r="3984" b="1550"/>
          <a:stretch/>
        </p:blipFill>
        <p:spPr>
          <a:xfrm>
            <a:off x="8467900" y="65725"/>
            <a:ext cx="618000" cy="625800"/>
          </a:xfrm>
          <a:prstGeom prst="ellipse">
            <a:avLst/>
          </a:prstGeom>
          <a:noFill/>
          <a:ln>
            <a:noFill/>
          </a:ln>
        </p:spPr>
      </p:pic>
      <p:sp>
        <p:nvSpPr>
          <p:cNvPr id="1494" name="Google Shape;1494;p65"/>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Assets are carefully created in DCC and individual objects are marked up for exporter</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On export meshes exported separately and assets transformed into a prefab</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Prefab can be placed using level editor</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Individual pieces are individual gpu instances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LOD applied on per instance basis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Handles up to </a:t>
            </a:r>
            <a:r>
              <a:rPr lang="en" b="1">
                <a:solidFill>
                  <a:schemeClr val="lt1"/>
                </a:solidFill>
                <a:latin typeface="Roboto"/>
                <a:ea typeface="Roboto"/>
                <a:cs typeface="Roboto"/>
                <a:sym typeface="Roboto"/>
              </a:rPr>
              <a:t>250K</a:t>
            </a:r>
            <a:r>
              <a:rPr lang="en">
                <a:solidFill>
                  <a:schemeClr val="lt1"/>
                </a:solidFill>
                <a:latin typeface="Roboto"/>
                <a:ea typeface="Roboto"/>
                <a:cs typeface="Roboto"/>
                <a:sym typeface="Roboto"/>
              </a:rPr>
              <a:t>+ instances </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Automatically packs instances from all prefabs on scene cooking</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pic>
        <p:nvPicPr>
          <p:cNvPr id="1495" name="Google Shape;1495;p65"/>
          <p:cNvPicPr preferRelativeResize="0"/>
          <p:nvPr/>
        </p:nvPicPr>
        <p:blipFill rotWithShape="1">
          <a:blip r:embed="rId6">
            <a:alphaModFix/>
          </a:blip>
          <a:srcRect t="1107" r="7952"/>
          <a:stretch/>
        </p:blipFill>
        <p:spPr>
          <a:xfrm>
            <a:off x="7416425" y="2387750"/>
            <a:ext cx="1518275" cy="24896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99"/>
        <p:cNvGrpSpPr/>
        <p:nvPr/>
      </p:nvGrpSpPr>
      <p:grpSpPr>
        <a:xfrm>
          <a:off x="0" y="0"/>
          <a:ext cx="0" cy="0"/>
          <a:chOff x="0" y="0"/>
          <a:chExt cx="0" cy="0"/>
        </a:xfrm>
      </p:grpSpPr>
      <p:pic>
        <p:nvPicPr>
          <p:cNvPr id="1500" name="Google Shape;1500;p66"/>
          <p:cNvPicPr preferRelativeResize="0"/>
          <p:nvPr/>
        </p:nvPicPr>
        <p:blipFill rotWithShape="1">
          <a:blip r:embed="rId3">
            <a:alphaModFix/>
          </a:blip>
          <a:srcRect l="7997" r="7011"/>
          <a:stretch/>
        </p:blipFill>
        <p:spPr>
          <a:xfrm>
            <a:off x="4853275" y="0"/>
            <a:ext cx="4290724" cy="5143500"/>
          </a:xfrm>
          <a:prstGeom prst="rect">
            <a:avLst/>
          </a:prstGeom>
          <a:noFill/>
          <a:ln>
            <a:noFill/>
          </a:ln>
        </p:spPr>
      </p:pic>
      <p:sp>
        <p:nvSpPr>
          <p:cNvPr id="1501" name="Google Shape;1501;p66"/>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Placement | GPU path</a:t>
            </a:r>
            <a:endParaRPr sz="2200" b="1">
              <a:solidFill>
                <a:schemeClr val="lt1"/>
              </a:solidFill>
              <a:latin typeface="Roboto"/>
              <a:ea typeface="Roboto"/>
              <a:cs typeface="Roboto"/>
              <a:sym typeface="Roboto"/>
            </a:endParaRPr>
          </a:p>
        </p:txBody>
      </p:sp>
      <p:grpSp>
        <p:nvGrpSpPr>
          <p:cNvPr id="1502" name="Google Shape;1502;p66"/>
          <p:cNvGrpSpPr/>
          <p:nvPr/>
        </p:nvGrpSpPr>
        <p:grpSpPr>
          <a:xfrm>
            <a:off x="92412" y="65726"/>
            <a:ext cx="2602188" cy="431175"/>
            <a:chOff x="92412" y="65726"/>
            <a:chExt cx="2602188" cy="431175"/>
          </a:xfrm>
        </p:grpSpPr>
        <p:pic>
          <p:nvPicPr>
            <p:cNvPr id="1503" name="Google Shape;1503;p66"/>
            <p:cNvPicPr preferRelativeResize="0"/>
            <p:nvPr/>
          </p:nvPicPr>
          <p:blipFill>
            <a:blip r:embed="rId4">
              <a:alphaModFix/>
            </a:blip>
            <a:stretch>
              <a:fillRect/>
            </a:stretch>
          </p:blipFill>
          <p:spPr>
            <a:xfrm>
              <a:off x="92412" y="65726"/>
              <a:ext cx="1078185" cy="431175"/>
            </a:xfrm>
            <a:prstGeom prst="rect">
              <a:avLst/>
            </a:prstGeom>
            <a:noFill/>
            <a:ln>
              <a:noFill/>
            </a:ln>
          </p:spPr>
        </p:pic>
        <p:sp>
          <p:nvSpPr>
            <p:cNvPr id="1504" name="Google Shape;1504;p66"/>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505" name="Google Shape;1505;p66"/>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506" name="Google Shape;1506;p66"/>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507" name="Google Shape;1507;p66"/>
          <p:cNvPicPr preferRelativeResize="0"/>
          <p:nvPr/>
        </p:nvPicPr>
        <p:blipFill rotWithShape="1">
          <a:blip r:embed="rId5">
            <a:alphaModFix/>
          </a:blip>
          <a:srcRect l="3993" t="1550" r="3984" b="1550"/>
          <a:stretch/>
        </p:blipFill>
        <p:spPr>
          <a:xfrm>
            <a:off x="8467900" y="65725"/>
            <a:ext cx="618000" cy="625800"/>
          </a:xfrm>
          <a:prstGeom prst="ellipse">
            <a:avLst/>
          </a:prstGeom>
          <a:noFill/>
          <a:ln>
            <a:noFill/>
          </a:ln>
        </p:spPr>
      </p:pic>
      <p:sp>
        <p:nvSpPr>
          <p:cNvPr id="1508" name="Google Shape;1508;p66"/>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1509" name="Google Shape;1509;p66"/>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On demand instances generation using compute shader</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Uses terrain or placement painted masks to generate instances at runtime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Supports up to </a:t>
            </a:r>
            <a:r>
              <a:rPr lang="en" sz="1500" b="1">
                <a:solidFill>
                  <a:schemeClr val="lt1"/>
                </a:solidFill>
                <a:latin typeface="Roboto"/>
                <a:ea typeface="Roboto"/>
                <a:cs typeface="Roboto"/>
                <a:sym typeface="Roboto"/>
              </a:rPr>
              <a:t>16 </a:t>
            </a:r>
            <a:r>
              <a:rPr lang="en" sz="1500">
                <a:solidFill>
                  <a:schemeClr val="lt1"/>
                </a:solidFill>
                <a:latin typeface="Roboto"/>
                <a:ea typeface="Roboto"/>
                <a:cs typeface="Roboto"/>
                <a:sym typeface="Roboto"/>
              </a:rPr>
              <a:t>individual masks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Type of meshes, probability, density configured in distribution settings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Generation process amortised</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Takes &lt;</a:t>
            </a:r>
            <a:r>
              <a:rPr lang="en" b="1">
                <a:solidFill>
                  <a:schemeClr val="lt1"/>
                </a:solidFill>
                <a:latin typeface="Roboto"/>
                <a:ea typeface="Roboto"/>
                <a:cs typeface="Roboto"/>
                <a:sym typeface="Roboto"/>
              </a:rPr>
              <a:t>0.5</a:t>
            </a:r>
            <a:r>
              <a:rPr lang="en">
                <a:solidFill>
                  <a:schemeClr val="lt1"/>
                </a:solidFill>
                <a:latin typeface="Roboto"/>
                <a:ea typeface="Roboto"/>
                <a:cs typeface="Roboto"/>
                <a:sym typeface="Roboto"/>
              </a:rPr>
              <a:t>ms in async compute</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Cache instances near main camera</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&gt;</a:t>
            </a:r>
            <a:r>
              <a:rPr lang="en" b="1">
                <a:solidFill>
                  <a:schemeClr val="lt1"/>
                </a:solidFill>
                <a:latin typeface="Roboto"/>
                <a:ea typeface="Roboto"/>
                <a:cs typeface="Roboto"/>
                <a:sym typeface="Roboto"/>
              </a:rPr>
              <a:t>200K</a:t>
            </a:r>
            <a:r>
              <a:rPr lang="en">
                <a:solidFill>
                  <a:schemeClr val="lt1"/>
                </a:solidFill>
                <a:latin typeface="Roboto"/>
                <a:ea typeface="Roboto"/>
                <a:cs typeface="Roboto"/>
                <a:sym typeface="Roboto"/>
              </a:rPr>
              <a:t> instances fits into cache</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pic>
        <p:nvPicPr>
          <p:cNvPr id="1510" name="Google Shape;1510;p66"/>
          <p:cNvPicPr preferRelativeResize="0"/>
          <p:nvPr/>
        </p:nvPicPr>
        <p:blipFill>
          <a:blip r:embed="rId6">
            <a:alphaModFix/>
          </a:blip>
          <a:stretch>
            <a:fillRect/>
          </a:stretch>
        </p:blipFill>
        <p:spPr>
          <a:xfrm>
            <a:off x="6673350" y="3944075"/>
            <a:ext cx="2337001" cy="983800"/>
          </a:xfrm>
          <a:prstGeom prst="rect">
            <a:avLst/>
          </a:prstGeom>
          <a:noFill/>
          <a:ln w="9525" cap="flat" cmpd="sng">
            <a:solidFill>
              <a:schemeClr val="dk2"/>
            </a:solidFill>
            <a:prstDash val="solid"/>
            <a:round/>
            <a:headEnd type="none" w="sm" len="sm"/>
            <a:tailEnd type="none" w="sm" len="sm"/>
          </a:ln>
        </p:spPr>
      </p:pic>
      <p:pic>
        <p:nvPicPr>
          <p:cNvPr id="1511" name="Google Shape;1511;p66"/>
          <p:cNvPicPr preferRelativeResize="0"/>
          <p:nvPr/>
        </p:nvPicPr>
        <p:blipFill>
          <a:blip r:embed="rId7">
            <a:alphaModFix/>
          </a:blip>
          <a:stretch>
            <a:fillRect/>
          </a:stretch>
        </p:blipFill>
        <p:spPr>
          <a:xfrm>
            <a:off x="6673350" y="2717400"/>
            <a:ext cx="2337001" cy="993897"/>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15"/>
        <p:cNvGrpSpPr/>
        <p:nvPr/>
      </p:nvGrpSpPr>
      <p:grpSpPr>
        <a:xfrm>
          <a:off x="0" y="0"/>
          <a:ext cx="0" cy="0"/>
          <a:chOff x="0" y="0"/>
          <a:chExt cx="0" cy="0"/>
        </a:xfrm>
      </p:grpSpPr>
      <p:pic>
        <p:nvPicPr>
          <p:cNvPr id="1516" name="Google Shape;1516;p67"/>
          <p:cNvPicPr preferRelativeResize="0"/>
          <p:nvPr/>
        </p:nvPicPr>
        <p:blipFill rotWithShape="1">
          <a:blip r:embed="rId3">
            <a:alphaModFix/>
          </a:blip>
          <a:srcRect l="3398" t="475" r="14106" b="475"/>
          <a:stretch/>
        </p:blipFill>
        <p:spPr>
          <a:xfrm>
            <a:off x="4853275" y="0"/>
            <a:ext cx="4290725" cy="5143499"/>
          </a:xfrm>
          <a:prstGeom prst="rect">
            <a:avLst/>
          </a:prstGeom>
          <a:noFill/>
          <a:ln>
            <a:noFill/>
          </a:ln>
        </p:spPr>
      </p:pic>
      <p:sp>
        <p:nvSpPr>
          <p:cNvPr id="1517" name="Google Shape;1517;p67"/>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Scattering | GPU path</a:t>
            </a:r>
            <a:endParaRPr sz="2200" b="1">
              <a:solidFill>
                <a:schemeClr val="lt1"/>
              </a:solidFill>
              <a:latin typeface="Roboto"/>
              <a:ea typeface="Roboto"/>
              <a:cs typeface="Roboto"/>
              <a:sym typeface="Roboto"/>
            </a:endParaRPr>
          </a:p>
        </p:txBody>
      </p:sp>
      <p:grpSp>
        <p:nvGrpSpPr>
          <p:cNvPr id="1518" name="Google Shape;1518;p67"/>
          <p:cNvGrpSpPr/>
          <p:nvPr/>
        </p:nvGrpSpPr>
        <p:grpSpPr>
          <a:xfrm>
            <a:off x="92412" y="65726"/>
            <a:ext cx="2602188" cy="431175"/>
            <a:chOff x="92412" y="65726"/>
            <a:chExt cx="2602188" cy="431175"/>
          </a:xfrm>
        </p:grpSpPr>
        <p:pic>
          <p:nvPicPr>
            <p:cNvPr id="1519" name="Google Shape;1519;p67"/>
            <p:cNvPicPr preferRelativeResize="0"/>
            <p:nvPr/>
          </p:nvPicPr>
          <p:blipFill>
            <a:blip r:embed="rId4">
              <a:alphaModFix/>
            </a:blip>
            <a:stretch>
              <a:fillRect/>
            </a:stretch>
          </p:blipFill>
          <p:spPr>
            <a:xfrm>
              <a:off x="92412" y="65726"/>
              <a:ext cx="1078185" cy="431175"/>
            </a:xfrm>
            <a:prstGeom prst="rect">
              <a:avLst/>
            </a:prstGeom>
            <a:noFill/>
            <a:ln>
              <a:noFill/>
            </a:ln>
          </p:spPr>
        </p:pic>
        <p:sp>
          <p:nvSpPr>
            <p:cNvPr id="1520" name="Google Shape;1520;p67"/>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521" name="Google Shape;1521;p67"/>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522" name="Google Shape;1522;p67"/>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523" name="Google Shape;1523;p67"/>
          <p:cNvPicPr preferRelativeResize="0"/>
          <p:nvPr/>
        </p:nvPicPr>
        <p:blipFill rotWithShape="1">
          <a:blip r:embed="rId5">
            <a:alphaModFix/>
          </a:blip>
          <a:srcRect l="3993" t="1550" r="3984" b="1550"/>
          <a:stretch/>
        </p:blipFill>
        <p:spPr>
          <a:xfrm>
            <a:off x="8467900" y="65725"/>
            <a:ext cx="618000" cy="625800"/>
          </a:xfrm>
          <a:prstGeom prst="ellipse">
            <a:avLst/>
          </a:prstGeom>
          <a:noFill/>
          <a:ln>
            <a:noFill/>
          </a:ln>
        </p:spPr>
      </p:pic>
      <p:sp>
        <p:nvSpPr>
          <p:cNvPr id="1524" name="Google Shape;1524;p67"/>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1525" name="Google Shape;1525;p67"/>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Scattered by some pattern small debris </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Authored using special brush tool inside level editor</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Scatters static instances across geometry using some distribution settings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All scattered instances packed on scene export and loaded on scene loading</a:t>
            </a:r>
            <a:endParaRPr sz="1500">
              <a:solidFill>
                <a:schemeClr val="lt1"/>
              </a:solidFill>
              <a:latin typeface="Roboto"/>
              <a:ea typeface="Roboto"/>
              <a:cs typeface="Roboto"/>
              <a:sym typeface="Roboto"/>
            </a:endParaRPr>
          </a:p>
          <a:p>
            <a:pPr marL="0" lvl="0" indent="0" algn="l" rtl="0">
              <a:spcBef>
                <a:spcPts val="0"/>
              </a:spcBef>
              <a:spcAft>
                <a:spcPts val="0"/>
              </a:spcAft>
              <a:buNone/>
            </a:pPr>
            <a:br>
              <a:rPr lang="en" sz="1500">
                <a:solidFill>
                  <a:schemeClr val="lt1"/>
                </a:solidFill>
                <a:latin typeface="Roboto"/>
                <a:ea typeface="Roboto"/>
                <a:cs typeface="Roboto"/>
                <a:sym typeface="Roboto"/>
              </a:rPr>
            </a:br>
            <a:r>
              <a:rPr lang="en" sz="1500">
                <a:solidFill>
                  <a:schemeClr val="lt1"/>
                </a:solidFill>
                <a:latin typeface="Roboto"/>
                <a:ea typeface="Roboto"/>
                <a:cs typeface="Roboto"/>
                <a:sym typeface="Roboto"/>
              </a:rPr>
              <a:t>Supports instances density reduction during LOD evaluation</a:t>
            </a:r>
            <a:endParaRPr sz="1500">
              <a:solidFill>
                <a:schemeClr val="lt1"/>
              </a:solidFill>
              <a:latin typeface="Roboto"/>
              <a:ea typeface="Roboto"/>
              <a:cs typeface="Roboto"/>
              <a:sym typeface="Roboto"/>
            </a:endParaRPr>
          </a:p>
        </p:txBody>
      </p:sp>
      <p:pic>
        <p:nvPicPr>
          <p:cNvPr id="1526" name="Google Shape;1526;p67"/>
          <p:cNvPicPr preferRelativeResize="0"/>
          <p:nvPr/>
        </p:nvPicPr>
        <p:blipFill>
          <a:blip r:embed="rId6">
            <a:alphaModFix/>
          </a:blip>
          <a:stretch>
            <a:fillRect/>
          </a:stretch>
        </p:blipFill>
        <p:spPr>
          <a:xfrm>
            <a:off x="7808624" y="1357963"/>
            <a:ext cx="1126075" cy="1378425"/>
          </a:xfrm>
          <a:prstGeom prst="rect">
            <a:avLst/>
          </a:prstGeom>
          <a:noFill/>
          <a:ln w="9525" cap="flat" cmpd="sng">
            <a:solidFill>
              <a:schemeClr val="dk2"/>
            </a:solidFill>
            <a:prstDash val="solid"/>
            <a:round/>
            <a:headEnd type="none" w="sm" len="sm"/>
            <a:tailEnd type="none" w="sm" len="sm"/>
          </a:ln>
        </p:spPr>
      </p:pic>
      <p:pic>
        <p:nvPicPr>
          <p:cNvPr id="1527" name="Google Shape;1527;p67"/>
          <p:cNvPicPr preferRelativeResize="0"/>
          <p:nvPr/>
        </p:nvPicPr>
        <p:blipFill>
          <a:blip r:embed="rId7">
            <a:alphaModFix/>
          </a:blip>
          <a:stretch>
            <a:fillRect/>
          </a:stretch>
        </p:blipFill>
        <p:spPr>
          <a:xfrm>
            <a:off x="6921693" y="2923768"/>
            <a:ext cx="2013001" cy="18982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31"/>
        <p:cNvGrpSpPr/>
        <p:nvPr/>
      </p:nvGrpSpPr>
      <p:grpSpPr>
        <a:xfrm>
          <a:off x="0" y="0"/>
          <a:ext cx="0" cy="0"/>
          <a:chOff x="0" y="0"/>
          <a:chExt cx="0" cy="0"/>
        </a:xfrm>
      </p:grpSpPr>
      <p:sp>
        <p:nvSpPr>
          <p:cNvPr id="1532" name="Google Shape;1532;p68"/>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Which rendering path to choose?</a:t>
            </a:r>
            <a:endParaRPr sz="2200" b="1">
              <a:solidFill>
                <a:schemeClr val="lt1"/>
              </a:solidFill>
              <a:latin typeface="Roboto"/>
              <a:ea typeface="Roboto"/>
              <a:cs typeface="Roboto"/>
              <a:sym typeface="Roboto"/>
            </a:endParaRPr>
          </a:p>
        </p:txBody>
      </p:sp>
      <p:grpSp>
        <p:nvGrpSpPr>
          <p:cNvPr id="1533" name="Google Shape;1533;p68"/>
          <p:cNvGrpSpPr/>
          <p:nvPr/>
        </p:nvGrpSpPr>
        <p:grpSpPr>
          <a:xfrm>
            <a:off x="92412" y="65726"/>
            <a:ext cx="2602188" cy="431175"/>
            <a:chOff x="92412" y="65726"/>
            <a:chExt cx="2602188" cy="431175"/>
          </a:xfrm>
        </p:grpSpPr>
        <p:pic>
          <p:nvPicPr>
            <p:cNvPr id="1534" name="Google Shape;1534;p68"/>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535" name="Google Shape;1535;p68"/>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536" name="Google Shape;1536;p68"/>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537" name="Google Shape;1537;p68"/>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538" name="Google Shape;1538;p68"/>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539" name="Google Shape;1539;p68"/>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1540" name="Google Shape;1540;p68"/>
          <p:cNvSpPr txBox="1"/>
          <p:nvPr/>
        </p:nvSpPr>
        <p:spPr>
          <a:xfrm>
            <a:off x="431425" y="1103425"/>
            <a:ext cx="8503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Rendering path is defined by type of the geometry placed in editor or created from game code</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Render engine does </a:t>
            </a:r>
            <a:r>
              <a:rPr lang="en" sz="1500" b="1">
                <a:solidFill>
                  <a:schemeClr val="lt1"/>
                </a:solidFill>
                <a:latin typeface="Roboto"/>
                <a:ea typeface="Roboto"/>
                <a:cs typeface="Roboto"/>
                <a:sym typeface="Roboto"/>
              </a:rPr>
              <a:t>no automatic</a:t>
            </a:r>
            <a:r>
              <a:rPr lang="en" sz="1500">
                <a:solidFill>
                  <a:schemeClr val="lt1"/>
                </a:solidFill>
                <a:latin typeface="Roboto"/>
                <a:ea typeface="Roboto"/>
                <a:cs typeface="Roboto"/>
                <a:sym typeface="Roboto"/>
              </a:rPr>
              <a:t> switching between CPU and GPU paths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Thus it i</a:t>
            </a:r>
            <a:r>
              <a:rPr lang="en" sz="1500" b="1">
                <a:solidFill>
                  <a:schemeClr val="lt1"/>
                </a:solidFill>
                <a:latin typeface="Roboto"/>
                <a:ea typeface="Roboto"/>
                <a:cs typeface="Roboto"/>
                <a:sym typeface="Roboto"/>
              </a:rPr>
              <a:t>s up to “client”</a:t>
            </a:r>
            <a:r>
              <a:rPr lang="en" sz="1500">
                <a:solidFill>
                  <a:schemeClr val="lt1"/>
                </a:solidFill>
                <a:latin typeface="Roboto"/>
                <a:ea typeface="Roboto"/>
                <a:cs typeface="Roboto"/>
                <a:sym typeface="Roboto"/>
              </a:rPr>
              <a:t> to choose which path his geometry will use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How to choose</a:t>
            </a:r>
            <a:endParaRPr sz="1500" b="1">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In 90% of cases static geometry is the best choice </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If you need to simulate or control large amount of entities use ECS path</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If you need full scripting, cinematic control and material access – Actor is only an option</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Other cases are too specific and handled on individual basis</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Drawbacks</a:t>
            </a:r>
            <a:endParaRPr sz="1500" b="1">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In worst case scenario all scene end ups in Actors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Requires careful profiling of performance state </a:t>
            </a:r>
            <a:r>
              <a:rPr lang="en">
                <a:solidFill>
                  <a:srgbClr val="F1C232"/>
                </a:solidFill>
                <a:latin typeface="Roboto"/>
                <a:ea typeface="Roboto"/>
                <a:cs typeface="Roboto"/>
                <a:sym typeface="Roboto"/>
              </a:rPr>
              <a:t>⚠</a:t>
            </a:r>
            <a:endParaRPr>
              <a:solidFill>
                <a:schemeClr val="lt1"/>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44"/>
        <p:cNvGrpSpPr/>
        <p:nvPr/>
      </p:nvGrpSpPr>
      <p:grpSpPr>
        <a:xfrm>
          <a:off x="0" y="0"/>
          <a:ext cx="0" cy="0"/>
          <a:chOff x="0" y="0"/>
          <a:chExt cx="0" cy="0"/>
        </a:xfrm>
      </p:grpSpPr>
      <p:sp>
        <p:nvSpPr>
          <p:cNvPr id="1545" name="Google Shape;1545;p69"/>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Conclusion on geometry section: positives</a:t>
            </a:r>
            <a:endParaRPr sz="2200" b="1">
              <a:solidFill>
                <a:schemeClr val="lt1"/>
              </a:solidFill>
              <a:latin typeface="Roboto"/>
              <a:ea typeface="Roboto"/>
              <a:cs typeface="Roboto"/>
              <a:sym typeface="Roboto"/>
            </a:endParaRPr>
          </a:p>
        </p:txBody>
      </p:sp>
      <p:grpSp>
        <p:nvGrpSpPr>
          <p:cNvPr id="1546" name="Google Shape;1546;p69"/>
          <p:cNvGrpSpPr/>
          <p:nvPr/>
        </p:nvGrpSpPr>
        <p:grpSpPr>
          <a:xfrm>
            <a:off x="92412" y="65726"/>
            <a:ext cx="2602188" cy="431175"/>
            <a:chOff x="92412" y="65726"/>
            <a:chExt cx="2602188" cy="431175"/>
          </a:xfrm>
        </p:grpSpPr>
        <p:pic>
          <p:nvPicPr>
            <p:cNvPr id="1547" name="Google Shape;1547;p69"/>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548" name="Google Shape;1548;p69"/>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549" name="Google Shape;1549;p69"/>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550" name="Google Shape;1550;p69"/>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551" name="Google Shape;1551;p69"/>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552" name="Google Shape;1552;p69"/>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1553" name="Google Shape;1553;p69"/>
          <p:cNvSpPr txBox="1"/>
          <p:nvPr/>
        </p:nvSpPr>
        <p:spPr>
          <a:xfrm>
            <a:off x="431425" y="1103425"/>
            <a:ext cx="8503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We evolved system to suit title requirements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“Instancing everything” worked for us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Hybrid pipeline worked well</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Moderate refactoring of existing code</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No breakage of existing code</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Incremental implementation with individual steps evaluation</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System frontend worked well</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Existing actors pipeline not modified</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Supported ECS rendering pipeline</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Convenient editor workflow for static geometry</a:t>
            </a:r>
            <a:endParaRPr>
              <a:solidFill>
                <a:schemeClr val="lt1"/>
              </a:solidFill>
              <a:latin typeface="Roboto"/>
              <a:ea typeface="Roboto"/>
              <a:cs typeface="Roboto"/>
              <a:sym typeface="Roboto"/>
            </a:endParaRPr>
          </a:p>
          <a:p>
            <a:pPr marL="914400" lvl="1" indent="-311150" algn="l" rtl="0">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It is more artistic driven (prefabs, mask painting)</a:t>
            </a:r>
            <a:endParaRPr sz="1300">
              <a:solidFill>
                <a:schemeClr val="lt1"/>
              </a:solidFill>
              <a:latin typeface="Roboto"/>
              <a:ea typeface="Roboto"/>
              <a:cs typeface="Roboto"/>
              <a:sym typeface="Roboto"/>
            </a:endParaRPr>
          </a:p>
          <a:p>
            <a:pPr marL="914400" lvl="1" indent="-311150" algn="l" rtl="0">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Benefits having custom editor solution</a:t>
            </a:r>
            <a:endParaRPr sz="13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57"/>
        <p:cNvGrpSpPr/>
        <p:nvPr/>
      </p:nvGrpSpPr>
      <p:grpSpPr>
        <a:xfrm>
          <a:off x="0" y="0"/>
          <a:ext cx="0" cy="0"/>
          <a:chOff x="0" y="0"/>
          <a:chExt cx="0" cy="0"/>
        </a:xfrm>
      </p:grpSpPr>
      <p:sp>
        <p:nvSpPr>
          <p:cNvPr id="1558" name="Google Shape;1558;p70"/>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Conclusion on geometry section: things to consider</a:t>
            </a:r>
            <a:endParaRPr sz="2200" b="1">
              <a:solidFill>
                <a:schemeClr val="lt1"/>
              </a:solidFill>
              <a:latin typeface="Roboto"/>
              <a:ea typeface="Roboto"/>
              <a:cs typeface="Roboto"/>
              <a:sym typeface="Roboto"/>
            </a:endParaRPr>
          </a:p>
        </p:txBody>
      </p:sp>
      <p:grpSp>
        <p:nvGrpSpPr>
          <p:cNvPr id="1559" name="Google Shape;1559;p70"/>
          <p:cNvGrpSpPr/>
          <p:nvPr/>
        </p:nvGrpSpPr>
        <p:grpSpPr>
          <a:xfrm>
            <a:off x="92412" y="65726"/>
            <a:ext cx="2602188" cy="431175"/>
            <a:chOff x="92412" y="65726"/>
            <a:chExt cx="2602188" cy="431175"/>
          </a:xfrm>
        </p:grpSpPr>
        <p:pic>
          <p:nvPicPr>
            <p:cNvPr id="1560" name="Google Shape;1560;p70"/>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561" name="Google Shape;1561;p70"/>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562" name="Google Shape;1562;p70"/>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563" name="Google Shape;1563;p70"/>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564" name="Google Shape;1564;p70"/>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1565" name="Google Shape;1565;p70"/>
          <p:cNvSpPr txBox="1"/>
          <p:nvPr/>
        </p:nvSpPr>
        <p:spPr>
          <a:xfrm>
            <a:off x="431425" y="11034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1566" name="Google Shape;1566;p70"/>
          <p:cNvSpPr txBox="1"/>
          <p:nvPr/>
        </p:nvSpPr>
        <p:spPr>
          <a:xfrm>
            <a:off x="431425" y="1103425"/>
            <a:ext cx="8503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CPU bottlenecks DIPs generation on heavy scenes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Requires art setup tuning</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We have to maintain both systems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Divergence in render features is unavoidable</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Performance of culling is still debatable</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Manual occluders not always applicable</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Large chunks of meshes still not culled out</a:t>
            </a:r>
            <a:endParaRPr>
              <a:solidFill>
                <a:schemeClr val="lt1"/>
              </a:solidFill>
              <a:latin typeface="Roboto"/>
              <a:ea typeface="Roboto"/>
              <a:cs typeface="Roboto"/>
              <a:sym typeface="Roboto"/>
            </a:endParaRPr>
          </a:p>
          <a:p>
            <a:pPr marL="914400" lvl="1"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In some cases instances not small enough</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Now it is reasonable to move towards full GPU path</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Half of the work is done, but there is still much to be done</a:t>
            </a:r>
            <a:endParaRPr>
              <a:solidFill>
                <a:schemeClr val="lt1"/>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70"/>
        <p:cNvGrpSpPr/>
        <p:nvPr/>
      </p:nvGrpSpPr>
      <p:grpSpPr>
        <a:xfrm>
          <a:off x="0" y="0"/>
          <a:ext cx="0" cy="0"/>
          <a:chOff x="0" y="0"/>
          <a:chExt cx="0" cy="0"/>
        </a:xfrm>
      </p:grpSpPr>
      <p:pic>
        <p:nvPicPr>
          <p:cNvPr id="1571" name="Google Shape;1571;p71"/>
          <p:cNvPicPr preferRelativeResize="0"/>
          <p:nvPr/>
        </p:nvPicPr>
        <p:blipFill>
          <a:blip r:embed="rId3">
            <a:alphaModFix amt="60000"/>
          </a:blip>
          <a:stretch>
            <a:fillRect/>
          </a:stretch>
        </p:blipFill>
        <p:spPr>
          <a:xfrm>
            <a:off x="0" y="7"/>
            <a:ext cx="9144001" cy="5149196"/>
          </a:xfrm>
          <a:prstGeom prst="rect">
            <a:avLst/>
          </a:prstGeom>
          <a:noFill/>
          <a:ln>
            <a:noFill/>
          </a:ln>
        </p:spPr>
      </p:pic>
      <p:sp>
        <p:nvSpPr>
          <p:cNvPr id="1572" name="Google Shape;1572;p71"/>
          <p:cNvSpPr txBox="1"/>
          <p:nvPr/>
        </p:nvSpPr>
        <p:spPr>
          <a:xfrm>
            <a:off x="1079850" y="2405250"/>
            <a:ext cx="6984300" cy="4311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800" b="1">
                <a:solidFill>
                  <a:schemeClr val="lt1"/>
                </a:solidFill>
                <a:latin typeface="Roboto"/>
                <a:ea typeface="Roboto"/>
                <a:cs typeface="Roboto"/>
                <a:sym typeface="Roboto"/>
              </a:rPr>
              <a:t>Shaders infrastructure</a:t>
            </a:r>
            <a:endParaRPr sz="2800" b="1">
              <a:solidFill>
                <a:schemeClr val="lt1"/>
              </a:solidFill>
              <a:latin typeface="Roboto"/>
              <a:ea typeface="Roboto"/>
              <a:cs typeface="Roboto"/>
              <a:sym typeface="Roboto"/>
            </a:endParaRPr>
          </a:p>
        </p:txBody>
      </p:sp>
      <p:grpSp>
        <p:nvGrpSpPr>
          <p:cNvPr id="1573" name="Google Shape;1573;p71"/>
          <p:cNvGrpSpPr/>
          <p:nvPr/>
        </p:nvGrpSpPr>
        <p:grpSpPr>
          <a:xfrm>
            <a:off x="92412" y="65726"/>
            <a:ext cx="2602188" cy="431175"/>
            <a:chOff x="92412" y="65726"/>
            <a:chExt cx="2602188" cy="431175"/>
          </a:xfrm>
        </p:grpSpPr>
        <p:pic>
          <p:nvPicPr>
            <p:cNvPr id="1574" name="Google Shape;1574;p71"/>
            <p:cNvPicPr preferRelativeResize="0"/>
            <p:nvPr/>
          </p:nvPicPr>
          <p:blipFill>
            <a:blip r:embed="rId4">
              <a:alphaModFix/>
            </a:blip>
            <a:stretch>
              <a:fillRect/>
            </a:stretch>
          </p:blipFill>
          <p:spPr>
            <a:xfrm>
              <a:off x="92412" y="65726"/>
              <a:ext cx="1078185" cy="431175"/>
            </a:xfrm>
            <a:prstGeom prst="rect">
              <a:avLst/>
            </a:prstGeom>
            <a:noFill/>
            <a:ln>
              <a:noFill/>
            </a:ln>
          </p:spPr>
        </p:pic>
        <p:sp>
          <p:nvSpPr>
            <p:cNvPr id="1575" name="Google Shape;1575;p71"/>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576" name="Google Shape;1576;p71"/>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577" name="Google Shape;1577;p71"/>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578" name="Google Shape;1578;p71"/>
          <p:cNvPicPr preferRelativeResize="0"/>
          <p:nvPr/>
        </p:nvPicPr>
        <p:blipFill rotWithShape="1">
          <a:blip r:embed="rId5">
            <a:alphaModFix/>
          </a:blip>
          <a:srcRect l="3993" t="1550" r="3984" b="1550"/>
          <a:stretch/>
        </p:blipFill>
        <p:spPr>
          <a:xfrm>
            <a:off x="8467900" y="65725"/>
            <a:ext cx="618000" cy="6258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2"/>
        <p:cNvGrpSpPr/>
        <p:nvPr/>
      </p:nvGrpSpPr>
      <p:grpSpPr>
        <a:xfrm>
          <a:off x="0" y="0"/>
          <a:ext cx="0" cy="0"/>
          <a:chOff x="0" y="0"/>
          <a:chExt cx="0" cy="0"/>
        </a:xfrm>
      </p:grpSpPr>
      <p:sp>
        <p:nvSpPr>
          <p:cNvPr id="253" name="Google Shape;253;p27"/>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Projects</a:t>
            </a:r>
            <a:endParaRPr sz="2200" b="1">
              <a:solidFill>
                <a:schemeClr val="lt1"/>
              </a:solidFill>
              <a:latin typeface="Roboto"/>
              <a:ea typeface="Roboto"/>
              <a:cs typeface="Roboto"/>
              <a:sym typeface="Roboto"/>
            </a:endParaRPr>
          </a:p>
        </p:txBody>
      </p:sp>
      <p:grpSp>
        <p:nvGrpSpPr>
          <p:cNvPr id="254" name="Google Shape;254;p27"/>
          <p:cNvGrpSpPr/>
          <p:nvPr/>
        </p:nvGrpSpPr>
        <p:grpSpPr>
          <a:xfrm>
            <a:off x="92412" y="65726"/>
            <a:ext cx="2602188" cy="431175"/>
            <a:chOff x="92412" y="65726"/>
            <a:chExt cx="2602188" cy="431175"/>
          </a:xfrm>
        </p:grpSpPr>
        <p:pic>
          <p:nvPicPr>
            <p:cNvPr id="255" name="Google Shape;255;p27"/>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56" name="Google Shape;256;p27"/>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57" name="Google Shape;257;p27"/>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58" name="Google Shape;258;p27"/>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59" name="Google Shape;259;p27"/>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pic>
        <p:nvPicPr>
          <p:cNvPr id="260" name="Google Shape;260;p27"/>
          <p:cNvPicPr preferRelativeResize="0"/>
          <p:nvPr/>
        </p:nvPicPr>
        <p:blipFill>
          <a:blip r:embed="rId5">
            <a:alphaModFix/>
          </a:blip>
          <a:stretch>
            <a:fillRect/>
          </a:stretch>
        </p:blipFill>
        <p:spPr>
          <a:xfrm>
            <a:off x="7173600" y="1326750"/>
            <a:ext cx="1492976" cy="1775801"/>
          </a:xfrm>
          <a:prstGeom prst="rect">
            <a:avLst/>
          </a:prstGeom>
          <a:noFill/>
          <a:ln>
            <a:noFill/>
          </a:ln>
        </p:spPr>
      </p:pic>
      <p:pic>
        <p:nvPicPr>
          <p:cNvPr id="261" name="Google Shape;261;p27"/>
          <p:cNvPicPr preferRelativeResize="0"/>
          <p:nvPr/>
        </p:nvPicPr>
        <p:blipFill>
          <a:blip r:embed="rId6">
            <a:alphaModFix/>
          </a:blip>
          <a:stretch>
            <a:fillRect/>
          </a:stretch>
        </p:blipFill>
        <p:spPr>
          <a:xfrm>
            <a:off x="5499550" y="1324779"/>
            <a:ext cx="1492975" cy="1779714"/>
          </a:xfrm>
          <a:prstGeom prst="rect">
            <a:avLst/>
          </a:prstGeom>
          <a:noFill/>
          <a:ln>
            <a:noFill/>
          </a:ln>
        </p:spPr>
      </p:pic>
      <p:pic>
        <p:nvPicPr>
          <p:cNvPr id="262" name="Google Shape;262;p27"/>
          <p:cNvPicPr preferRelativeResize="0"/>
          <p:nvPr/>
        </p:nvPicPr>
        <p:blipFill>
          <a:blip r:embed="rId7">
            <a:alphaModFix/>
          </a:blip>
          <a:stretch>
            <a:fillRect/>
          </a:stretch>
        </p:blipFill>
        <p:spPr>
          <a:xfrm>
            <a:off x="3825500" y="1330550"/>
            <a:ext cx="1492975" cy="1768200"/>
          </a:xfrm>
          <a:prstGeom prst="rect">
            <a:avLst/>
          </a:prstGeom>
          <a:noFill/>
          <a:ln>
            <a:noFill/>
          </a:ln>
        </p:spPr>
      </p:pic>
      <p:pic>
        <p:nvPicPr>
          <p:cNvPr id="263" name="Google Shape;263;p27"/>
          <p:cNvPicPr preferRelativeResize="0"/>
          <p:nvPr/>
        </p:nvPicPr>
        <p:blipFill>
          <a:blip r:embed="rId8">
            <a:alphaModFix/>
          </a:blip>
          <a:stretch>
            <a:fillRect/>
          </a:stretch>
        </p:blipFill>
        <p:spPr>
          <a:xfrm>
            <a:off x="2151452" y="1330775"/>
            <a:ext cx="1492975" cy="1767733"/>
          </a:xfrm>
          <a:prstGeom prst="rect">
            <a:avLst/>
          </a:prstGeom>
          <a:noFill/>
          <a:ln>
            <a:noFill/>
          </a:ln>
        </p:spPr>
      </p:pic>
      <p:pic>
        <p:nvPicPr>
          <p:cNvPr id="264" name="Google Shape;264;p27"/>
          <p:cNvPicPr preferRelativeResize="0"/>
          <p:nvPr/>
        </p:nvPicPr>
        <p:blipFill>
          <a:blip r:embed="rId9">
            <a:alphaModFix/>
          </a:blip>
          <a:stretch>
            <a:fillRect/>
          </a:stretch>
        </p:blipFill>
        <p:spPr>
          <a:xfrm>
            <a:off x="477402" y="1330562"/>
            <a:ext cx="1492975" cy="1768182"/>
          </a:xfrm>
          <a:prstGeom prst="rect">
            <a:avLst/>
          </a:prstGeom>
          <a:noFill/>
          <a:ln>
            <a:noFill/>
          </a:ln>
        </p:spPr>
      </p:pic>
      <p:sp>
        <p:nvSpPr>
          <p:cNvPr id="265" name="Google Shape;265;p27"/>
          <p:cNvSpPr txBox="1"/>
          <p:nvPr/>
        </p:nvSpPr>
        <p:spPr>
          <a:xfrm>
            <a:off x="2224288" y="3104500"/>
            <a:ext cx="1347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Verdana"/>
                <a:ea typeface="Verdana"/>
                <a:cs typeface="Verdana"/>
                <a:sym typeface="Verdana"/>
              </a:rPr>
              <a:t>SPACE MARINE 2</a:t>
            </a:r>
            <a:endParaRPr sz="900" b="1">
              <a:latin typeface="Verdana"/>
              <a:ea typeface="Verdana"/>
              <a:cs typeface="Verdana"/>
              <a:sym typeface="Verdana"/>
            </a:endParaRPr>
          </a:p>
        </p:txBody>
      </p:sp>
      <p:sp>
        <p:nvSpPr>
          <p:cNvPr id="266" name="Google Shape;266;p27"/>
          <p:cNvSpPr txBox="1"/>
          <p:nvPr/>
        </p:nvSpPr>
        <p:spPr>
          <a:xfrm>
            <a:off x="3898325" y="3104500"/>
            <a:ext cx="1347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Verdana"/>
                <a:ea typeface="Verdana"/>
                <a:cs typeface="Verdana"/>
                <a:sym typeface="Verdana"/>
              </a:rPr>
              <a:t>ROADCRAFT</a:t>
            </a:r>
            <a:endParaRPr sz="900" b="1">
              <a:latin typeface="Verdana"/>
              <a:ea typeface="Verdana"/>
              <a:cs typeface="Verdana"/>
              <a:sym typeface="Verdana"/>
            </a:endParaRPr>
          </a:p>
        </p:txBody>
      </p:sp>
      <p:sp>
        <p:nvSpPr>
          <p:cNvPr id="267" name="Google Shape;267;p27"/>
          <p:cNvSpPr txBox="1"/>
          <p:nvPr/>
        </p:nvSpPr>
        <p:spPr>
          <a:xfrm>
            <a:off x="7246438" y="3104500"/>
            <a:ext cx="1347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Verdana"/>
                <a:ea typeface="Verdana"/>
                <a:cs typeface="Verdana"/>
                <a:sym typeface="Verdana"/>
              </a:rPr>
              <a:t>JURASSIC PARK: SURVIVAL</a:t>
            </a:r>
            <a:endParaRPr sz="900" b="1">
              <a:latin typeface="Verdana"/>
              <a:ea typeface="Verdana"/>
              <a:cs typeface="Verdana"/>
              <a:sym typeface="Verdana"/>
            </a:endParaRPr>
          </a:p>
        </p:txBody>
      </p:sp>
      <p:sp>
        <p:nvSpPr>
          <p:cNvPr id="268" name="Google Shape;268;p27"/>
          <p:cNvSpPr txBox="1"/>
          <p:nvPr/>
        </p:nvSpPr>
        <p:spPr>
          <a:xfrm>
            <a:off x="5572375" y="3104500"/>
            <a:ext cx="1347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Verdana"/>
                <a:ea typeface="Verdana"/>
                <a:cs typeface="Verdana"/>
                <a:sym typeface="Verdana"/>
              </a:rPr>
              <a:t>TOXIC COMMANDO</a:t>
            </a:r>
            <a:endParaRPr sz="900" b="1">
              <a:latin typeface="Verdana"/>
              <a:ea typeface="Verdana"/>
              <a:cs typeface="Verdana"/>
              <a:sym typeface="Verdana"/>
            </a:endParaRPr>
          </a:p>
        </p:txBody>
      </p:sp>
      <p:sp>
        <p:nvSpPr>
          <p:cNvPr id="269" name="Google Shape;269;p27"/>
          <p:cNvSpPr txBox="1"/>
          <p:nvPr/>
        </p:nvSpPr>
        <p:spPr>
          <a:xfrm>
            <a:off x="550275" y="3104500"/>
            <a:ext cx="1347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Verdana"/>
                <a:ea typeface="Verdana"/>
                <a:cs typeface="Verdana"/>
                <a:sym typeface="Verdana"/>
              </a:rPr>
              <a:t>WORLD WAR Z</a:t>
            </a:r>
            <a:endParaRPr sz="900" b="1">
              <a:latin typeface="Verdana"/>
              <a:ea typeface="Verdana"/>
              <a:cs typeface="Verdana"/>
              <a:sym typeface="Verdana"/>
            </a:endParaRPr>
          </a:p>
        </p:txBody>
      </p:sp>
      <p:sp>
        <p:nvSpPr>
          <p:cNvPr id="270" name="Google Shape;270;p27"/>
          <p:cNvSpPr/>
          <p:nvPr/>
        </p:nvSpPr>
        <p:spPr>
          <a:xfrm>
            <a:off x="477400" y="3834275"/>
            <a:ext cx="8189100" cy="255000"/>
          </a:xfrm>
          <a:prstGeom prst="rect">
            <a:avLst/>
          </a:pr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cxnSp>
        <p:nvCxnSpPr>
          <p:cNvPr id="271" name="Google Shape;271;p27"/>
          <p:cNvCxnSpPr/>
          <p:nvPr/>
        </p:nvCxnSpPr>
        <p:spPr>
          <a:xfrm>
            <a:off x="477400" y="4089275"/>
            <a:ext cx="8406900" cy="0"/>
          </a:xfrm>
          <a:prstGeom prst="straightConnector1">
            <a:avLst/>
          </a:prstGeom>
          <a:noFill/>
          <a:ln w="19050" cap="flat" cmpd="sng">
            <a:solidFill>
              <a:schemeClr val="lt1"/>
            </a:solidFill>
            <a:prstDash val="solid"/>
            <a:round/>
            <a:headEnd type="none" w="med" len="med"/>
            <a:tailEnd type="triangle" w="med" len="med"/>
          </a:ln>
        </p:spPr>
      </p:cxnSp>
      <p:cxnSp>
        <p:nvCxnSpPr>
          <p:cNvPr id="272" name="Google Shape;272;p27"/>
          <p:cNvCxnSpPr>
            <a:endCxn id="267" idx="2"/>
          </p:cNvCxnSpPr>
          <p:nvPr/>
        </p:nvCxnSpPr>
        <p:spPr>
          <a:xfrm rot="10800000">
            <a:off x="7920088" y="3566200"/>
            <a:ext cx="0" cy="523200"/>
          </a:xfrm>
          <a:prstGeom prst="straightConnector1">
            <a:avLst/>
          </a:prstGeom>
          <a:noFill/>
          <a:ln w="19050" cap="flat" cmpd="sng">
            <a:solidFill>
              <a:schemeClr val="lt1"/>
            </a:solidFill>
            <a:prstDash val="solid"/>
            <a:round/>
            <a:headEnd type="none" w="med" len="med"/>
            <a:tailEnd type="none" w="med" len="med"/>
          </a:ln>
        </p:spPr>
      </p:cxnSp>
      <p:cxnSp>
        <p:nvCxnSpPr>
          <p:cNvPr id="273" name="Google Shape;273;p27"/>
          <p:cNvCxnSpPr/>
          <p:nvPr/>
        </p:nvCxnSpPr>
        <p:spPr>
          <a:xfrm rot="10800000">
            <a:off x="6246013" y="3566200"/>
            <a:ext cx="0" cy="523200"/>
          </a:xfrm>
          <a:prstGeom prst="straightConnector1">
            <a:avLst/>
          </a:prstGeom>
          <a:noFill/>
          <a:ln w="19050" cap="flat" cmpd="sng">
            <a:solidFill>
              <a:schemeClr val="lt1"/>
            </a:solidFill>
            <a:prstDash val="solid"/>
            <a:round/>
            <a:headEnd type="none" w="med" len="med"/>
            <a:tailEnd type="none" w="med" len="med"/>
          </a:ln>
        </p:spPr>
      </p:cxnSp>
      <p:cxnSp>
        <p:nvCxnSpPr>
          <p:cNvPr id="274" name="Google Shape;274;p27"/>
          <p:cNvCxnSpPr/>
          <p:nvPr/>
        </p:nvCxnSpPr>
        <p:spPr>
          <a:xfrm rot="10800000">
            <a:off x="4571938" y="3566200"/>
            <a:ext cx="0" cy="523200"/>
          </a:xfrm>
          <a:prstGeom prst="straightConnector1">
            <a:avLst/>
          </a:prstGeom>
          <a:noFill/>
          <a:ln w="19050" cap="flat" cmpd="sng">
            <a:solidFill>
              <a:schemeClr val="lt1"/>
            </a:solidFill>
            <a:prstDash val="solid"/>
            <a:round/>
            <a:headEnd type="none" w="med" len="med"/>
            <a:tailEnd type="none" w="med" len="med"/>
          </a:ln>
        </p:spPr>
      </p:cxnSp>
      <p:cxnSp>
        <p:nvCxnSpPr>
          <p:cNvPr id="275" name="Google Shape;275;p27"/>
          <p:cNvCxnSpPr/>
          <p:nvPr/>
        </p:nvCxnSpPr>
        <p:spPr>
          <a:xfrm rot="10800000">
            <a:off x="2897875" y="3566350"/>
            <a:ext cx="0" cy="685800"/>
          </a:xfrm>
          <a:prstGeom prst="straightConnector1">
            <a:avLst/>
          </a:prstGeom>
          <a:noFill/>
          <a:ln w="19050" cap="flat" cmpd="sng">
            <a:solidFill>
              <a:schemeClr val="lt1"/>
            </a:solidFill>
            <a:prstDash val="solid"/>
            <a:round/>
            <a:headEnd type="none" w="med" len="med"/>
            <a:tailEnd type="none" w="med" len="med"/>
          </a:ln>
        </p:spPr>
      </p:cxnSp>
      <p:cxnSp>
        <p:nvCxnSpPr>
          <p:cNvPr id="276" name="Google Shape;276;p27"/>
          <p:cNvCxnSpPr/>
          <p:nvPr/>
        </p:nvCxnSpPr>
        <p:spPr>
          <a:xfrm rot="10800000">
            <a:off x="1230150" y="3565450"/>
            <a:ext cx="0" cy="687600"/>
          </a:xfrm>
          <a:prstGeom prst="straightConnector1">
            <a:avLst/>
          </a:prstGeom>
          <a:noFill/>
          <a:ln w="19050" cap="flat" cmpd="sng">
            <a:solidFill>
              <a:schemeClr val="lt1"/>
            </a:solidFill>
            <a:prstDash val="solid"/>
            <a:round/>
            <a:headEnd type="none" w="med" len="med"/>
            <a:tailEnd type="none" w="med" len="med"/>
          </a:ln>
        </p:spPr>
      </p:cxnSp>
      <p:sp>
        <p:nvSpPr>
          <p:cNvPr id="277" name="Google Shape;277;p27"/>
          <p:cNvSpPr txBox="1"/>
          <p:nvPr/>
        </p:nvSpPr>
        <p:spPr>
          <a:xfrm>
            <a:off x="1223800" y="3569000"/>
            <a:ext cx="487800" cy="12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lt1"/>
                </a:solidFill>
                <a:latin typeface="Roboto"/>
                <a:ea typeface="Roboto"/>
                <a:cs typeface="Roboto"/>
                <a:sym typeface="Roboto"/>
              </a:rPr>
              <a:t>2019</a:t>
            </a:r>
            <a:endParaRPr sz="800" b="1">
              <a:solidFill>
                <a:schemeClr val="lt1"/>
              </a:solidFill>
              <a:latin typeface="Roboto"/>
              <a:ea typeface="Roboto"/>
              <a:cs typeface="Roboto"/>
              <a:sym typeface="Roboto"/>
            </a:endParaRPr>
          </a:p>
        </p:txBody>
      </p:sp>
      <p:sp>
        <p:nvSpPr>
          <p:cNvPr id="278" name="Google Shape;278;p27"/>
          <p:cNvSpPr txBox="1"/>
          <p:nvPr/>
        </p:nvSpPr>
        <p:spPr>
          <a:xfrm>
            <a:off x="2897875" y="3568975"/>
            <a:ext cx="487800" cy="12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lt1"/>
                </a:solidFill>
                <a:latin typeface="Roboto"/>
                <a:ea typeface="Roboto"/>
                <a:cs typeface="Roboto"/>
                <a:sym typeface="Roboto"/>
              </a:rPr>
              <a:t>2024</a:t>
            </a:r>
            <a:endParaRPr sz="800" b="1">
              <a:solidFill>
                <a:schemeClr val="lt1"/>
              </a:solidFill>
              <a:latin typeface="Roboto"/>
              <a:ea typeface="Roboto"/>
              <a:cs typeface="Roboto"/>
              <a:sym typeface="Roboto"/>
            </a:endParaRPr>
          </a:p>
        </p:txBody>
      </p:sp>
      <p:sp>
        <p:nvSpPr>
          <p:cNvPr id="279" name="Google Shape;279;p27"/>
          <p:cNvSpPr txBox="1"/>
          <p:nvPr/>
        </p:nvSpPr>
        <p:spPr>
          <a:xfrm>
            <a:off x="4571950" y="3569000"/>
            <a:ext cx="487800" cy="12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lt1"/>
                </a:solidFill>
                <a:latin typeface="Roboto"/>
                <a:ea typeface="Roboto"/>
                <a:cs typeface="Roboto"/>
                <a:sym typeface="Roboto"/>
              </a:rPr>
              <a:t>2025</a:t>
            </a:r>
            <a:endParaRPr sz="800" b="1">
              <a:solidFill>
                <a:schemeClr val="lt1"/>
              </a:solidFill>
              <a:latin typeface="Roboto"/>
              <a:ea typeface="Roboto"/>
              <a:cs typeface="Roboto"/>
              <a:sym typeface="Roboto"/>
            </a:endParaRPr>
          </a:p>
        </p:txBody>
      </p:sp>
      <p:sp>
        <p:nvSpPr>
          <p:cNvPr id="280" name="Google Shape;280;p27"/>
          <p:cNvSpPr txBox="1"/>
          <p:nvPr/>
        </p:nvSpPr>
        <p:spPr>
          <a:xfrm>
            <a:off x="7920100" y="3568138"/>
            <a:ext cx="387000" cy="12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lt1"/>
                </a:solidFill>
                <a:latin typeface="Roboto"/>
                <a:ea typeface="Roboto"/>
                <a:cs typeface="Roboto"/>
                <a:sym typeface="Roboto"/>
              </a:rPr>
              <a:t>TBA</a:t>
            </a:r>
            <a:endParaRPr sz="800" b="1">
              <a:solidFill>
                <a:schemeClr val="lt1"/>
              </a:solidFill>
              <a:latin typeface="Roboto"/>
              <a:ea typeface="Roboto"/>
              <a:cs typeface="Roboto"/>
              <a:sym typeface="Roboto"/>
            </a:endParaRPr>
          </a:p>
        </p:txBody>
      </p:sp>
      <p:sp>
        <p:nvSpPr>
          <p:cNvPr id="281" name="Google Shape;281;p27"/>
          <p:cNvSpPr txBox="1"/>
          <p:nvPr/>
        </p:nvSpPr>
        <p:spPr>
          <a:xfrm>
            <a:off x="6246025" y="3568988"/>
            <a:ext cx="387000" cy="12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lt1"/>
                </a:solidFill>
                <a:latin typeface="Roboto"/>
                <a:ea typeface="Roboto"/>
                <a:cs typeface="Roboto"/>
                <a:sym typeface="Roboto"/>
              </a:rPr>
              <a:t>TBA</a:t>
            </a:r>
            <a:endParaRPr sz="800" b="1">
              <a:solidFill>
                <a:schemeClr val="lt1"/>
              </a:solidFill>
              <a:latin typeface="Roboto"/>
              <a:ea typeface="Roboto"/>
              <a:cs typeface="Roboto"/>
              <a:sym typeface="Roboto"/>
            </a:endParaRPr>
          </a:p>
        </p:txBody>
      </p:sp>
      <p:sp>
        <p:nvSpPr>
          <p:cNvPr id="282" name="Google Shape;282;p27"/>
          <p:cNvSpPr txBox="1"/>
          <p:nvPr/>
        </p:nvSpPr>
        <p:spPr>
          <a:xfrm>
            <a:off x="8210075" y="3903155"/>
            <a:ext cx="531600" cy="12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solidFill>
                  <a:schemeClr val="lt1"/>
                </a:solidFill>
                <a:latin typeface="Roboto"/>
                <a:ea typeface="Roboto"/>
                <a:cs typeface="Roboto"/>
                <a:sym typeface="Roboto"/>
              </a:rPr>
              <a:t>timeline</a:t>
            </a:r>
            <a:endParaRPr sz="700">
              <a:solidFill>
                <a:schemeClr val="lt1"/>
              </a:solidFill>
              <a:latin typeface="Roboto"/>
              <a:ea typeface="Roboto"/>
              <a:cs typeface="Roboto"/>
              <a:sym typeface="Roboto"/>
            </a:endParaRPr>
          </a:p>
        </p:txBody>
      </p:sp>
      <p:sp>
        <p:nvSpPr>
          <p:cNvPr id="283" name="Google Shape;283;p27"/>
          <p:cNvSpPr txBox="1"/>
          <p:nvPr/>
        </p:nvSpPr>
        <p:spPr>
          <a:xfrm>
            <a:off x="665850" y="4282875"/>
            <a:ext cx="1128600" cy="12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Roboto"/>
                <a:ea typeface="Roboto"/>
                <a:cs typeface="Roboto"/>
                <a:sym typeface="Roboto"/>
              </a:rPr>
              <a:t>Swarm Engine 1.0</a:t>
            </a:r>
            <a:endParaRPr sz="800" b="1">
              <a:solidFill>
                <a:schemeClr val="dk2"/>
              </a:solidFill>
              <a:latin typeface="Roboto"/>
              <a:ea typeface="Roboto"/>
              <a:cs typeface="Roboto"/>
              <a:sym typeface="Roboto"/>
            </a:endParaRPr>
          </a:p>
        </p:txBody>
      </p:sp>
      <p:sp>
        <p:nvSpPr>
          <p:cNvPr id="284" name="Google Shape;284;p27"/>
          <p:cNvSpPr txBox="1"/>
          <p:nvPr/>
        </p:nvSpPr>
        <p:spPr>
          <a:xfrm>
            <a:off x="2333650" y="4282875"/>
            <a:ext cx="1128600" cy="12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2"/>
                </a:solidFill>
                <a:latin typeface="Roboto"/>
                <a:ea typeface="Roboto"/>
                <a:cs typeface="Roboto"/>
                <a:sym typeface="Roboto"/>
              </a:rPr>
              <a:t>Swarm Engine 2.0</a:t>
            </a:r>
            <a:endParaRPr sz="800" b="1">
              <a:solidFill>
                <a:schemeClr val="dk2"/>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82"/>
        <p:cNvGrpSpPr/>
        <p:nvPr/>
      </p:nvGrpSpPr>
      <p:grpSpPr>
        <a:xfrm>
          <a:off x="0" y="0"/>
          <a:ext cx="0" cy="0"/>
          <a:chOff x="0" y="0"/>
          <a:chExt cx="0" cy="0"/>
        </a:xfrm>
      </p:grpSpPr>
      <p:sp>
        <p:nvSpPr>
          <p:cNvPr id="1583" name="Google Shape;1583;p72"/>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Shader infrastructure: Before SM2</a:t>
            </a:r>
            <a:endParaRPr sz="2200">
              <a:solidFill>
                <a:schemeClr val="lt1"/>
              </a:solidFill>
              <a:latin typeface="Roboto SemiBold"/>
              <a:ea typeface="Roboto SemiBold"/>
              <a:cs typeface="Roboto SemiBold"/>
              <a:sym typeface="Roboto SemiBold"/>
            </a:endParaRPr>
          </a:p>
        </p:txBody>
      </p:sp>
      <p:grpSp>
        <p:nvGrpSpPr>
          <p:cNvPr id="1584" name="Google Shape;1584;p72"/>
          <p:cNvGrpSpPr/>
          <p:nvPr/>
        </p:nvGrpSpPr>
        <p:grpSpPr>
          <a:xfrm>
            <a:off x="92412" y="65726"/>
            <a:ext cx="2602188" cy="431175"/>
            <a:chOff x="92412" y="65726"/>
            <a:chExt cx="2602188" cy="431175"/>
          </a:xfrm>
        </p:grpSpPr>
        <p:pic>
          <p:nvPicPr>
            <p:cNvPr id="1585" name="Google Shape;1585;p72"/>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586" name="Google Shape;1586;p72"/>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587" name="Google Shape;1587;p72"/>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588" name="Google Shape;1588;p72"/>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589" name="Google Shape;1589;p72"/>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590" name="Google Shape;1590;p72"/>
          <p:cNvSpPr txBox="1"/>
          <p:nvPr/>
        </p:nvSpPr>
        <p:spPr>
          <a:xfrm>
            <a:off x="544950" y="1249800"/>
            <a:ext cx="7615800" cy="334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Architecture was pretty much the same since WWZ</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Space Marine 2 demands complex materials and quite large scenes</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Important to not limit artists and developers while still hold on to performance</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  </a:t>
            </a:r>
            <a:endParaRPr sz="1500">
              <a:solidFill>
                <a:schemeClr val="lt1"/>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94"/>
        <p:cNvGrpSpPr/>
        <p:nvPr/>
      </p:nvGrpSpPr>
      <p:grpSpPr>
        <a:xfrm>
          <a:off x="0" y="0"/>
          <a:ext cx="0" cy="0"/>
          <a:chOff x="0" y="0"/>
          <a:chExt cx="0" cy="0"/>
        </a:xfrm>
      </p:grpSpPr>
      <p:sp>
        <p:nvSpPr>
          <p:cNvPr id="1595" name="Google Shape;1595;p73"/>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Shader infrastructure: </a:t>
            </a:r>
            <a:r>
              <a:rPr lang="en" sz="2200">
                <a:solidFill>
                  <a:schemeClr val="lt1"/>
                </a:solidFill>
                <a:latin typeface="Roboto SemiBold"/>
                <a:ea typeface="Roboto SemiBold"/>
                <a:cs typeface="Roboto SemiBold"/>
                <a:sym typeface="Roboto SemiBold"/>
              </a:rPr>
              <a:t>Principles</a:t>
            </a:r>
            <a:endParaRPr sz="2200">
              <a:solidFill>
                <a:schemeClr val="lt1"/>
              </a:solidFill>
              <a:latin typeface="Roboto SemiBold"/>
              <a:ea typeface="Roboto SemiBold"/>
              <a:cs typeface="Roboto SemiBold"/>
              <a:sym typeface="Roboto SemiBold"/>
            </a:endParaRPr>
          </a:p>
        </p:txBody>
      </p:sp>
      <p:grpSp>
        <p:nvGrpSpPr>
          <p:cNvPr id="1596" name="Google Shape;1596;p73"/>
          <p:cNvGrpSpPr/>
          <p:nvPr/>
        </p:nvGrpSpPr>
        <p:grpSpPr>
          <a:xfrm>
            <a:off x="92412" y="65726"/>
            <a:ext cx="2602188" cy="431175"/>
            <a:chOff x="92412" y="65726"/>
            <a:chExt cx="2602188" cy="431175"/>
          </a:xfrm>
        </p:grpSpPr>
        <p:pic>
          <p:nvPicPr>
            <p:cNvPr id="1597" name="Google Shape;1597;p73"/>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598" name="Google Shape;1598;p73"/>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599" name="Google Shape;1599;p73"/>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600" name="Google Shape;1600;p73"/>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601" name="Google Shape;1601;p73"/>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602" name="Google Shape;1602;p73"/>
          <p:cNvSpPr txBox="1"/>
          <p:nvPr/>
        </p:nvSpPr>
        <p:spPr>
          <a:xfrm>
            <a:off x="660025" y="1255825"/>
            <a:ext cx="7615800" cy="3051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  Key principles that we didn’t want to lose:</a:t>
            </a:r>
            <a:endParaRPr sz="1500">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Simple shader authoring</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Simple maintenance </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Keep logic duplication as low as possible</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Simple interaction with shaders in c++ code</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Simple material setup for artists</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Fully automated build process</a:t>
            </a: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600" b="1">
                <a:solidFill>
                  <a:schemeClr val="lt1"/>
                </a:solidFill>
                <a:latin typeface="Roboto"/>
                <a:ea typeface="Roboto"/>
                <a:cs typeface="Roboto"/>
                <a:sym typeface="Roboto"/>
              </a:rPr>
              <a:t>  </a:t>
            </a:r>
            <a:r>
              <a:rPr lang="en" sz="1500">
                <a:solidFill>
                  <a:schemeClr val="lt1"/>
                </a:solidFill>
                <a:latin typeface="Roboto"/>
                <a:ea typeface="Roboto"/>
                <a:cs typeface="Roboto"/>
                <a:sym typeface="Roboto"/>
              </a:rPr>
              <a:t>New principle:</a:t>
            </a:r>
            <a:endParaRPr sz="1500">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Minimize large system changes, try work with what we got</a:t>
            </a:r>
            <a:endParaRPr>
              <a:solidFill>
                <a:schemeClr val="lt1"/>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06"/>
        <p:cNvGrpSpPr/>
        <p:nvPr/>
      </p:nvGrpSpPr>
      <p:grpSpPr>
        <a:xfrm>
          <a:off x="0" y="0"/>
          <a:ext cx="0" cy="0"/>
          <a:chOff x="0" y="0"/>
          <a:chExt cx="0" cy="0"/>
        </a:xfrm>
      </p:grpSpPr>
      <p:sp>
        <p:nvSpPr>
          <p:cNvPr id="1607" name="Google Shape;1607;p74"/>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Shaders</a:t>
            </a:r>
            <a:endParaRPr sz="2200">
              <a:solidFill>
                <a:schemeClr val="lt1"/>
              </a:solidFill>
              <a:latin typeface="Roboto SemiBold"/>
              <a:ea typeface="Roboto SemiBold"/>
              <a:cs typeface="Roboto SemiBold"/>
              <a:sym typeface="Roboto SemiBold"/>
            </a:endParaRPr>
          </a:p>
        </p:txBody>
      </p:sp>
      <p:grpSp>
        <p:nvGrpSpPr>
          <p:cNvPr id="1608" name="Google Shape;1608;p74"/>
          <p:cNvGrpSpPr/>
          <p:nvPr/>
        </p:nvGrpSpPr>
        <p:grpSpPr>
          <a:xfrm>
            <a:off x="92412" y="65726"/>
            <a:ext cx="2602188" cy="431175"/>
            <a:chOff x="92412" y="65726"/>
            <a:chExt cx="2602188" cy="431175"/>
          </a:xfrm>
        </p:grpSpPr>
        <p:pic>
          <p:nvPicPr>
            <p:cNvPr id="1609" name="Google Shape;1609;p74"/>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610" name="Google Shape;1610;p74"/>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611" name="Google Shape;1611;p74"/>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612" name="Google Shape;1612;p74"/>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613" name="Google Shape;1613;p74"/>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614" name="Google Shape;1614;p74"/>
          <p:cNvSpPr txBox="1"/>
          <p:nvPr/>
        </p:nvSpPr>
        <p:spPr>
          <a:xfrm>
            <a:off x="660025" y="1255825"/>
            <a:ext cx="7615800" cy="337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HLSL with Macro magic</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Support different API</a:t>
            </a:r>
            <a:endParaRPr sz="1500">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DX12</a:t>
            </a:r>
            <a:endParaRPr>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Vulkan</a:t>
            </a:r>
            <a:endParaRPr>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Xbox</a:t>
            </a:r>
            <a:endParaRPr>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Playstation</a:t>
            </a: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Uber shader approach</a:t>
            </a:r>
            <a:endParaRPr>
              <a:solidFill>
                <a:schemeClr val="lt1"/>
              </a:solidFill>
              <a:latin typeface="Roboto"/>
              <a:ea typeface="Roboto"/>
              <a:cs typeface="Roboto"/>
              <a:sym typeface="Roboto"/>
            </a:endParaRPr>
          </a:p>
        </p:txBody>
      </p:sp>
      <p:pic>
        <p:nvPicPr>
          <p:cNvPr id="1615" name="Google Shape;1615;p74"/>
          <p:cNvPicPr preferRelativeResize="0"/>
          <p:nvPr/>
        </p:nvPicPr>
        <p:blipFill>
          <a:blip r:embed="rId5">
            <a:alphaModFix/>
          </a:blip>
          <a:stretch>
            <a:fillRect/>
          </a:stretch>
        </p:blipFill>
        <p:spPr>
          <a:xfrm>
            <a:off x="4324560" y="1055725"/>
            <a:ext cx="3264816" cy="2574357"/>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19"/>
        <p:cNvGrpSpPr/>
        <p:nvPr/>
      </p:nvGrpSpPr>
      <p:grpSpPr>
        <a:xfrm>
          <a:off x="0" y="0"/>
          <a:ext cx="0" cy="0"/>
          <a:chOff x="0" y="0"/>
          <a:chExt cx="0" cy="0"/>
        </a:xfrm>
      </p:grpSpPr>
      <p:sp>
        <p:nvSpPr>
          <p:cNvPr id="1620" name="Google Shape;1620;p75"/>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Passes</a:t>
            </a:r>
            <a:endParaRPr sz="2200">
              <a:solidFill>
                <a:schemeClr val="lt1"/>
              </a:solidFill>
              <a:latin typeface="Roboto SemiBold"/>
              <a:ea typeface="Roboto SemiBold"/>
              <a:cs typeface="Roboto SemiBold"/>
              <a:sym typeface="Roboto SemiBold"/>
            </a:endParaRPr>
          </a:p>
        </p:txBody>
      </p:sp>
      <p:grpSp>
        <p:nvGrpSpPr>
          <p:cNvPr id="1621" name="Google Shape;1621;p75"/>
          <p:cNvGrpSpPr/>
          <p:nvPr/>
        </p:nvGrpSpPr>
        <p:grpSpPr>
          <a:xfrm>
            <a:off x="92412" y="65726"/>
            <a:ext cx="2602188" cy="431175"/>
            <a:chOff x="92412" y="65726"/>
            <a:chExt cx="2602188" cy="431175"/>
          </a:xfrm>
        </p:grpSpPr>
        <p:pic>
          <p:nvPicPr>
            <p:cNvPr id="1622" name="Google Shape;1622;p75"/>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623" name="Google Shape;1623;p75"/>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624" name="Google Shape;1624;p75"/>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625" name="Google Shape;1625;p75"/>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626" name="Google Shape;1626;p75"/>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627" name="Google Shape;1627;p75"/>
          <p:cNvSpPr txBox="1"/>
          <p:nvPr/>
        </p:nvSpPr>
        <p:spPr>
          <a:xfrm>
            <a:off x="660025" y="1388450"/>
            <a:ext cx="4538100" cy="30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Pass - logical unit of shaders of different types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6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Examples: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SSAO</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Particles</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Water</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Lit skinned pass</a:t>
            </a:r>
            <a:endParaRPr>
              <a:solidFill>
                <a:schemeClr val="lt1"/>
              </a:solidFill>
              <a:latin typeface="Roboto"/>
              <a:ea typeface="Roboto"/>
              <a:cs typeface="Roboto"/>
              <a:sym typeface="Roboto"/>
            </a:endParaRPr>
          </a:p>
          <a:p>
            <a:pPr marL="457200" lvl="0" indent="0" algn="l" rtl="0">
              <a:spcBef>
                <a:spcPts val="0"/>
              </a:spcBef>
              <a:spcAft>
                <a:spcPts val="0"/>
              </a:spcAft>
              <a:buNone/>
            </a:pPr>
            <a:endParaRPr>
              <a:solidFill>
                <a:schemeClr val="lt1"/>
              </a:solidFill>
              <a:latin typeface="Roboto"/>
              <a:ea typeface="Roboto"/>
              <a:cs typeface="Roboto"/>
              <a:sym typeface="Roboto"/>
            </a:endParaRPr>
          </a:p>
        </p:txBody>
      </p:sp>
      <p:grpSp>
        <p:nvGrpSpPr>
          <p:cNvPr id="1628" name="Google Shape;1628;p75"/>
          <p:cNvGrpSpPr/>
          <p:nvPr/>
        </p:nvGrpSpPr>
        <p:grpSpPr>
          <a:xfrm>
            <a:off x="5178300" y="1388450"/>
            <a:ext cx="3559800" cy="2663400"/>
            <a:chOff x="5178300" y="1388450"/>
            <a:chExt cx="3559800" cy="2663400"/>
          </a:xfrm>
        </p:grpSpPr>
        <p:sp>
          <p:nvSpPr>
            <p:cNvPr id="1629" name="Google Shape;1629;p75"/>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1630" name="Google Shape;1630;p75"/>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1631" name="Google Shape;1631;p75"/>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1632" name="Google Shape;1632;p75"/>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1633" name="Google Shape;1633;p75"/>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1634" name="Google Shape;1634;p75"/>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1635" name="Google Shape;1635;p75"/>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1636" name="Google Shape;1636;p75"/>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1637" name="Google Shape;1637;p75"/>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1638" name="Google Shape;1638;p75"/>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1639" name="Google Shape;1639;p75"/>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1640" name="Google Shape;1640;p75"/>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1641" name="Google Shape;1641;p75"/>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1642" name="Google Shape;1642;p75"/>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1643" name="Google Shape;1643;p75"/>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1644" name="Google Shape;1644;p75"/>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1645" name="Google Shape;1645;p75"/>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1646" name="Google Shape;1646;p75"/>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1647" name="Google Shape;1647;p75"/>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1648" name="Google Shape;1648;p75"/>
            <p:cNvCxnSpPr>
              <a:stCxn id="1646" idx="2"/>
              <a:endCxn id="1647"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1649" name="Google Shape;1649;p75"/>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1650" name="Google Shape;1650;p75"/>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54"/>
        <p:cNvGrpSpPr/>
        <p:nvPr/>
      </p:nvGrpSpPr>
      <p:grpSpPr>
        <a:xfrm>
          <a:off x="0" y="0"/>
          <a:ext cx="0" cy="0"/>
          <a:chOff x="0" y="0"/>
          <a:chExt cx="0" cy="0"/>
        </a:xfrm>
      </p:grpSpPr>
      <p:sp>
        <p:nvSpPr>
          <p:cNvPr id="1655" name="Google Shape;1655;p76"/>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Material passes</a:t>
            </a:r>
            <a:endParaRPr sz="2200">
              <a:solidFill>
                <a:schemeClr val="lt1"/>
              </a:solidFill>
              <a:latin typeface="Roboto SemiBold"/>
              <a:ea typeface="Roboto SemiBold"/>
              <a:cs typeface="Roboto SemiBold"/>
              <a:sym typeface="Roboto SemiBold"/>
            </a:endParaRPr>
          </a:p>
        </p:txBody>
      </p:sp>
      <p:grpSp>
        <p:nvGrpSpPr>
          <p:cNvPr id="1656" name="Google Shape;1656;p76"/>
          <p:cNvGrpSpPr/>
          <p:nvPr/>
        </p:nvGrpSpPr>
        <p:grpSpPr>
          <a:xfrm>
            <a:off x="92412" y="65726"/>
            <a:ext cx="2602188" cy="431175"/>
            <a:chOff x="92412" y="65726"/>
            <a:chExt cx="2602188" cy="431175"/>
          </a:xfrm>
        </p:grpSpPr>
        <p:pic>
          <p:nvPicPr>
            <p:cNvPr id="1657" name="Google Shape;1657;p76"/>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658" name="Google Shape;1658;p76"/>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659" name="Google Shape;1659;p76"/>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660" name="Google Shape;1660;p76"/>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661" name="Google Shape;1661;p76"/>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662" name="Google Shape;1662;p76"/>
          <p:cNvSpPr txBox="1"/>
          <p:nvPr/>
        </p:nvSpPr>
        <p:spPr>
          <a:xfrm>
            <a:off x="686100" y="1358225"/>
            <a:ext cx="4311900" cy="302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lt1"/>
                </a:solidFill>
                <a:latin typeface="Roboto"/>
                <a:ea typeface="Roboto"/>
                <a:cs typeface="Roboto"/>
                <a:sym typeface="Roboto"/>
              </a:rPr>
              <a:t>Only 5 out of 80</a:t>
            </a: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 sz="1500">
                <a:solidFill>
                  <a:schemeClr val="lt1"/>
                </a:solidFill>
                <a:latin typeface="Roboto"/>
                <a:ea typeface="Roboto"/>
                <a:cs typeface="Roboto"/>
                <a:sym typeface="Roboto"/>
              </a:rPr>
              <a:t>1 heavy and 4 relatively light</a:t>
            </a: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 sz="1500">
                <a:solidFill>
                  <a:schemeClr val="lt1"/>
                </a:solidFill>
                <a:latin typeface="Roboto"/>
                <a:ea typeface="Roboto"/>
                <a:cs typeface="Roboto"/>
                <a:sym typeface="Roboto"/>
              </a:rPr>
              <a:t>Draw calls are put into specific queues no direct way to execute a draw</a:t>
            </a: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 sz="1500">
                <a:solidFill>
                  <a:schemeClr val="lt1"/>
                </a:solidFill>
                <a:latin typeface="Roboto"/>
                <a:ea typeface="Roboto"/>
                <a:cs typeface="Roboto"/>
                <a:sym typeface="Roboto"/>
              </a:rPr>
              <a:t>Can deduce permutations</a:t>
            </a: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 sz="1500">
                <a:solidFill>
                  <a:schemeClr val="lt1"/>
                </a:solidFill>
                <a:latin typeface="Roboto"/>
                <a:ea typeface="Roboto"/>
                <a:cs typeface="Roboto"/>
                <a:sym typeface="Roboto"/>
              </a:rPr>
              <a:t>Examples:</a:t>
            </a:r>
            <a:endParaRPr sz="1500">
              <a:solidFill>
                <a:schemeClr val="lt1"/>
              </a:solidFill>
              <a:latin typeface="Roboto"/>
              <a:ea typeface="Roboto"/>
              <a:cs typeface="Roboto"/>
              <a:sym typeface="Roboto"/>
            </a:endParaRPr>
          </a:p>
          <a:p>
            <a:pPr marL="914400" lvl="1" indent="-317500" algn="l" rtl="0">
              <a:lnSpc>
                <a:spcPct val="115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vfx pass</a:t>
            </a:r>
            <a:endParaRPr>
              <a:solidFill>
                <a:schemeClr val="lt1"/>
              </a:solidFill>
              <a:latin typeface="Roboto"/>
              <a:ea typeface="Roboto"/>
              <a:cs typeface="Roboto"/>
              <a:sym typeface="Roboto"/>
            </a:endParaRPr>
          </a:p>
          <a:p>
            <a:pPr marL="914400" lvl="1" indent="-317500" algn="l" rtl="0">
              <a:lnSpc>
                <a:spcPct val="115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lit skinned pass</a:t>
            </a:r>
            <a:endParaRPr>
              <a:solidFill>
                <a:schemeClr val="lt1"/>
              </a:solidFill>
              <a:latin typeface="Roboto"/>
              <a:ea typeface="Roboto"/>
              <a:cs typeface="Roboto"/>
              <a:sym typeface="Roboto"/>
            </a:endParaRPr>
          </a:p>
        </p:txBody>
      </p:sp>
      <p:grpSp>
        <p:nvGrpSpPr>
          <p:cNvPr id="1663" name="Google Shape;1663;p76"/>
          <p:cNvGrpSpPr/>
          <p:nvPr/>
        </p:nvGrpSpPr>
        <p:grpSpPr>
          <a:xfrm>
            <a:off x="5178300" y="1388450"/>
            <a:ext cx="3559800" cy="2663400"/>
            <a:chOff x="5178300" y="1388450"/>
            <a:chExt cx="3559800" cy="2663400"/>
          </a:xfrm>
        </p:grpSpPr>
        <p:sp>
          <p:nvSpPr>
            <p:cNvPr id="1664" name="Google Shape;1664;p76"/>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1665" name="Google Shape;1665;p76"/>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1666" name="Google Shape;1666;p76"/>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1667" name="Google Shape;1667;p76"/>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1668" name="Google Shape;1668;p76"/>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1669" name="Google Shape;1669;p76"/>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1670" name="Google Shape;1670;p76"/>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1671" name="Google Shape;1671;p76"/>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1672" name="Google Shape;1672;p76"/>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1673" name="Google Shape;1673;p76"/>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1674" name="Google Shape;1674;p76"/>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1675" name="Google Shape;1675;p76"/>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1676" name="Google Shape;1676;p76"/>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1677" name="Google Shape;1677;p76"/>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1678" name="Google Shape;1678;p76"/>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1679" name="Google Shape;1679;p76"/>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1680" name="Google Shape;1680;p76"/>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1681" name="Google Shape;1681;p76"/>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1682" name="Google Shape;1682;p76"/>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1683" name="Google Shape;1683;p76"/>
            <p:cNvCxnSpPr>
              <a:stCxn id="1681" idx="2"/>
              <a:endCxn id="1682"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1684" name="Google Shape;1684;p76"/>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1685" name="Google Shape;1685;p76"/>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89"/>
        <p:cNvGrpSpPr/>
        <p:nvPr/>
      </p:nvGrpSpPr>
      <p:grpSpPr>
        <a:xfrm>
          <a:off x="0" y="0"/>
          <a:ext cx="0" cy="0"/>
          <a:chOff x="0" y="0"/>
          <a:chExt cx="0" cy="0"/>
        </a:xfrm>
      </p:grpSpPr>
      <p:sp>
        <p:nvSpPr>
          <p:cNvPr id="1690" name="Google Shape;1690;p77"/>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Engine passes</a:t>
            </a:r>
            <a:endParaRPr sz="2200">
              <a:solidFill>
                <a:schemeClr val="lt1"/>
              </a:solidFill>
              <a:latin typeface="Roboto SemiBold"/>
              <a:ea typeface="Roboto SemiBold"/>
              <a:cs typeface="Roboto SemiBold"/>
              <a:sym typeface="Roboto SemiBold"/>
            </a:endParaRPr>
          </a:p>
        </p:txBody>
      </p:sp>
      <p:grpSp>
        <p:nvGrpSpPr>
          <p:cNvPr id="1691" name="Google Shape;1691;p77"/>
          <p:cNvGrpSpPr/>
          <p:nvPr/>
        </p:nvGrpSpPr>
        <p:grpSpPr>
          <a:xfrm>
            <a:off x="92412" y="65726"/>
            <a:ext cx="2602188" cy="431175"/>
            <a:chOff x="92412" y="65726"/>
            <a:chExt cx="2602188" cy="431175"/>
          </a:xfrm>
        </p:grpSpPr>
        <p:pic>
          <p:nvPicPr>
            <p:cNvPr id="1692" name="Google Shape;1692;p77"/>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693" name="Google Shape;1693;p77"/>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694" name="Google Shape;1694;p77"/>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695" name="Google Shape;1695;p77"/>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696" name="Google Shape;1696;p77"/>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697" name="Google Shape;1697;p77"/>
          <p:cNvSpPr txBox="1"/>
          <p:nvPr/>
        </p:nvSpPr>
        <p:spPr>
          <a:xfrm>
            <a:off x="648775" y="1386225"/>
            <a:ext cx="4473900" cy="31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Setup from cpp code</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Not always computes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Can not deduce permutations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Example:</a:t>
            </a:r>
            <a:endParaRPr sz="1500">
              <a:solidFill>
                <a:schemeClr val="lt1"/>
              </a:solidFill>
              <a:latin typeface="Roboto"/>
              <a:ea typeface="Roboto"/>
              <a:cs typeface="Roboto"/>
              <a:sym typeface="Roboto"/>
            </a:endParaRPr>
          </a:p>
          <a:p>
            <a:pPr marL="914400" lvl="0" indent="-323850" algn="l" rtl="0">
              <a:spcBef>
                <a:spcPts val="0"/>
              </a:spcBef>
              <a:spcAft>
                <a:spcPts val="0"/>
              </a:spcAft>
              <a:buClr>
                <a:schemeClr val="lt1"/>
              </a:buClr>
              <a:buSzPts val="1500"/>
              <a:buFont typeface="Roboto"/>
              <a:buChar char="−"/>
            </a:pPr>
            <a:r>
              <a:rPr lang="en" sz="1500">
                <a:solidFill>
                  <a:schemeClr val="lt1"/>
                </a:solidFill>
                <a:latin typeface="Roboto"/>
                <a:ea typeface="Roboto"/>
                <a:cs typeface="Roboto"/>
                <a:sym typeface="Roboto"/>
              </a:rPr>
              <a:t>fill</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 sz="1500">
                <a:solidFill>
                  <a:schemeClr val="lt1"/>
                </a:solidFill>
                <a:latin typeface="Roboto"/>
                <a:ea typeface="Roboto"/>
                <a:cs typeface="Roboto"/>
                <a:sym typeface="Roboto"/>
              </a:rPr>
              <a:t>Passes usually relatively lightweight, but we have a quite heavy passes:</a:t>
            </a:r>
            <a:endParaRPr sz="1500">
              <a:solidFill>
                <a:schemeClr val="lt1"/>
              </a:solidFill>
              <a:latin typeface="Roboto"/>
              <a:ea typeface="Roboto"/>
              <a:cs typeface="Roboto"/>
              <a:sym typeface="Roboto"/>
            </a:endParaRPr>
          </a:p>
          <a:p>
            <a:pPr marL="914400" lvl="1" indent="-317500" algn="l" rtl="0">
              <a:lnSpc>
                <a:spcPct val="115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terrain</a:t>
            </a:r>
            <a:endParaRPr>
              <a:solidFill>
                <a:schemeClr val="lt1"/>
              </a:solidFill>
              <a:latin typeface="Roboto"/>
              <a:ea typeface="Roboto"/>
              <a:cs typeface="Roboto"/>
              <a:sym typeface="Roboto"/>
            </a:endParaRPr>
          </a:p>
          <a:p>
            <a:pPr marL="914400" lvl="1" indent="-317500" algn="l" rtl="0">
              <a:lnSpc>
                <a:spcPct val="115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water</a:t>
            </a:r>
            <a:endParaRPr>
              <a:solidFill>
                <a:schemeClr val="lt1"/>
              </a:solidFill>
              <a:latin typeface="Roboto"/>
              <a:ea typeface="Roboto"/>
              <a:cs typeface="Roboto"/>
              <a:sym typeface="Roboto"/>
            </a:endParaRPr>
          </a:p>
          <a:p>
            <a:pPr marL="914400" lvl="1" indent="-317500" algn="l" rtl="0">
              <a:lnSpc>
                <a:spcPct val="115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particles</a:t>
            </a:r>
            <a:endParaRPr>
              <a:solidFill>
                <a:schemeClr val="lt1"/>
              </a:solidFill>
              <a:latin typeface="Roboto"/>
              <a:ea typeface="Roboto"/>
              <a:cs typeface="Roboto"/>
              <a:sym typeface="Roboto"/>
            </a:endParaRPr>
          </a:p>
          <a:p>
            <a:pPr marL="914400" lvl="1" indent="-317500" algn="l" rtl="0">
              <a:lnSpc>
                <a:spcPct val="115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trail</a:t>
            </a:r>
            <a:endParaRPr>
              <a:solidFill>
                <a:schemeClr val="lt1"/>
              </a:solidFill>
              <a:latin typeface="Roboto"/>
              <a:ea typeface="Roboto"/>
              <a:cs typeface="Roboto"/>
              <a:sym typeface="Roboto"/>
            </a:endParaRPr>
          </a:p>
        </p:txBody>
      </p:sp>
      <p:grpSp>
        <p:nvGrpSpPr>
          <p:cNvPr id="1698" name="Google Shape;1698;p77"/>
          <p:cNvGrpSpPr/>
          <p:nvPr/>
        </p:nvGrpSpPr>
        <p:grpSpPr>
          <a:xfrm>
            <a:off x="5178300" y="1388450"/>
            <a:ext cx="3559800" cy="2663400"/>
            <a:chOff x="5178300" y="1388450"/>
            <a:chExt cx="3559800" cy="2663400"/>
          </a:xfrm>
        </p:grpSpPr>
        <p:sp>
          <p:nvSpPr>
            <p:cNvPr id="1699" name="Google Shape;1699;p77"/>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1700" name="Google Shape;1700;p77"/>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1701" name="Google Shape;1701;p77"/>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1702" name="Google Shape;1702;p77"/>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1703" name="Google Shape;1703;p77"/>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1704" name="Google Shape;1704;p77"/>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1705" name="Google Shape;1705;p77"/>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1706" name="Google Shape;1706;p77"/>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1707" name="Google Shape;1707;p77"/>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1708" name="Google Shape;1708;p77"/>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1709" name="Google Shape;1709;p77"/>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1710" name="Google Shape;1710;p77"/>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1711" name="Google Shape;1711;p77"/>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1712" name="Google Shape;1712;p77"/>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1713" name="Google Shape;1713;p77"/>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1714" name="Google Shape;1714;p77"/>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1715" name="Google Shape;1715;p77"/>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1716" name="Google Shape;1716;p77"/>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1717" name="Google Shape;1717;p77"/>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1718" name="Google Shape;1718;p77"/>
            <p:cNvCxnSpPr>
              <a:stCxn id="1716" idx="2"/>
              <a:endCxn id="1717"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1719" name="Google Shape;1719;p77"/>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1720" name="Google Shape;1720;p77"/>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24"/>
        <p:cNvGrpSpPr/>
        <p:nvPr/>
      </p:nvGrpSpPr>
      <p:grpSpPr>
        <a:xfrm>
          <a:off x="0" y="0"/>
          <a:ext cx="0" cy="0"/>
          <a:chOff x="0" y="0"/>
          <a:chExt cx="0" cy="0"/>
        </a:xfrm>
      </p:grpSpPr>
      <p:sp>
        <p:nvSpPr>
          <p:cNvPr id="1725" name="Google Shape;1725;p78"/>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Pass desc</a:t>
            </a:r>
            <a:endParaRPr sz="2200">
              <a:solidFill>
                <a:schemeClr val="lt1"/>
              </a:solidFill>
              <a:latin typeface="Roboto SemiBold"/>
              <a:ea typeface="Roboto SemiBold"/>
              <a:cs typeface="Roboto SemiBold"/>
              <a:sym typeface="Roboto SemiBold"/>
            </a:endParaRPr>
          </a:p>
        </p:txBody>
      </p:sp>
      <p:grpSp>
        <p:nvGrpSpPr>
          <p:cNvPr id="1726" name="Google Shape;1726;p78"/>
          <p:cNvGrpSpPr/>
          <p:nvPr/>
        </p:nvGrpSpPr>
        <p:grpSpPr>
          <a:xfrm>
            <a:off x="92412" y="65726"/>
            <a:ext cx="2602188" cy="431175"/>
            <a:chOff x="92412" y="65726"/>
            <a:chExt cx="2602188" cy="431175"/>
          </a:xfrm>
        </p:grpSpPr>
        <p:pic>
          <p:nvPicPr>
            <p:cNvPr id="1727" name="Google Shape;1727;p78"/>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728" name="Google Shape;1728;p78"/>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729" name="Google Shape;1729;p78"/>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730" name="Google Shape;1730;p78"/>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731" name="Google Shape;1731;p78"/>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732" name="Google Shape;1732;p78"/>
          <p:cNvSpPr txBox="1"/>
          <p:nvPr/>
        </p:nvSpPr>
        <p:spPr>
          <a:xfrm>
            <a:off x="660025" y="1255825"/>
            <a:ext cx="2202600" cy="3051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a:solidFill>
                  <a:schemeClr val="lt1"/>
                </a:solidFill>
                <a:latin typeface="Roboto"/>
                <a:ea typeface="Roboto"/>
                <a:cs typeface="Roboto"/>
                <a:sym typeface="Roboto"/>
              </a:rPr>
              <a:t>Written in text format</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bool</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float (float2, float4)</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int (int8, int4)</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enum</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color</a:t>
            </a:r>
            <a:endParaRPr>
              <a:solidFill>
                <a:schemeClr val="lt1"/>
              </a:solidFill>
              <a:latin typeface="Roboto"/>
              <a:ea typeface="Roboto"/>
              <a:cs typeface="Roboto"/>
              <a:sym typeface="Roboto"/>
            </a:endParaRPr>
          </a:p>
        </p:txBody>
      </p:sp>
      <p:grpSp>
        <p:nvGrpSpPr>
          <p:cNvPr id="1733" name="Google Shape;1733;p78"/>
          <p:cNvGrpSpPr/>
          <p:nvPr/>
        </p:nvGrpSpPr>
        <p:grpSpPr>
          <a:xfrm>
            <a:off x="5178300" y="1388450"/>
            <a:ext cx="3559800" cy="2663400"/>
            <a:chOff x="5178300" y="1388450"/>
            <a:chExt cx="3559800" cy="2663400"/>
          </a:xfrm>
        </p:grpSpPr>
        <p:sp>
          <p:nvSpPr>
            <p:cNvPr id="1734" name="Google Shape;1734;p78"/>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1735" name="Google Shape;1735;p78"/>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1736" name="Google Shape;1736;p78"/>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1737" name="Google Shape;1737;p78"/>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1738" name="Google Shape;1738;p78"/>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1739" name="Google Shape;1739;p78"/>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1740" name="Google Shape;1740;p78"/>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1741" name="Google Shape;1741;p78"/>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1742" name="Google Shape;1742;p78"/>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1743" name="Google Shape;1743;p78"/>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1744" name="Google Shape;1744;p78"/>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1745" name="Google Shape;1745;p78"/>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1746" name="Google Shape;1746;p78"/>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1747" name="Google Shape;1747;p78"/>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1748" name="Google Shape;1748;p78"/>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1749" name="Google Shape;1749;p78"/>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1750" name="Google Shape;1750;p78"/>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1751" name="Google Shape;1751;p78"/>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1752" name="Google Shape;1752;p78"/>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1753" name="Google Shape;1753;p78"/>
            <p:cNvCxnSpPr>
              <a:stCxn id="1751" idx="2"/>
              <a:endCxn id="1752"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1754" name="Google Shape;1754;p78"/>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1755" name="Google Shape;1755;p78"/>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grpSp>
      <p:sp>
        <p:nvSpPr>
          <p:cNvPr id="1756" name="Google Shape;1756;p78"/>
          <p:cNvSpPr/>
          <p:nvPr/>
        </p:nvSpPr>
        <p:spPr>
          <a:xfrm>
            <a:off x="5241175" y="1750275"/>
            <a:ext cx="22965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60"/>
        <p:cNvGrpSpPr/>
        <p:nvPr/>
      </p:nvGrpSpPr>
      <p:grpSpPr>
        <a:xfrm>
          <a:off x="0" y="0"/>
          <a:ext cx="0" cy="0"/>
          <a:chOff x="0" y="0"/>
          <a:chExt cx="0" cy="0"/>
        </a:xfrm>
      </p:grpSpPr>
      <p:sp>
        <p:nvSpPr>
          <p:cNvPr id="1761" name="Google Shape;1761;p79"/>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Pass desc</a:t>
            </a:r>
            <a:endParaRPr sz="2200">
              <a:solidFill>
                <a:schemeClr val="lt1"/>
              </a:solidFill>
              <a:latin typeface="Roboto SemiBold"/>
              <a:ea typeface="Roboto SemiBold"/>
              <a:cs typeface="Roboto SemiBold"/>
              <a:sym typeface="Roboto SemiBold"/>
            </a:endParaRPr>
          </a:p>
        </p:txBody>
      </p:sp>
      <p:grpSp>
        <p:nvGrpSpPr>
          <p:cNvPr id="1762" name="Google Shape;1762;p79"/>
          <p:cNvGrpSpPr/>
          <p:nvPr/>
        </p:nvGrpSpPr>
        <p:grpSpPr>
          <a:xfrm>
            <a:off x="92412" y="65726"/>
            <a:ext cx="2602188" cy="431175"/>
            <a:chOff x="92412" y="65726"/>
            <a:chExt cx="2602188" cy="431175"/>
          </a:xfrm>
        </p:grpSpPr>
        <p:pic>
          <p:nvPicPr>
            <p:cNvPr id="1763" name="Google Shape;1763;p79"/>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764" name="Google Shape;1764;p79"/>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765" name="Google Shape;1765;p79"/>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766" name="Google Shape;1766;p79"/>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767" name="Google Shape;1767;p79"/>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768" name="Google Shape;1768;p79"/>
          <p:cNvSpPr txBox="1"/>
          <p:nvPr/>
        </p:nvSpPr>
        <p:spPr>
          <a:xfrm>
            <a:off x="660025" y="1255825"/>
            <a:ext cx="4457400" cy="443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a:solidFill>
                  <a:schemeClr val="lt1"/>
                </a:solidFill>
                <a:latin typeface="Roboto"/>
                <a:ea typeface="Roboto"/>
                <a:cs typeface="Roboto"/>
                <a:sym typeface="Roboto"/>
              </a:rPr>
              <a:t>Exposed to artists (only material passes)</a:t>
            </a:r>
            <a:endParaRPr sz="1500">
              <a:solidFill>
                <a:schemeClr val="lt1"/>
              </a:solidFill>
              <a:latin typeface="Roboto"/>
              <a:ea typeface="Roboto"/>
              <a:cs typeface="Roboto"/>
              <a:sym typeface="Roboto"/>
            </a:endParaRPr>
          </a:p>
          <a:p>
            <a:pPr marL="0" lvl="0" indent="0" algn="l" rtl="0">
              <a:lnSpc>
                <a:spcPct val="150000"/>
              </a:lnSpc>
              <a:spcBef>
                <a:spcPts val="0"/>
              </a:spcBef>
              <a:spcAft>
                <a:spcPts val="0"/>
              </a:spcAft>
              <a:buNone/>
            </a:pPr>
            <a:endParaRPr sz="1500">
              <a:solidFill>
                <a:schemeClr val="lt1"/>
              </a:solidFill>
              <a:latin typeface="Roboto"/>
              <a:ea typeface="Roboto"/>
              <a:cs typeface="Roboto"/>
              <a:sym typeface="Roboto"/>
            </a:endParaRPr>
          </a:p>
        </p:txBody>
      </p:sp>
      <p:sp>
        <p:nvSpPr>
          <p:cNvPr id="1769" name="Google Shape;1769;p79"/>
          <p:cNvSpPr/>
          <p:nvPr/>
        </p:nvSpPr>
        <p:spPr>
          <a:xfrm>
            <a:off x="2446863" y="2023525"/>
            <a:ext cx="2365800" cy="21168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nvGrpSpPr>
          <p:cNvPr id="1770" name="Google Shape;1770;p79"/>
          <p:cNvGrpSpPr/>
          <p:nvPr/>
        </p:nvGrpSpPr>
        <p:grpSpPr>
          <a:xfrm>
            <a:off x="5178300" y="1388450"/>
            <a:ext cx="3559800" cy="2663400"/>
            <a:chOff x="5178300" y="1388450"/>
            <a:chExt cx="3559800" cy="2663400"/>
          </a:xfrm>
        </p:grpSpPr>
        <p:sp>
          <p:nvSpPr>
            <p:cNvPr id="1771" name="Google Shape;1771;p79"/>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1772" name="Google Shape;1772;p79"/>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1773" name="Google Shape;1773;p79"/>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1774" name="Google Shape;1774;p79"/>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1775" name="Google Shape;1775;p79"/>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1776" name="Google Shape;1776;p79"/>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1777" name="Google Shape;1777;p79"/>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1778" name="Google Shape;1778;p79"/>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1779" name="Google Shape;1779;p79"/>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1780" name="Google Shape;1780;p79"/>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1781" name="Google Shape;1781;p79"/>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1782" name="Google Shape;1782;p79"/>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1783" name="Google Shape;1783;p79"/>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1784" name="Google Shape;1784;p79"/>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1785" name="Google Shape;1785;p79"/>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1786" name="Google Shape;1786;p79"/>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1787" name="Google Shape;1787;p79"/>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1788" name="Google Shape;1788;p79"/>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1789" name="Google Shape;1789;p79"/>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1790" name="Google Shape;1790;p79"/>
            <p:cNvCxnSpPr>
              <a:stCxn id="1788" idx="2"/>
              <a:endCxn id="1789"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1791" name="Google Shape;1791;p79"/>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1792" name="Google Shape;1792;p79"/>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grpSp>
      <p:sp>
        <p:nvSpPr>
          <p:cNvPr id="1793" name="Google Shape;1793;p79"/>
          <p:cNvSpPr/>
          <p:nvPr/>
        </p:nvSpPr>
        <p:spPr>
          <a:xfrm>
            <a:off x="5241175" y="1750275"/>
            <a:ext cx="22965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pic>
        <p:nvPicPr>
          <p:cNvPr id="1794" name="Google Shape;1794;p79"/>
          <p:cNvPicPr preferRelativeResize="0"/>
          <p:nvPr/>
        </p:nvPicPr>
        <p:blipFill>
          <a:blip r:embed="rId5">
            <a:alphaModFix/>
          </a:blip>
          <a:stretch>
            <a:fillRect/>
          </a:stretch>
        </p:blipFill>
        <p:spPr>
          <a:xfrm>
            <a:off x="2679800" y="2347670"/>
            <a:ext cx="2066975" cy="1343525"/>
          </a:xfrm>
          <a:prstGeom prst="rect">
            <a:avLst/>
          </a:prstGeom>
          <a:noFill/>
          <a:ln w="9525" cap="flat" cmpd="sng">
            <a:solidFill>
              <a:schemeClr val="dk2"/>
            </a:solidFill>
            <a:prstDash val="solid"/>
            <a:round/>
            <a:headEnd type="none" w="sm" len="sm"/>
            <a:tailEnd type="none" w="sm" len="sm"/>
          </a:ln>
        </p:spPr>
      </p:pic>
      <p:cxnSp>
        <p:nvCxnSpPr>
          <p:cNvPr id="1795" name="Google Shape;1795;p79"/>
          <p:cNvCxnSpPr>
            <a:stCxn id="1796" idx="3"/>
            <a:endCxn id="1794" idx="1"/>
          </p:cNvCxnSpPr>
          <p:nvPr/>
        </p:nvCxnSpPr>
        <p:spPr>
          <a:xfrm>
            <a:off x="2248400" y="3019432"/>
            <a:ext cx="431400" cy="0"/>
          </a:xfrm>
          <a:prstGeom prst="straightConnector1">
            <a:avLst/>
          </a:prstGeom>
          <a:noFill/>
          <a:ln w="19050" cap="flat" cmpd="sng">
            <a:solidFill>
              <a:schemeClr val="lt1"/>
            </a:solidFill>
            <a:prstDash val="solid"/>
            <a:round/>
            <a:headEnd type="none" w="med" len="med"/>
            <a:tailEnd type="triangle" w="med" len="med"/>
          </a:ln>
        </p:spPr>
      </p:cxnSp>
      <p:pic>
        <p:nvPicPr>
          <p:cNvPr id="1797" name="Google Shape;1797;p79"/>
          <p:cNvPicPr preferRelativeResize="0"/>
          <p:nvPr/>
        </p:nvPicPr>
        <p:blipFill>
          <a:blip r:embed="rId6">
            <a:alphaModFix/>
          </a:blip>
          <a:stretch>
            <a:fillRect/>
          </a:stretch>
        </p:blipFill>
        <p:spPr>
          <a:xfrm>
            <a:off x="775521" y="2053200"/>
            <a:ext cx="1472743" cy="205745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01"/>
        <p:cNvGrpSpPr/>
        <p:nvPr/>
      </p:nvGrpSpPr>
      <p:grpSpPr>
        <a:xfrm>
          <a:off x="0" y="0"/>
          <a:ext cx="0" cy="0"/>
          <a:chOff x="0" y="0"/>
          <a:chExt cx="0" cy="0"/>
        </a:xfrm>
      </p:grpSpPr>
      <p:sp>
        <p:nvSpPr>
          <p:cNvPr id="1802" name="Google Shape;1802;p80"/>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Pass desc</a:t>
            </a:r>
            <a:endParaRPr sz="2200">
              <a:solidFill>
                <a:schemeClr val="lt1"/>
              </a:solidFill>
              <a:latin typeface="Roboto SemiBold"/>
              <a:ea typeface="Roboto SemiBold"/>
              <a:cs typeface="Roboto SemiBold"/>
              <a:sym typeface="Roboto SemiBold"/>
            </a:endParaRPr>
          </a:p>
        </p:txBody>
      </p:sp>
      <p:grpSp>
        <p:nvGrpSpPr>
          <p:cNvPr id="1803" name="Google Shape;1803;p80"/>
          <p:cNvGrpSpPr/>
          <p:nvPr/>
        </p:nvGrpSpPr>
        <p:grpSpPr>
          <a:xfrm>
            <a:off x="92412" y="65726"/>
            <a:ext cx="2602188" cy="431175"/>
            <a:chOff x="92412" y="65726"/>
            <a:chExt cx="2602188" cy="431175"/>
          </a:xfrm>
        </p:grpSpPr>
        <p:pic>
          <p:nvPicPr>
            <p:cNvPr id="1804" name="Google Shape;1804;p80"/>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805" name="Google Shape;1805;p80"/>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806" name="Google Shape;1806;p80"/>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807" name="Google Shape;1807;p80"/>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808" name="Google Shape;1808;p80"/>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809" name="Google Shape;1809;p80"/>
          <p:cNvSpPr txBox="1"/>
          <p:nvPr/>
        </p:nvSpPr>
        <p:spPr>
          <a:xfrm>
            <a:off x="660025" y="1255825"/>
            <a:ext cx="2602200" cy="443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a:solidFill>
                  <a:schemeClr val="lt1"/>
                </a:solidFill>
                <a:latin typeface="Roboto"/>
                <a:ea typeface="Roboto"/>
                <a:cs typeface="Roboto"/>
                <a:sym typeface="Roboto"/>
              </a:rPr>
              <a:t>Exposed to programmers</a:t>
            </a:r>
            <a:endParaRPr sz="1500">
              <a:solidFill>
                <a:schemeClr val="lt1"/>
              </a:solidFill>
              <a:latin typeface="Roboto"/>
              <a:ea typeface="Roboto"/>
              <a:cs typeface="Roboto"/>
              <a:sym typeface="Roboto"/>
            </a:endParaRPr>
          </a:p>
        </p:txBody>
      </p:sp>
      <p:sp>
        <p:nvSpPr>
          <p:cNvPr id="1810" name="Google Shape;1810;p80"/>
          <p:cNvSpPr/>
          <p:nvPr/>
        </p:nvSpPr>
        <p:spPr>
          <a:xfrm>
            <a:off x="5228000" y="1715025"/>
            <a:ext cx="2365800" cy="21168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811" name="Google Shape;1811;p80"/>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1812" name="Google Shape;1812;p80"/>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1813" name="Google Shape;1813;p80"/>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1814" name="Google Shape;1814;p80"/>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1815" name="Google Shape;1815;p80"/>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1816" name="Google Shape;1816;p80"/>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1817" name="Google Shape;1817;p80"/>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1818" name="Google Shape;1818;p80"/>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1819" name="Google Shape;1819;p80"/>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1820" name="Google Shape;1820;p80"/>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1821" name="Google Shape;1821;p80"/>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1822" name="Google Shape;1822;p80"/>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1823" name="Google Shape;1823;p80"/>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1824" name="Google Shape;1824;p80"/>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1825" name="Google Shape;1825;p80"/>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1826" name="Google Shape;1826;p80"/>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1827" name="Google Shape;1827;p80"/>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1828" name="Google Shape;1828;p80"/>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1829" name="Google Shape;1829;p80"/>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1830" name="Google Shape;1830;p80"/>
          <p:cNvCxnSpPr>
            <a:stCxn id="1828" idx="2"/>
            <a:endCxn id="1829"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1831" name="Google Shape;1831;p80"/>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1832" name="Google Shape;1832;p80"/>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sp>
        <p:nvSpPr>
          <p:cNvPr id="1833" name="Google Shape;1833;p80"/>
          <p:cNvSpPr/>
          <p:nvPr/>
        </p:nvSpPr>
        <p:spPr>
          <a:xfrm>
            <a:off x="5241175" y="1750275"/>
            <a:ext cx="22965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pic>
        <p:nvPicPr>
          <p:cNvPr id="1834" name="Google Shape;1834;p80"/>
          <p:cNvPicPr preferRelativeResize="0"/>
          <p:nvPr/>
        </p:nvPicPr>
        <p:blipFill>
          <a:blip r:embed="rId5">
            <a:alphaModFix/>
          </a:blip>
          <a:stretch>
            <a:fillRect/>
          </a:stretch>
        </p:blipFill>
        <p:spPr>
          <a:xfrm>
            <a:off x="2679674" y="2328913"/>
            <a:ext cx="2391300" cy="1411921"/>
          </a:xfrm>
          <a:prstGeom prst="rect">
            <a:avLst/>
          </a:prstGeom>
          <a:noFill/>
          <a:ln w="9525" cap="flat" cmpd="sng">
            <a:solidFill>
              <a:schemeClr val="dk2"/>
            </a:solidFill>
            <a:prstDash val="solid"/>
            <a:round/>
            <a:headEnd type="none" w="sm" len="sm"/>
            <a:tailEnd type="none" w="sm" len="sm"/>
          </a:ln>
        </p:spPr>
      </p:pic>
      <p:pic>
        <p:nvPicPr>
          <p:cNvPr id="1835" name="Google Shape;1835;p80"/>
          <p:cNvPicPr preferRelativeResize="0"/>
          <p:nvPr/>
        </p:nvPicPr>
        <p:blipFill>
          <a:blip r:embed="rId6">
            <a:alphaModFix/>
          </a:blip>
          <a:stretch>
            <a:fillRect/>
          </a:stretch>
        </p:blipFill>
        <p:spPr>
          <a:xfrm>
            <a:off x="775521" y="2053200"/>
            <a:ext cx="1472743" cy="2057456"/>
          </a:xfrm>
          <a:prstGeom prst="rect">
            <a:avLst/>
          </a:prstGeom>
          <a:noFill/>
          <a:ln w="9525" cap="flat" cmpd="sng">
            <a:solidFill>
              <a:schemeClr val="dk2"/>
            </a:solidFill>
            <a:prstDash val="solid"/>
            <a:round/>
            <a:headEnd type="none" w="sm" len="sm"/>
            <a:tailEnd type="none" w="sm" len="sm"/>
          </a:ln>
        </p:spPr>
      </p:pic>
      <p:cxnSp>
        <p:nvCxnSpPr>
          <p:cNvPr id="1836" name="Google Shape;1836;p80"/>
          <p:cNvCxnSpPr/>
          <p:nvPr/>
        </p:nvCxnSpPr>
        <p:spPr>
          <a:xfrm>
            <a:off x="2248275" y="3019437"/>
            <a:ext cx="431400" cy="0"/>
          </a:xfrm>
          <a:prstGeom prst="straightConnector1">
            <a:avLst/>
          </a:prstGeom>
          <a:noFill/>
          <a:ln w="19050" cap="flat" cmpd="sng">
            <a:solidFill>
              <a:schemeClr val="lt1"/>
            </a:solidFill>
            <a:prstDash val="solid"/>
            <a:round/>
            <a:headEnd type="none" w="med" len="med"/>
            <a:tailEnd type="triangle"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0"/>
        <p:cNvGrpSpPr/>
        <p:nvPr/>
      </p:nvGrpSpPr>
      <p:grpSpPr>
        <a:xfrm>
          <a:off x="0" y="0"/>
          <a:ext cx="0" cy="0"/>
          <a:chOff x="0" y="0"/>
          <a:chExt cx="0" cy="0"/>
        </a:xfrm>
      </p:grpSpPr>
      <p:sp>
        <p:nvSpPr>
          <p:cNvPr id="1841" name="Google Shape;1841;p81"/>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Pass setup</a:t>
            </a:r>
            <a:endParaRPr sz="2200">
              <a:solidFill>
                <a:schemeClr val="lt1"/>
              </a:solidFill>
              <a:latin typeface="Roboto SemiBold"/>
              <a:ea typeface="Roboto SemiBold"/>
              <a:cs typeface="Roboto SemiBold"/>
              <a:sym typeface="Roboto SemiBold"/>
            </a:endParaRPr>
          </a:p>
        </p:txBody>
      </p:sp>
      <p:grpSp>
        <p:nvGrpSpPr>
          <p:cNvPr id="1842" name="Google Shape;1842;p81"/>
          <p:cNvGrpSpPr/>
          <p:nvPr/>
        </p:nvGrpSpPr>
        <p:grpSpPr>
          <a:xfrm>
            <a:off x="92412" y="65726"/>
            <a:ext cx="2602188" cy="431175"/>
            <a:chOff x="92412" y="65726"/>
            <a:chExt cx="2602188" cy="431175"/>
          </a:xfrm>
        </p:grpSpPr>
        <p:pic>
          <p:nvPicPr>
            <p:cNvPr id="1843" name="Google Shape;1843;p81"/>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844" name="Google Shape;1844;p81"/>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845" name="Google Shape;1845;p81"/>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846" name="Google Shape;1846;p81"/>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847" name="Google Shape;1847;p81"/>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848" name="Google Shape;1848;p81"/>
          <p:cNvSpPr txBox="1"/>
          <p:nvPr/>
        </p:nvSpPr>
        <p:spPr>
          <a:xfrm>
            <a:off x="660025" y="1275850"/>
            <a:ext cx="4448700" cy="35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Describes pass in boolean expressions using      references from external structures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All pass information depends on </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600" b="1">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Parameters: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	</a:t>
            </a:r>
            <a:r>
              <a:rPr lang="en">
                <a:solidFill>
                  <a:schemeClr val="lt1"/>
                </a:solidFill>
                <a:latin typeface="Roboto"/>
                <a:ea typeface="Roboto"/>
                <a:cs typeface="Roboto"/>
                <a:sym typeface="Roboto"/>
              </a:rPr>
              <a:t>From pass desc:</a:t>
            </a:r>
            <a:endParaRPr>
              <a:solidFill>
                <a:schemeClr val="lt1"/>
              </a:solidFill>
              <a:latin typeface="Roboto"/>
              <a:ea typeface="Roboto"/>
              <a:cs typeface="Roboto"/>
              <a:sym typeface="Roboto"/>
            </a:endParaRPr>
          </a:p>
          <a:p>
            <a:pPr marL="914400" lvl="0" indent="-311150" algn="l" rtl="0">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sdr</a:t>
            </a:r>
            <a:endParaRPr sz="13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	</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a:solidFill>
                  <a:schemeClr val="lt1"/>
                </a:solidFill>
                <a:latin typeface="Roboto"/>
                <a:ea typeface="Roboto"/>
                <a:cs typeface="Roboto"/>
                <a:sym typeface="Roboto"/>
              </a:rPr>
              <a:t>	Common:</a:t>
            </a:r>
            <a:endParaRPr>
              <a:solidFill>
                <a:schemeClr val="lt1"/>
              </a:solidFill>
              <a:latin typeface="Roboto"/>
              <a:ea typeface="Roboto"/>
              <a:cs typeface="Roboto"/>
              <a:sym typeface="Roboto"/>
            </a:endParaRPr>
          </a:p>
          <a:p>
            <a:pPr marL="914400" lvl="0" indent="-311150" algn="l" rtl="0">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opt </a:t>
            </a:r>
            <a:r>
              <a:rPr lang="en" sz="1300">
                <a:solidFill>
                  <a:srgbClr val="828282"/>
                </a:solidFill>
                <a:latin typeface="Roboto"/>
                <a:ea typeface="Roboto"/>
                <a:cs typeface="Roboto"/>
                <a:sym typeface="Roboto"/>
              </a:rPr>
              <a:t>(options) </a:t>
            </a:r>
            <a:endParaRPr sz="1300">
              <a:solidFill>
                <a:schemeClr val="lt1"/>
              </a:solidFill>
              <a:latin typeface="Roboto"/>
              <a:ea typeface="Roboto"/>
              <a:cs typeface="Roboto"/>
              <a:sym typeface="Roboto"/>
            </a:endParaRPr>
          </a:p>
          <a:p>
            <a:pPr marL="914400" lvl="0" indent="-311150" algn="l" rtl="0">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env  </a:t>
            </a:r>
            <a:r>
              <a:rPr lang="en" sz="1300">
                <a:solidFill>
                  <a:srgbClr val="828282"/>
                </a:solidFill>
                <a:latin typeface="Roboto"/>
                <a:ea typeface="Roboto"/>
                <a:cs typeface="Roboto"/>
                <a:sym typeface="Roboto"/>
              </a:rPr>
              <a:t>(environment)</a:t>
            </a:r>
            <a:endParaRPr sz="1300">
              <a:solidFill>
                <a:srgbClr val="828282"/>
              </a:solidFill>
              <a:latin typeface="Roboto"/>
              <a:ea typeface="Roboto"/>
              <a:cs typeface="Roboto"/>
              <a:sym typeface="Roboto"/>
            </a:endParaRPr>
          </a:p>
          <a:p>
            <a:pPr marL="914400" lvl="0" indent="-311150" algn="l" rtl="0">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platform </a:t>
            </a:r>
            <a:r>
              <a:rPr lang="en" sz="1300">
                <a:solidFill>
                  <a:srgbClr val="828282"/>
                </a:solidFill>
                <a:latin typeface="Roboto"/>
                <a:ea typeface="Roboto"/>
                <a:cs typeface="Roboto"/>
                <a:sym typeface="Roboto"/>
              </a:rPr>
              <a:t>(platform, api vendor)</a:t>
            </a:r>
            <a:endParaRPr sz="1300">
              <a:solidFill>
                <a:srgbClr val="828282"/>
              </a:solidFill>
              <a:latin typeface="Roboto"/>
              <a:ea typeface="Roboto"/>
              <a:cs typeface="Roboto"/>
              <a:sym typeface="Roboto"/>
            </a:endParaRPr>
          </a:p>
          <a:p>
            <a:pPr marL="914400" lvl="0" indent="-311150" algn="l" rtl="0">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mtl  </a:t>
            </a:r>
            <a:r>
              <a:rPr lang="en" sz="1300">
                <a:solidFill>
                  <a:srgbClr val="828282"/>
                </a:solidFill>
                <a:latin typeface="Roboto"/>
                <a:ea typeface="Roboto"/>
                <a:cs typeface="Roboto"/>
                <a:sym typeface="Roboto"/>
              </a:rPr>
              <a:t>(addition material data from DCC)</a:t>
            </a:r>
            <a:endParaRPr sz="1300">
              <a:solidFill>
                <a:srgbClr val="828282"/>
              </a:solidFill>
              <a:latin typeface="Roboto"/>
              <a:ea typeface="Roboto"/>
              <a:cs typeface="Roboto"/>
              <a:sym typeface="Roboto"/>
            </a:endParaRPr>
          </a:p>
          <a:p>
            <a:pPr marL="914400" lvl="0" indent="-311150" algn="l" rtl="0">
              <a:spcBef>
                <a:spcPts val="0"/>
              </a:spcBef>
              <a:spcAft>
                <a:spcPts val="0"/>
              </a:spcAft>
              <a:buClr>
                <a:schemeClr val="lt1"/>
              </a:buClr>
              <a:buSzPts val="1300"/>
              <a:buFont typeface="Roboto"/>
              <a:buChar char="−"/>
            </a:pPr>
            <a:r>
              <a:rPr lang="en" sz="1300">
                <a:solidFill>
                  <a:schemeClr val="lt1"/>
                </a:solidFill>
                <a:latin typeface="Roboto"/>
                <a:ea typeface="Roboto"/>
                <a:cs typeface="Roboto"/>
                <a:sym typeface="Roboto"/>
              </a:rPr>
              <a:t>split </a:t>
            </a:r>
            <a:r>
              <a:rPr lang="en" sz="1300">
                <a:solidFill>
                  <a:srgbClr val="828282"/>
                </a:solidFill>
                <a:latin typeface="Roboto"/>
                <a:ea typeface="Roboto"/>
                <a:cs typeface="Roboto"/>
                <a:sym typeface="Roboto"/>
              </a:rPr>
              <a:t>(geometry data)</a:t>
            </a:r>
            <a:endParaRPr sz="1300">
              <a:solidFill>
                <a:srgbClr val="828282"/>
              </a:solidFill>
              <a:latin typeface="Roboto"/>
              <a:ea typeface="Roboto"/>
              <a:cs typeface="Roboto"/>
              <a:sym typeface="Roboto"/>
            </a:endParaRPr>
          </a:p>
          <a:p>
            <a:pPr marL="0" lvl="0" indent="0" algn="l" rtl="0">
              <a:spcBef>
                <a:spcPts val="0"/>
              </a:spcBef>
              <a:spcAft>
                <a:spcPts val="0"/>
              </a:spcAft>
              <a:buNone/>
            </a:pPr>
            <a:endParaRPr sz="1600">
              <a:solidFill>
                <a:schemeClr val="lt1"/>
              </a:solidFill>
              <a:latin typeface="Roboto"/>
              <a:ea typeface="Roboto"/>
              <a:cs typeface="Roboto"/>
              <a:sym typeface="Roboto"/>
            </a:endParaRPr>
          </a:p>
        </p:txBody>
      </p:sp>
      <p:sp>
        <p:nvSpPr>
          <p:cNvPr id="1849" name="Google Shape;1849;p81"/>
          <p:cNvSpPr/>
          <p:nvPr/>
        </p:nvSpPr>
        <p:spPr>
          <a:xfrm>
            <a:off x="7568475" y="1735600"/>
            <a:ext cx="1143300" cy="22920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850" name="Google Shape;1850;p81"/>
          <p:cNvSpPr/>
          <p:nvPr/>
        </p:nvSpPr>
        <p:spPr>
          <a:xfrm>
            <a:off x="5213350" y="1713425"/>
            <a:ext cx="1143300" cy="23142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nvGrpSpPr>
          <p:cNvPr id="1851" name="Google Shape;1851;p81"/>
          <p:cNvGrpSpPr/>
          <p:nvPr/>
        </p:nvGrpSpPr>
        <p:grpSpPr>
          <a:xfrm>
            <a:off x="5178300" y="1388450"/>
            <a:ext cx="3559800" cy="2663400"/>
            <a:chOff x="5178300" y="1388450"/>
            <a:chExt cx="3559800" cy="2663400"/>
          </a:xfrm>
        </p:grpSpPr>
        <p:sp>
          <p:nvSpPr>
            <p:cNvPr id="1852" name="Google Shape;1852;p81"/>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1853" name="Google Shape;1853;p81"/>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1854" name="Google Shape;1854;p81"/>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1855" name="Google Shape;1855;p81"/>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1856" name="Google Shape;1856;p81"/>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1857" name="Google Shape;1857;p81"/>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1858" name="Google Shape;1858;p81"/>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1859" name="Google Shape;1859;p81"/>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1860" name="Google Shape;1860;p81"/>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1861" name="Google Shape;1861;p81"/>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1862" name="Google Shape;1862;p81"/>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1863" name="Google Shape;1863;p81"/>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1864" name="Google Shape;1864;p81"/>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1865" name="Google Shape;1865;p81"/>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1866" name="Google Shape;1866;p81"/>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1867" name="Google Shape;1867;p81"/>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1868" name="Google Shape;1868;p81"/>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1869" name="Google Shape;1869;p81"/>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1870" name="Google Shape;1870;p81"/>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1871" name="Google Shape;1871;p81"/>
            <p:cNvCxnSpPr>
              <a:stCxn id="1869" idx="2"/>
              <a:endCxn id="1870"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1872" name="Google Shape;1872;p81"/>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1873" name="Google Shape;1873;p81"/>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grpSp>
      <p:sp>
        <p:nvSpPr>
          <p:cNvPr id="1874" name="Google Shape;1874;p81"/>
          <p:cNvSpPr/>
          <p:nvPr/>
        </p:nvSpPr>
        <p:spPr>
          <a:xfrm>
            <a:off x="524117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875" name="Google Shape;1875;p81"/>
          <p:cNvSpPr/>
          <p:nvPr/>
        </p:nvSpPr>
        <p:spPr>
          <a:xfrm>
            <a:off x="758242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8"/>
        <p:cNvGrpSpPr/>
        <p:nvPr/>
      </p:nvGrpSpPr>
      <p:grpSpPr>
        <a:xfrm>
          <a:off x="0" y="0"/>
          <a:ext cx="0" cy="0"/>
          <a:chOff x="0" y="0"/>
          <a:chExt cx="0" cy="0"/>
        </a:xfrm>
      </p:grpSpPr>
      <p:pic>
        <p:nvPicPr>
          <p:cNvPr id="289" name="Google Shape;289;p28"/>
          <p:cNvPicPr preferRelativeResize="0"/>
          <p:nvPr/>
        </p:nvPicPr>
        <p:blipFill>
          <a:blip r:embed="rId3">
            <a:alphaModFix/>
          </a:blip>
          <a:stretch>
            <a:fillRect/>
          </a:stretch>
        </p:blipFill>
        <p:spPr>
          <a:xfrm>
            <a:off x="4799929" y="-1"/>
            <a:ext cx="4344067" cy="5143500"/>
          </a:xfrm>
          <a:prstGeom prst="rect">
            <a:avLst/>
          </a:prstGeom>
          <a:noFill/>
          <a:ln>
            <a:noFill/>
          </a:ln>
        </p:spPr>
      </p:pic>
      <p:sp>
        <p:nvSpPr>
          <p:cNvPr id="290" name="Google Shape;290;p28"/>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Space Marine 2</a:t>
            </a:r>
            <a:endParaRPr sz="2200" b="1">
              <a:solidFill>
                <a:schemeClr val="lt1"/>
              </a:solidFill>
              <a:latin typeface="Roboto"/>
              <a:ea typeface="Roboto"/>
              <a:cs typeface="Roboto"/>
              <a:sym typeface="Roboto"/>
            </a:endParaRPr>
          </a:p>
        </p:txBody>
      </p:sp>
      <p:grpSp>
        <p:nvGrpSpPr>
          <p:cNvPr id="291" name="Google Shape;291;p28"/>
          <p:cNvGrpSpPr/>
          <p:nvPr/>
        </p:nvGrpSpPr>
        <p:grpSpPr>
          <a:xfrm>
            <a:off x="92412" y="65726"/>
            <a:ext cx="2602188" cy="431175"/>
            <a:chOff x="92412" y="65726"/>
            <a:chExt cx="2602188" cy="431175"/>
          </a:xfrm>
        </p:grpSpPr>
        <p:pic>
          <p:nvPicPr>
            <p:cNvPr id="292" name="Google Shape;292;p28"/>
            <p:cNvPicPr preferRelativeResize="0"/>
            <p:nvPr/>
          </p:nvPicPr>
          <p:blipFill>
            <a:blip r:embed="rId4">
              <a:alphaModFix/>
            </a:blip>
            <a:stretch>
              <a:fillRect/>
            </a:stretch>
          </p:blipFill>
          <p:spPr>
            <a:xfrm>
              <a:off x="92412" y="65726"/>
              <a:ext cx="1078185" cy="431175"/>
            </a:xfrm>
            <a:prstGeom prst="rect">
              <a:avLst/>
            </a:prstGeom>
            <a:noFill/>
            <a:ln>
              <a:noFill/>
            </a:ln>
          </p:spPr>
        </p:pic>
        <p:sp>
          <p:nvSpPr>
            <p:cNvPr id="293" name="Google Shape;293;p28"/>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94" name="Google Shape;294;p28"/>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95" name="Google Shape;295;p28"/>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96" name="Google Shape;296;p28"/>
          <p:cNvPicPr preferRelativeResize="0"/>
          <p:nvPr/>
        </p:nvPicPr>
        <p:blipFill rotWithShape="1">
          <a:blip r:embed="rId5">
            <a:alphaModFix/>
          </a:blip>
          <a:srcRect l="3993" t="1550" r="3984" b="1550"/>
          <a:stretch/>
        </p:blipFill>
        <p:spPr>
          <a:xfrm>
            <a:off x="8467900" y="65725"/>
            <a:ext cx="618000" cy="625800"/>
          </a:xfrm>
          <a:prstGeom prst="ellipse">
            <a:avLst/>
          </a:prstGeom>
          <a:noFill/>
          <a:ln>
            <a:noFill/>
          </a:ln>
        </p:spPr>
      </p:pic>
      <p:sp>
        <p:nvSpPr>
          <p:cNvPr id="297" name="Google Shape;297;p28"/>
          <p:cNvSpPr txBox="1"/>
          <p:nvPr/>
        </p:nvSpPr>
        <p:spPr>
          <a:xfrm>
            <a:off x="431425" y="1103425"/>
            <a:ext cx="40923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First studio project developed on Swarm Engine for 9th generation consoles </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Required a lot of work to bring the engine up to visuals and features that game needs</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Some aspects game specific </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Some are relevant for almost all modern games</a:t>
            </a:r>
            <a:endParaRPr>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In the following slides we want to cover:</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Geometry engine pipeline</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Shaders infrastructure</a:t>
            </a:r>
            <a:endParaRPr>
              <a:solidFill>
                <a:schemeClr val="lt1"/>
              </a:solidFill>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79"/>
        <p:cNvGrpSpPr/>
        <p:nvPr/>
      </p:nvGrpSpPr>
      <p:grpSpPr>
        <a:xfrm>
          <a:off x="0" y="0"/>
          <a:ext cx="0" cy="0"/>
          <a:chOff x="0" y="0"/>
          <a:chExt cx="0" cy="0"/>
        </a:xfrm>
      </p:grpSpPr>
      <p:sp>
        <p:nvSpPr>
          <p:cNvPr id="1880" name="Google Shape;1880;p82"/>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Pass setup</a:t>
            </a:r>
            <a:endParaRPr sz="2200">
              <a:solidFill>
                <a:schemeClr val="lt1"/>
              </a:solidFill>
              <a:latin typeface="Roboto SemiBold"/>
              <a:ea typeface="Roboto SemiBold"/>
              <a:cs typeface="Roboto SemiBold"/>
              <a:sym typeface="Roboto SemiBold"/>
            </a:endParaRPr>
          </a:p>
        </p:txBody>
      </p:sp>
      <p:grpSp>
        <p:nvGrpSpPr>
          <p:cNvPr id="1881" name="Google Shape;1881;p82"/>
          <p:cNvGrpSpPr/>
          <p:nvPr/>
        </p:nvGrpSpPr>
        <p:grpSpPr>
          <a:xfrm>
            <a:off x="92412" y="65726"/>
            <a:ext cx="2602188" cy="431175"/>
            <a:chOff x="92412" y="65726"/>
            <a:chExt cx="2602188" cy="431175"/>
          </a:xfrm>
        </p:grpSpPr>
        <p:pic>
          <p:nvPicPr>
            <p:cNvPr id="1882" name="Google Shape;1882;p82"/>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883" name="Google Shape;1883;p82"/>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884" name="Google Shape;1884;p82"/>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885" name="Google Shape;1885;p82"/>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886" name="Google Shape;1886;p82"/>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887" name="Google Shape;1887;p82"/>
          <p:cNvSpPr txBox="1"/>
          <p:nvPr/>
        </p:nvSpPr>
        <p:spPr>
          <a:xfrm>
            <a:off x="660025" y="1275850"/>
            <a:ext cx="4448700" cy="9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Defines (hlsl compilation parameters)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Max 256 per pass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600">
              <a:solidFill>
                <a:schemeClr val="lt1"/>
              </a:solidFill>
              <a:latin typeface="Roboto"/>
              <a:ea typeface="Roboto"/>
              <a:cs typeface="Roboto"/>
              <a:sym typeface="Roboto"/>
            </a:endParaRPr>
          </a:p>
          <a:p>
            <a:pPr marL="0" lvl="0" indent="0" algn="l" rtl="0">
              <a:spcBef>
                <a:spcPts val="0"/>
              </a:spcBef>
              <a:spcAft>
                <a:spcPts val="0"/>
              </a:spcAft>
              <a:buNone/>
            </a:pPr>
            <a:endParaRPr sz="1600">
              <a:solidFill>
                <a:schemeClr val="lt1"/>
              </a:solidFill>
              <a:latin typeface="Roboto"/>
              <a:ea typeface="Roboto"/>
              <a:cs typeface="Roboto"/>
              <a:sym typeface="Roboto"/>
            </a:endParaRPr>
          </a:p>
        </p:txBody>
      </p:sp>
      <p:sp>
        <p:nvSpPr>
          <p:cNvPr id="1888" name="Google Shape;1888;p82"/>
          <p:cNvSpPr/>
          <p:nvPr/>
        </p:nvSpPr>
        <p:spPr>
          <a:xfrm>
            <a:off x="7568475" y="1735600"/>
            <a:ext cx="1143300" cy="22920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889" name="Google Shape;1889;p82"/>
          <p:cNvSpPr/>
          <p:nvPr/>
        </p:nvSpPr>
        <p:spPr>
          <a:xfrm>
            <a:off x="5213350" y="1713425"/>
            <a:ext cx="1143300" cy="23142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nvGrpSpPr>
          <p:cNvPr id="1890" name="Google Shape;1890;p82"/>
          <p:cNvGrpSpPr/>
          <p:nvPr/>
        </p:nvGrpSpPr>
        <p:grpSpPr>
          <a:xfrm>
            <a:off x="5178300" y="1388450"/>
            <a:ext cx="3559800" cy="2663400"/>
            <a:chOff x="5178300" y="1388450"/>
            <a:chExt cx="3559800" cy="2663400"/>
          </a:xfrm>
        </p:grpSpPr>
        <p:sp>
          <p:nvSpPr>
            <p:cNvPr id="1891" name="Google Shape;1891;p82"/>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1892" name="Google Shape;1892;p82"/>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1893" name="Google Shape;1893;p82"/>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1894" name="Google Shape;1894;p82"/>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1895" name="Google Shape;1895;p82"/>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1896" name="Google Shape;1896;p82"/>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1897" name="Google Shape;1897;p82"/>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1898" name="Google Shape;1898;p82"/>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1899" name="Google Shape;1899;p82"/>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1900" name="Google Shape;1900;p82"/>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1901" name="Google Shape;1901;p82"/>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1902" name="Google Shape;1902;p82"/>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1903" name="Google Shape;1903;p82"/>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1904" name="Google Shape;1904;p82"/>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1905" name="Google Shape;1905;p82"/>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1906" name="Google Shape;1906;p82"/>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1907" name="Google Shape;1907;p82"/>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1908" name="Google Shape;1908;p82"/>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1909" name="Google Shape;1909;p82"/>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1910" name="Google Shape;1910;p82"/>
            <p:cNvCxnSpPr>
              <a:stCxn id="1908" idx="2"/>
              <a:endCxn id="1909"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1911" name="Google Shape;1911;p82"/>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1912" name="Google Shape;1912;p82"/>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grpSp>
      <p:sp>
        <p:nvSpPr>
          <p:cNvPr id="1913" name="Google Shape;1913;p82"/>
          <p:cNvSpPr/>
          <p:nvPr/>
        </p:nvSpPr>
        <p:spPr>
          <a:xfrm>
            <a:off x="524117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914" name="Google Shape;1914;p82"/>
          <p:cNvSpPr/>
          <p:nvPr/>
        </p:nvSpPr>
        <p:spPr>
          <a:xfrm>
            <a:off x="758242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pic>
        <p:nvPicPr>
          <p:cNvPr id="1915" name="Google Shape;1915;p82"/>
          <p:cNvPicPr preferRelativeResize="0"/>
          <p:nvPr/>
        </p:nvPicPr>
        <p:blipFill>
          <a:blip r:embed="rId5">
            <a:alphaModFix/>
          </a:blip>
          <a:stretch>
            <a:fillRect/>
          </a:stretch>
        </p:blipFill>
        <p:spPr>
          <a:xfrm>
            <a:off x="660025" y="2249713"/>
            <a:ext cx="2962275" cy="189256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19"/>
        <p:cNvGrpSpPr/>
        <p:nvPr/>
      </p:nvGrpSpPr>
      <p:grpSpPr>
        <a:xfrm>
          <a:off x="0" y="0"/>
          <a:ext cx="0" cy="0"/>
          <a:chOff x="0" y="0"/>
          <a:chExt cx="0" cy="0"/>
        </a:xfrm>
      </p:grpSpPr>
      <p:sp>
        <p:nvSpPr>
          <p:cNvPr id="1920" name="Google Shape;1920;p83"/>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Pass setup</a:t>
            </a:r>
            <a:endParaRPr sz="2200">
              <a:solidFill>
                <a:schemeClr val="lt1"/>
              </a:solidFill>
              <a:latin typeface="Roboto SemiBold"/>
              <a:ea typeface="Roboto SemiBold"/>
              <a:cs typeface="Roboto SemiBold"/>
              <a:sym typeface="Roboto SemiBold"/>
            </a:endParaRPr>
          </a:p>
        </p:txBody>
      </p:sp>
      <p:grpSp>
        <p:nvGrpSpPr>
          <p:cNvPr id="1921" name="Google Shape;1921;p83"/>
          <p:cNvGrpSpPr/>
          <p:nvPr/>
        </p:nvGrpSpPr>
        <p:grpSpPr>
          <a:xfrm>
            <a:off x="92412" y="65726"/>
            <a:ext cx="2602188" cy="431175"/>
            <a:chOff x="92412" y="65726"/>
            <a:chExt cx="2602188" cy="431175"/>
          </a:xfrm>
        </p:grpSpPr>
        <p:pic>
          <p:nvPicPr>
            <p:cNvPr id="1922" name="Google Shape;1922;p83"/>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923" name="Google Shape;1923;p83"/>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924" name="Google Shape;1924;p83"/>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925" name="Google Shape;1925;p83"/>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926" name="Google Shape;1926;p83"/>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927" name="Google Shape;1927;p83"/>
          <p:cNvSpPr txBox="1"/>
          <p:nvPr/>
        </p:nvSpPr>
        <p:spPr>
          <a:xfrm>
            <a:off x="660025" y="1275850"/>
            <a:ext cx="4448700" cy="5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Vertex format</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600">
              <a:solidFill>
                <a:schemeClr val="lt1"/>
              </a:solidFill>
              <a:latin typeface="Roboto"/>
              <a:ea typeface="Roboto"/>
              <a:cs typeface="Roboto"/>
              <a:sym typeface="Roboto"/>
            </a:endParaRPr>
          </a:p>
          <a:p>
            <a:pPr marL="0" lvl="0" indent="0" algn="l" rtl="0">
              <a:spcBef>
                <a:spcPts val="0"/>
              </a:spcBef>
              <a:spcAft>
                <a:spcPts val="0"/>
              </a:spcAft>
              <a:buNone/>
            </a:pPr>
            <a:endParaRPr sz="1600">
              <a:solidFill>
                <a:schemeClr val="lt1"/>
              </a:solidFill>
              <a:latin typeface="Roboto"/>
              <a:ea typeface="Roboto"/>
              <a:cs typeface="Roboto"/>
              <a:sym typeface="Roboto"/>
            </a:endParaRPr>
          </a:p>
          <a:p>
            <a:pPr marL="0" lvl="0" indent="0" algn="l" rtl="0">
              <a:spcBef>
                <a:spcPts val="0"/>
              </a:spcBef>
              <a:spcAft>
                <a:spcPts val="0"/>
              </a:spcAft>
              <a:buNone/>
            </a:pPr>
            <a:endParaRPr sz="1600">
              <a:solidFill>
                <a:schemeClr val="lt1"/>
              </a:solidFill>
              <a:latin typeface="Roboto"/>
              <a:ea typeface="Roboto"/>
              <a:cs typeface="Roboto"/>
              <a:sym typeface="Roboto"/>
            </a:endParaRPr>
          </a:p>
        </p:txBody>
      </p:sp>
      <p:sp>
        <p:nvSpPr>
          <p:cNvPr id="1928" name="Google Shape;1928;p83"/>
          <p:cNvSpPr/>
          <p:nvPr/>
        </p:nvSpPr>
        <p:spPr>
          <a:xfrm>
            <a:off x="7568475" y="1735600"/>
            <a:ext cx="1143300" cy="22920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929" name="Google Shape;1929;p83"/>
          <p:cNvSpPr/>
          <p:nvPr/>
        </p:nvSpPr>
        <p:spPr>
          <a:xfrm>
            <a:off x="5213350" y="1713425"/>
            <a:ext cx="1143300" cy="23142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nvGrpSpPr>
          <p:cNvPr id="1930" name="Google Shape;1930;p83"/>
          <p:cNvGrpSpPr/>
          <p:nvPr/>
        </p:nvGrpSpPr>
        <p:grpSpPr>
          <a:xfrm>
            <a:off x="5178300" y="1388450"/>
            <a:ext cx="3559800" cy="2663400"/>
            <a:chOff x="5178300" y="1388450"/>
            <a:chExt cx="3559800" cy="2663400"/>
          </a:xfrm>
        </p:grpSpPr>
        <p:sp>
          <p:nvSpPr>
            <p:cNvPr id="1931" name="Google Shape;1931;p83"/>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1932" name="Google Shape;1932;p83"/>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1933" name="Google Shape;1933;p83"/>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1934" name="Google Shape;1934;p83"/>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1935" name="Google Shape;1935;p83"/>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1936" name="Google Shape;1936;p83"/>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1937" name="Google Shape;1937;p83"/>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1938" name="Google Shape;1938;p83"/>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1939" name="Google Shape;1939;p83"/>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1940" name="Google Shape;1940;p83"/>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1941" name="Google Shape;1941;p83"/>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1942" name="Google Shape;1942;p83"/>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1943" name="Google Shape;1943;p83"/>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1944" name="Google Shape;1944;p83"/>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1945" name="Google Shape;1945;p83"/>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1946" name="Google Shape;1946;p83"/>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1947" name="Google Shape;1947;p83"/>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1948" name="Google Shape;1948;p83"/>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1949" name="Google Shape;1949;p83"/>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1950" name="Google Shape;1950;p83"/>
            <p:cNvCxnSpPr>
              <a:stCxn id="1948" idx="2"/>
              <a:endCxn id="1949"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1951" name="Google Shape;1951;p83"/>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1952" name="Google Shape;1952;p83"/>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grpSp>
      <p:sp>
        <p:nvSpPr>
          <p:cNvPr id="1953" name="Google Shape;1953;p83"/>
          <p:cNvSpPr/>
          <p:nvPr/>
        </p:nvSpPr>
        <p:spPr>
          <a:xfrm>
            <a:off x="524117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954" name="Google Shape;1954;p83"/>
          <p:cNvSpPr/>
          <p:nvPr/>
        </p:nvSpPr>
        <p:spPr>
          <a:xfrm>
            <a:off x="758242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pic>
        <p:nvPicPr>
          <p:cNvPr id="1955" name="Google Shape;1955;p83"/>
          <p:cNvPicPr preferRelativeResize="0"/>
          <p:nvPr/>
        </p:nvPicPr>
        <p:blipFill>
          <a:blip r:embed="rId5">
            <a:alphaModFix/>
          </a:blip>
          <a:stretch>
            <a:fillRect/>
          </a:stretch>
        </p:blipFill>
        <p:spPr>
          <a:xfrm>
            <a:off x="660025" y="1784050"/>
            <a:ext cx="3400425" cy="2019002"/>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59"/>
        <p:cNvGrpSpPr/>
        <p:nvPr/>
      </p:nvGrpSpPr>
      <p:grpSpPr>
        <a:xfrm>
          <a:off x="0" y="0"/>
          <a:ext cx="0" cy="0"/>
          <a:chOff x="0" y="0"/>
          <a:chExt cx="0" cy="0"/>
        </a:xfrm>
      </p:grpSpPr>
      <p:sp>
        <p:nvSpPr>
          <p:cNvPr id="1960" name="Google Shape;1960;p84"/>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Pass setup</a:t>
            </a:r>
            <a:endParaRPr sz="2200">
              <a:solidFill>
                <a:schemeClr val="lt1"/>
              </a:solidFill>
              <a:latin typeface="Roboto SemiBold"/>
              <a:ea typeface="Roboto SemiBold"/>
              <a:cs typeface="Roboto SemiBold"/>
              <a:sym typeface="Roboto SemiBold"/>
            </a:endParaRPr>
          </a:p>
        </p:txBody>
      </p:sp>
      <p:grpSp>
        <p:nvGrpSpPr>
          <p:cNvPr id="1961" name="Google Shape;1961;p84"/>
          <p:cNvGrpSpPr/>
          <p:nvPr/>
        </p:nvGrpSpPr>
        <p:grpSpPr>
          <a:xfrm>
            <a:off x="92412" y="65726"/>
            <a:ext cx="2602188" cy="431175"/>
            <a:chOff x="92412" y="65726"/>
            <a:chExt cx="2602188" cy="431175"/>
          </a:xfrm>
        </p:grpSpPr>
        <p:pic>
          <p:nvPicPr>
            <p:cNvPr id="1962" name="Google Shape;1962;p84"/>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1963" name="Google Shape;1963;p84"/>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1964" name="Google Shape;1964;p84"/>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1965" name="Google Shape;1965;p84"/>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1966" name="Google Shape;1966;p84"/>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1967" name="Google Shape;1967;p84"/>
          <p:cNvSpPr txBox="1"/>
          <p:nvPr/>
        </p:nvSpPr>
        <p:spPr>
          <a:xfrm>
            <a:off x="660025" y="1275850"/>
            <a:ext cx="4448700" cy="5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Render state</a:t>
            </a:r>
            <a:endParaRPr sz="1500">
              <a:solidFill>
                <a:schemeClr val="lt1"/>
              </a:solidFill>
              <a:latin typeface="Roboto"/>
              <a:ea typeface="Roboto"/>
              <a:cs typeface="Roboto"/>
              <a:sym typeface="Roboto"/>
            </a:endParaRPr>
          </a:p>
        </p:txBody>
      </p:sp>
      <p:sp>
        <p:nvSpPr>
          <p:cNvPr id="1968" name="Google Shape;1968;p84"/>
          <p:cNvSpPr/>
          <p:nvPr/>
        </p:nvSpPr>
        <p:spPr>
          <a:xfrm>
            <a:off x="7568475" y="1735600"/>
            <a:ext cx="1143300" cy="22920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969" name="Google Shape;1969;p84"/>
          <p:cNvSpPr/>
          <p:nvPr/>
        </p:nvSpPr>
        <p:spPr>
          <a:xfrm>
            <a:off x="5213350" y="1713425"/>
            <a:ext cx="1143300" cy="23142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nvGrpSpPr>
          <p:cNvPr id="1970" name="Google Shape;1970;p84"/>
          <p:cNvGrpSpPr/>
          <p:nvPr/>
        </p:nvGrpSpPr>
        <p:grpSpPr>
          <a:xfrm>
            <a:off x="5178300" y="1388450"/>
            <a:ext cx="3559800" cy="2663400"/>
            <a:chOff x="5178300" y="1388450"/>
            <a:chExt cx="3559800" cy="2663400"/>
          </a:xfrm>
        </p:grpSpPr>
        <p:sp>
          <p:nvSpPr>
            <p:cNvPr id="1971" name="Google Shape;1971;p84"/>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1972" name="Google Shape;1972;p84"/>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1973" name="Google Shape;1973;p84"/>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1974" name="Google Shape;1974;p84"/>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1975" name="Google Shape;1975;p84"/>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1976" name="Google Shape;1976;p84"/>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1977" name="Google Shape;1977;p84"/>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1978" name="Google Shape;1978;p84"/>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1979" name="Google Shape;1979;p84"/>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1980" name="Google Shape;1980;p84"/>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1981" name="Google Shape;1981;p84"/>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1982" name="Google Shape;1982;p84"/>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1983" name="Google Shape;1983;p84"/>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1984" name="Google Shape;1984;p84"/>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1985" name="Google Shape;1985;p84"/>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1986" name="Google Shape;1986;p84"/>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1987" name="Google Shape;1987;p84"/>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1988" name="Google Shape;1988;p84"/>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1989" name="Google Shape;1989;p84"/>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1990" name="Google Shape;1990;p84"/>
            <p:cNvCxnSpPr>
              <a:stCxn id="1988" idx="2"/>
              <a:endCxn id="1989"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1991" name="Google Shape;1991;p84"/>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1992" name="Google Shape;1992;p84"/>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grpSp>
      <p:sp>
        <p:nvSpPr>
          <p:cNvPr id="1993" name="Google Shape;1993;p84"/>
          <p:cNvSpPr/>
          <p:nvPr/>
        </p:nvSpPr>
        <p:spPr>
          <a:xfrm>
            <a:off x="524117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994" name="Google Shape;1994;p84"/>
          <p:cNvSpPr/>
          <p:nvPr/>
        </p:nvSpPr>
        <p:spPr>
          <a:xfrm>
            <a:off x="758242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pic>
        <p:nvPicPr>
          <p:cNvPr id="1995" name="Google Shape;1995;p84"/>
          <p:cNvPicPr preferRelativeResize="0"/>
          <p:nvPr/>
        </p:nvPicPr>
        <p:blipFill>
          <a:blip r:embed="rId5">
            <a:alphaModFix/>
          </a:blip>
          <a:stretch>
            <a:fillRect/>
          </a:stretch>
        </p:blipFill>
        <p:spPr>
          <a:xfrm>
            <a:off x="660013" y="1750263"/>
            <a:ext cx="3408255" cy="193042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99"/>
        <p:cNvGrpSpPr/>
        <p:nvPr/>
      </p:nvGrpSpPr>
      <p:grpSpPr>
        <a:xfrm>
          <a:off x="0" y="0"/>
          <a:ext cx="0" cy="0"/>
          <a:chOff x="0" y="0"/>
          <a:chExt cx="0" cy="0"/>
        </a:xfrm>
      </p:grpSpPr>
      <p:sp>
        <p:nvSpPr>
          <p:cNvPr id="2000" name="Google Shape;2000;p85"/>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Pass setup</a:t>
            </a:r>
            <a:endParaRPr sz="2200">
              <a:solidFill>
                <a:schemeClr val="lt1"/>
              </a:solidFill>
              <a:latin typeface="Roboto SemiBold"/>
              <a:ea typeface="Roboto SemiBold"/>
              <a:cs typeface="Roboto SemiBold"/>
              <a:sym typeface="Roboto SemiBold"/>
            </a:endParaRPr>
          </a:p>
        </p:txBody>
      </p:sp>
      <p:grpSp>
        <p:nvGrpSpPr>
          <p:cNvPr id="2001" name="Google Shape;2001;p85"/>
          <p:cNvGrpSpPr/>
          <p:nvPr/>
        </p:nvGrpSpPr>
        <p:grpSpPr>
          <a:xfrm>
            <a:off x="92412" y="65726"/>
            <a:ext cx="2602188" cy="431175"/>
            <a:chOff x="92412" y="65726"/>
            <a:chExt cx="2602188" cy="431175"/>
          </a:xfrm>
        </p:grpSpPr>
        <p:pic>
          <p:nvPicPr>
            <p:cNvPr id="2002" name="Google Shape;2002;p85"/>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003" name="Google Shape;2003;p85"/>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004" name="Google Shape;2004;p85"/>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005" name="Google Shape;2005;p85"/>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006" name="Google Shape;2006;p85"/>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007" name="Google Shape;2007;p85"/>
          <p:cNvSpPr txBox="1"/>
          <p:nvPr/>
        </p:nvSpPr>
        <p:spPr>
          <a:xfrm>
            <a:off x="660025" y="1275850"/>
            <a:ext cx="4448700" cy="5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Render target formats</a:t>
            </a:r>
            <a:endParaRPr sz="1500">
              <a:solidFill>
                <a:schemeClr val="lt1"/>
              </a:solidFill>
              <a:latin typeface="Roboto"/>
              <a:ea typeface="Roboto"/>
              <a:cs typeface="Roboto"/>
              <a:sym typeface="Roboto"/>
            </a:endParaRPr>
          </a:p>
        </p:txBody>
      </p:sp>
      <p:sp>
        <p:nvSpPr>
          <p:cNvPr id="2008" name="Google Shape;2008;p85"/>
          <p:cNvSpPr/>
          <p:nvPr/>
        </p:nvSpPr>
        <p:spPr>
          <a:xfrm>
            <a:off x="7568475" y="1735600"/>
            <a:ext cx="1143300" cy="22920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2009" name="Google Shape;2009;p85"/>
          <p:cNvSpPr/>
          <p:nvPr/>
        </p:nvSpPr>
        <p:spPr>
          <a:xfrm>
            <a:off x="5213350" y="1713425"/>
            <a:ext cx="1143300" cy="23142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nvGrpSpPr>
          <p:cNvPr id="2010" name="Google Shape;2010;p85"/>
          <p:cNvGrpSpPr/>
          <p:nvPr/>
        </p:nvGrpSpPr>
        <p:grpSpPr>
          <a:xfrm>
            <a:off x="5178300" y="1388450"/>
            <a:ext cx="3559800" cy="2663400"/>
            <a:chOff x="5178300" y="1388450"/>
            <a:chExt cx="3559800" cy="2663400"/>
          </a:xfrm>
        </p:grpSpPr>
        <p:sp>
          <p:nvSpPr>
            <p:cNvPr id="2011" name="Google Shape;2011;p85"/>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2012" name="Google Shape;2012;p85"/>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2013" name="Google Shape;2013;p85"/>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2014" name="Google Shape;2014;p85"/>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2015" name="Google Shape;2015;p85"/>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2016" name="Google Shape;2016;p85"/>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2017" name="Google Shape;2017;p85"/>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2018" name="Google Shape;2018;p85"/>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2019" name="Google Shape;2019;p85"/>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2020" name="Google Shape;2020;p85"/>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2021" name="Google Shape;2021;p85"/>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2022" name="Google Shape;2022;p85"/>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2023" name="Google Shape;2023;p85"/>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2024" name="Google Shape;2024;p85"/>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2025" name="Google Shape;2025;p85"/>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2026" name="Google Shape;2026;p85"/>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2027" name="Google Shape;2027;p85"/>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2028" name="Google Shape;2028;p85"/>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2029" name="Google Shape;2029;p85"/>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2030" name="Google Shape;2030;p85"/>
            <p:cNvCxnSpPr>
              <a:stCxn id="2028" idx="2"/>
              <a:endCxn id="2029"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2031" name="Google Shape;2031;p85"/>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2032" name="Google Shape;2032;p85"/>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grpSp>
      <p:sp>
        <p:nvSpPr>
          <p:cNvPr id="2033" name="Google Shape;2033;p85"/>
          <p:cNvSpPr/>
          <p:nvPr/>
        </p:nvSpPr>
        <p:spPr>
          <a:xfrm>
            <a:off x="524117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2034" name="Google Shape;2034;p85"/>
          <p:cNvSpPr/>
          <p:nvPr/>
        </p:nvSpPr>
        <p:spPr>
          <a:xfrm>
            <a:off x="758242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pic>
        <p:nvPicPr>
          <p:cNvPr id="2035" name="Google Shape;2035;p85"/>
          <p:cNvPicPr preferRelativeResize="0"/>
          <p:nvPr/>
        </p:nvPicPr>
        <p:blipFill>
          <a:blip r:embed="rId5">
            <a:alphaModFix/>
          </a:blip>
          <a:stretch>
            <a:fillRect/>
          </a:stretch>
        </p:blipFill>
        <p:spPr>
          <a:xfrm>
            <a:off x="660025" y="1735588"/>
            <a:ext cx="3657600" cy="210589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39"/>
        <p:cNvGrpSpPr/>
        <p:nvPr/>
      </p:nvGrpSpPr>
      <p:grpSpPr>
        <a:xfrm>
          <a:off x="0" y="0"/>
          <a:ext cx="0" cy="0"/>
          <a:chOff x="0" y="0"/>
          <a:chExt cx="0" cy="0"/>
        </a:xfrm>
      </p:grpSpPr>
      <p:sp>
        <p:nvSpPr>
          <p:cNvPr id="2040" name="Google Shape;2040;p86"/>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Pass setup</a:t>
            </a:r>
            <a:endParaRPr sz="2200">
              <a:solidFill>
                <a:schemeClr val="lt1"/>
              </a:solidFill>
              <a:latin typeface="Roboto SemiBold"/>
              <a:ea typeface="Roboto SemiBold"/>
              <a:cs typeface="Roboto SemiBold"/>
              <a:sym typeface="Roboto SemiBold"/>
            </a:endParaRPr>
          </a:p>
        </p:txBody>
      </p:sp>
      <p:grpSp>
        <p:nvGrpSpPr>
          <p:cNvPr id="2041" name="Google Shape;2041;p86"/>
          <p:cNvGrpSpPr/>
          <p:nvPr/>
        </p:nvGrpSpPr>
        <p:grpSpPr>
          <a:xfrm>
            <a:off x="92412" y="65726"/>
            <a:ext cx="2602188" cy="431175"/>
            <a:chOff x="92412" y="65726"/>
            <a:chExt cx="2602188" cy="431175"/>
          </a:xfrm>
        </p:grpSpPr>
        <p:pic>
          <p:nvPicPr>
            <p:cNvPr id="2042" name="Google Shape;2042;p86"/>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043" name="Google Shape;2043;p86"/>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044" name="Google Shape;2044;p86"/>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045" name="Google Shape;2045;p86"/>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046" name="Google Shape;2046;p86"/>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047" name="Google Shape;2047;p86"/>
          <p:cNvSpPr txBox="1"/>
          <p:nvPr/>
        </p:nvSpPr>
        <p:spPr>
          <a:xfrm>
            <a:off x="660025" y="1275850"/>
            <a:ext cx="4448700" cy="16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Render flags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b="1">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Allow pass additional info into c++ code</a:t>
            </a:r>
            <a:endParaRPr sz="15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Queue type</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Sorting order</a:t>
            </a:r>
            <a:endParaRPr>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etc</a:t>
            </a:r>
            <a:endParaRPr>
              <a:solidFill>
                <a:schemeClr val="lt1"/>
              </a:solidFill>
              <a:latin typeface="Roboto"/>
              <a:ea typeface="Roboto"/>
              <a:cs typeface="Roboto"/>
              <a:sym typeface="Roboto"/>
            </a:endParaRPr>
          </a:p>
          <a:p>
            <a:pPr marL="0" lvl="0" indent="0" algn="l" rtl="0">
              <a:spcBef>
                <a:spcPts val="0"/>
              </a:spcBef>
              <a:spcAft>
                <a:spcPts val="0"/>
              </a:spcAft>
              <a:buNone/>
            </a:pPr>
            <a:endParaRPr sz="1600" b="1">
              <a:solidFill>
                <a:schemeClr val="lt1"/>
              </a:solidFill>
              <a:latin typeface="Roboto"/>
              <a:ea typeface="Roboto"/>
              <a:cs typeface="Roboto"/>
              <a:sym typeface="Roboto"/>
            </a:endParaRPr>
          </a:p>
        </p:txBody>
      </p:sp>
      <p:sp>
        <p:nvSpPr>
          <p:cNvPr id="2048" name="Google Shape;2048;p86"/>
          <p:cNvSpPr/>
          <p:nvPr/>
        </p:nvSpPr>
        <p:spPr>
          <a:xfrm>
            <a:off x="7568475" y="1735600"/>
            <a:ext cx="1143300" cy="22920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2049" name="Google Shape;2049;p86"/>
          <p:cNvSpPr/>
          <p:nvPr/>
        </p:nvSpPr>
        <p:spPr>
          <a:xfrm>
            <a:off x="5213350" y="1713425"/>
            <a:ext cx="1143300" cy="23142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nvGrpSpPr>
          <p:cNvPr id="2050" name="Google Shape;2050;p86"/>
          <p:cNvGrpSpPr/>
          <p:nvPr/>
        </p:nvGrpSpPr>
        <p:grpSpPr>
          <a:xfrm>
            <a:off x="5178300" y="1388450"/>
            <a:ext cx="3559800" cy="2663400"/>
            <a:chOff x="5178300" y="1388450"/>
            <a:chExt cx="3559800" cy="2663400"/>
          </a:xfrm>
        </p:grpSpPr>
        <p:sp>
          <p:nvSpPr>
            <p:cNvPr id="2051" name="Google Shape;2051;p86"/>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2052" name="Google Shape;2052;p86"/>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2053" name="Google Shape;2053;p86"/>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2054" name="Google Shape;2054;p86"/>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2055" name="Google Shape;2055;p86"/>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2056" name="Google Shape;2056;p86"/>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2057" name="Google Shape;2057;p86"/>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2058" name="Google Shape;2058;p86"/>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2059" name="Google Shape;2059;p86"/>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2060" name="Google Shape;2060;p86"/>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2061" name="Google Shape;2061;p86"/>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2062" name="Google Shape;2062;p86"/>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2063" name="Google Shape;2063;p86"/>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2064" name="Google Shape;2064;p86"/>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2065" name="Google Shape;2065;p86"/>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2066" name="Google Shape;2066;p86"/>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2067" name="Google Shape;2067;p86"/>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2068" name="Google Shape;2068;p86"/>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2069" name="Google Shape;2069;p86"/>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2070" name="Google Shape;2070;p86"/>
            <p:cNvCxnSpPr>
              <a:stCxn id="2068" idx="2"/>
              <a:endCxn id="2069"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2071" name="Google Shape;2071;p86"/>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2072" name="Google Shape;2072;p86"/>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grpSp>
      <p:sp>
        <p:nvSpPr>
          <p:cNvPr id="2073" name="Google Shape;2073;p86"/>
          <p:cNvSpPr/>
          <p:nvPr/>
        </p:nvSpPr>
        <p:spPr>
          <a:xfrm>
            <a:off x="524117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2074" name="Google Shape;2074;p86"/>
          <p:cNvSpPr/>
          <p:nvPr/>
        </p:nvSpPr>
        <p:spPr>
          <a:xfrm>
            <a:off x="758242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pic>
        <p:nvPicPr>
          <p:cNvPr id="2075" name="Google Shape;2075;p86"/>
          <p:cNvPicPr preferRelativeResize="0"/>
          <p:nvPr/>
        </p:nvPicPr>
        <p:blipFill>
          <a:blip r:embed="rId5">
            <a:alphaModFix/>
          </a:blip>
          <a:stretch>
            <a:fillRect/>
          </a:stretch>
        </p:blipFill>
        <p:spPr>
          <a:xfrm>
            <a:off x="660013" y="2891337"/>
            <a:ext cx="4201954" cy="1098972"/>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79"/>
        <p:cNvGrpSpPr/>
        <p:nvPr/>
      </p:nvGrpSpPr>
      <p:grpSpPr>
        <a:xfrm>
          <a:off x="0" y="0"/>
          <a:ext cx="0" cy="0"/>
          <a:chOff x="0" y="0"/>
          <a:chExt cx="0" cy="0"/>
        </a:xfrm>
      </p:grpSpPr>
      <p:sp>
        <p:nvSpPr>
          <p:cNvPr id="2080" name="Google Shape;2080;p87"/>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Pass setup</a:t>
            </a:r>
            <a:endParaRPr sz="2200">
              <a:solidFill>
                <a:schemeClr val="lt1"/>
              </a:solidFill>
              <a:latin typeface="Roboto SemiBold"/>
              <a:ea typeface="Roboto SemiBold"/>
              <a:cs typeface="Roboto SemiBold"/>
              <a:sym typeface="Roboto SemiBold"/>
            </a:endParaRPr>
          </a:p>
        </p:txBody>
      </p:sp>
      <p:grpSp>
        <p:nvGrpSpPr>
          <p:cNvPr id="2081" name="Google Shape;2081;p87"/>
          <p:cNvGrpSpPr/>
          <p:nvPr/>
        </p:nvGrpSpPr>
        <p:grpSpPr>
          <a:xfrm>
            <a:off x="92412" y="65726"/>
            <a:ext cx="2602188" cy="431175"/>
            <a:chOff x="92412" y="65726"/>
            <a:chExt cx="2602188" cy="431175"/>
          </a:xfrm>
        </p:grpSpPr>
        <p:pic>
          <p:nvPicPr>
            <p:cNvPr id="2082" name="Google Shape;2082;p87"/>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083" name="Google Shape;2083;p87"/>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084" name="Google Shape;2084;p87"/>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085" name="Google Shape;2085;p87"/>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086" name="Google Shape;2086;p87"/>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087" name="Google Shape;2087;p87"/>
          <p:cNvSpPr txBox="1"/>
          <p:nvPr/>
        </p:nvSpPr>
        <p:spPr>
          <a:xfrm>
            <a:off x="660025" y="1275850"/>
            <a:ext cx="4448700" cy="18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State flags and usage</a:t>
            </a:r>
            <a:endParaRPr sz="1500" b="1">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State flags describe what shaders are needed</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Usage describes misc info about a pass such as:</a:t>
            </a:r>
            <a:endParaRPr sz="1500">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Is pass material or not</a:t>
            </a:r>
            <a:endParaRPr sz="1200">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Should precache psos</a:t>
            </a:r>
            <a:endParaRPr sz="1200">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How to generate cpp code </a:t>
            </a:r>
            <a:endParaRPr sz="1200">
              <a:solidFill>
                <a:schemeClr val="lt1"/>
              </a:solidFill>
              <a:latin typeface="Roboto"/>
              <a:ea typeface="Roboto"/>
              <a:cs typeface="Roboto"/>
              <a:sym typeface="Roboto"/>
            </a:endParaRPr>
          </a:p>
          <a:p>
            <a:pPr marL="0" lvl="0" indent="0" algn="l" rtl="0">
              <a:spcBef>
                <a:spcPts val="0"/>
              </a:spcBef>
              <a:spcAft>
                <a:spcPts val="0"/>
              </a:spcAft>
              <a:buNone/>
            </a:pPr>
            <a:endParaRPr sz="1600">
              <a:solidFill>
                <a:schemeClr val="lt1"/>
              </a:solidFill>
              <a:latin typeface="Roboto"/>
              <a:ea typeface="Roboto"/>
              <a:cs typeface="Roboto"/>
              <a:sym typeface="Roboto"/>
            </a:endParaRPr>
          </a:p>
          <a:p>
            <a:pPr marL="0" lvl="0" indent="0" algn="l" rtl="0">
              <a:spcBef>
                <a:spcPts val="0"/>
              </a:spcBef>
              <a:spcAft>
                <a:spcPts val="0"/>
              </a:spcAft>
              <a:buNone/>
            </a:pPr>
            <a:r>
              <a:rPr lang="en" sz="1600">
                <a:solidFill>
                  <a:schemeClr val="lt1"/>
                </a:solidFill>
                <a:latin typeface="Roboto"/>
                <a:ea typeface="Roboto"/>
                <a:cs typeface="Roboto"/>
                <a:sym typeface="Roboto"/>
              </a:rPr>
              <a:t>Runtime evaluation using code generation</a:t>
            </a:r>
            <a:endParaRPr sz="1600">
              <a:solidFill>
                <a:schemeClr val="lt1"/>
              </a:solidFill>
              <a:latin typeface="Roboto"/>
              <a:ea typeface="Roboto"/>
              <a:cs typeface="Roboto"/>
              <a:sym typeface="Roboto"/>
            </a:endParaRPr>
          </a:p>
        </p:txBody>
      </p:sp>
      <p:sp>
        <p:nvSpPr>
          <p:cNvPr id="2088" name="Google Shape;2088;p87"/>
          <p:cNvSpPr/>
          <p:nvPr/>
        </p:nvSpPr>
        <p:spPr>
          <a:xfrm>
            <a:off x="7568475" y="1735600"/>
            <a:ext cx="1143300" cy="22920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2089" name="Google Shape;2089;p87"/>
          <p:cNvSpPr/>
          <p:nvPr/>
        </p:nvSpPr>
        <p:spPr>
          <a:xfrm>
            <a:off x="5213350" y="1713425"/>
            <a:ext cx="1143300" cy="2314200"/>
          </a:xfrm>
          <a:prstGeom prst="rect">
            <a:avLst/>
          </a:prstGeom>
          <a:solidFill>
            <a:srgbClr val="191918">
              <a:alpha val="6981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nvGrpSpPr>
          <p:cNvPr id="2090" name="Google Shape;2090;p87"/>
          <p:cNvGrpSpPr/>
          <p:nvPr/>
        </p:nvGrpSpPr>
        <p:grpSpPr>
          <a:xfrm>
            <a:off x="5178300" y="1388450"/>
            <a:ext cx="3559800" cy="2663400"/>
            <a:chOff x="5178300" y="1388450"/>
            <a:chExt cx="3559800" cy="2663400"/>
          </a:xfrm>
        </p:grpSpPr>
        <p:sp>
          <p:nvSpPr>
            <p:cNvPr id="2091" name="Google Shape;2091;p87"/>
            <p:cNvSpPr/>
            <p:nvPr/>
          </p:nvSpPr>
          <p:spPr>
            <a:xfrm>
              <a:off x="526272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Shaders</a:t>
              </a:r>
              <a:endParaRPr sz="1100" b="1">
                <a:solidFill>
                  <a:schemeClr val="lt1"/>
                </a:solidFill>
                <a:latin typeface="Roboto"/>
                <a:ea typeface="Roboto"/>
                <a:cs typeface="Roboto"/>
                <a:sym typeface="Roboto"/>
              </a:endParaRPr>
            </a:p>
          </p:txBody>
        </p:sp>
        <p:sp>
          <p:nvSpPr>
            <p:cNvPr id="2092" name="Google Shape;2092;p87"/>
            <p:cNvSpPr/>
            <p:nvPr/>
          </p:nvSpPr>
          <p:spPr>
            <a:xfrm>
              <a:off x="534392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Vertex</a:t>
              </a:r>
              <a:endParaRPr sz="900">
                <a:solidFill>
                  <a:schemeClr val="lt1"/>
                </a:solidFill>
                <a:latin typeface="DM Sans"/>
                <a:ea typeface="DM Sans"/>
                <a:cs typeface="DM Sans"/>
                <a:sym typeface="DM Sans"/>
              </a:endParaRPr>
            </a:p>
          </p:txBody>
        </p:sp>
        <p:sp>
          <p:nvSpPr>
            <p:cNvPr id="2093" name="Google Shape;2093;p87"/>
            <p:cNvSpPr/>
            <p:nvPr/>
          </p:nvSpPr>
          <p:spPr>
            <a:xfrm>
              <a:off x="534392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Pixel</a:t>
              </a:r>
              <a:endParaRPr sz="900">
                <a:solidFill>
                  <a:schemeClr val="lt1"/>
                </a:solidFill>
                <a:latin typeface="DM Sans"/>
                <a:ea typeface="DM Sans"/>
                <a:cs typeface="DM Sans"/>
                <a:sym typeface="DM Sans"/>
              </a:endParaRPr>
            </a:p>
          </p:txBody>
        </p:sp>
        <p:sp>
          <p:nvSpPr>
            <p:cNvPr id="2094" name="Google Shape;2094;p87"/>
            <p:cNvSpPr/>
            <p:nvPr/>
          </p:nvSpPr>
          <p:spPr>
            <a:xfrm>
              <a:off x="534392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Domain</a:t>
              </a:r>
              <a:endParaRPr sz="900">
                <a:solidFill>
                  <a:schemeClr val="lt1"/>
                </a:solidFill>
                <a:latin typeface="DM Sans"/>
                <a:ea typeface="DM Sans"/>
                <a:cs typeface="DM Sans"/>
                <a:sym typeface="DM Sans"/>
              </a:endParaRPr>
            </a:p>
          </p:txBody>
        </p:sp>
        <p:sp>
          <p:nvSpPr>
            <p:cNvPr id="2095" name="Google Shape;2095;p87"/>
            <p:cNvSpPr/>
            <p:nvPr/>
          </p:nvSpPr>
          <p:spPr>
            <a:xfrm>
              <a:off x="5343925"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Hull</a:t>
              </a:r>
              <a:endParaRPr sz="900">
                <a:solidFill>
                  <a:schemeClr val="lt1"/>
                </a:solidFill>
                <a:latin typeface="DM Sans"/>
                <a:ea typeface="DM Sans"/>
                <a:cs typeface="DM Sans"/>
                <a:sym typeface="DM Sans"/>
              </a:endParaRPr>
            </a:p>
          </p:txBody>
        </p:sp>
        <p:sp>
          <p:nvSpPr>
            <p:cNvPr id="2096" name="Google Shape;2096;p87"/>
            <p:cNvSpPr/>
            <p:nvPr/>
          </p:nvSpPr>
          <p:spPr>
            <a:xfrm>
              <a:off x="5343925" y="317177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Geometry</a:t>
              </a:r>
              <a:endParaRPr sz="900">
                <a:solidFill>
                  <a:schemeClr val="lt1"/>
                </a:solidFill>
                <a:latin typeface="DM Sans"/>
                <a:ea typeface="DM Sans"/>
                <a:cs typeface="DM Sans"/>
                <a:sym typeface="DM Sans"/>
              </a:endParaRPr>
            </a:p>
          </p:txBody>
        </p:sp>
        <p:sp>
          <p:nvSpPr>
            <p:cNvPr id="2097" name="Google Shape;2097;p87"/>
            <p:cNvSpPr/>
            <p:nvPr/>
          </p:nvSpPr>
          <p:spPr>
            <a:xfrm>
              <a:off x="5343925" y="34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Compute</a:t>
              </a:r>
              <a:endParaRPr sz="900">
                <a:solidFill>
                  <a:schemeClr val="lt1"/>
                </a:solidFill>
                <a:latin typeface="DM Sans"/>
                <a:ea typeface="DM Sans"/>
                <a:cs typeface="DM Sans"/>
                <a:sym typeface="DM Sans"/>
              </a:endParaRPr>
            </a:p>
          </p:txBody>
        </p:sp>
        <p:sp>
          <p:nvSpPr>
            <p:cNvPr id="2098" name="Google Shape;2098;p87"/>
            <p:cNvSpPr/>
            <p:nvPr/>
          </p:nvSpPr>
          <p:spPr>
            <a:xfrm>
              <a:off x="6444700"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Setup</a:t>
              </a:r>
              <a:endParaRPr sz="1100" b="1">
                <a:solidFill>
                  <a:schemeClr val="lt1"/>
                </a:solidFill>
                <a:latin typeface="Roboto"/>
                <a:ea typeface="Roboto"/>
                <a:cs typeface="Roboto"/>
                <a:sym typeface="Roboto"/>
              </a:endParaRPr>
            </a:p>
          </p:txBody>
        </p:sp>
        <p:sp>
          <p:nvSpPr>
            <p:cNvPr id="2099" name="Google Shape;2099;p87"/>
            <p:cNvSpPr/>
            <p:nvPr/>
          </p:nvSpPr>
          <p:spPr>
            <a:xfrm>
              <a:off x="6525900"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Defines</a:t>
              </a:r>
              <a:endParaRPr sz="900">
                <a:solidFill>
                  <a:schemeClr val="lt1"/>
                </a:solidFill>
                <a:latin typeface="DM Sans"/>
                <a:ea typeface="DM Sans"/>
                <a:cs typeface="DM Sans"/>
                <a:sym typeface="DM Sans"/>
              </a:endParaRPr>
            </a:p>
          </p:txBody>
        </p:sp>
        <p:sp>
          <p:nvSpPr>
            <p:cNvPr id="2100" name="Google Shape;2100;p87"/>
            <p:cNvSpPr/>
            <p:nvPr/>
          </p:nvSpPr>
          <p:spPr>
            <a:xfrm>
              <a:off x="6525900"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Vertex format</a:t>
              </a:r>
              <a:endParaRPr sz="800">
                <a:solidFill>
                  <a:schemeClr val="lt1"/>
                </a:solidFill>
                <a:latin typeface="DM Sans"/>
                <a:ea typeface="DM Sans"/>
                <a:cs typeface="DM Sans"/>
                <a:sym typeface="DM Sans"/>
              </a:endParaRPr>
            </a:p>
          </p:txBody>
        </p:sp>
        <p:sp>
          <p:nvSpPr>
            <p:cNvPr id="2101" name="Google Shape;2101;p87"/>
            <p:cNvSpPr/>
            <p:nvPr/>
          </p:nvSpPr>
          <p:spPr>
            <a:xfrm>
              <a:off x="6525900"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DM Sans"/>
                  <a:ea typeface="DM Sans"/>
                  <a:cs typeface="DM Sans"/>
                  <a:sym typeface="DM Sans"/>
                </a:rPr>
                <a:t>Render state</a:t>
              </a:r>
              <a:endParaRPr sz="800">
                <a:solidFill>
                  <a:schemeClr val="lt1"/>
                </a:solidFill>
                <a:latin typeface="DM Sans"/>
                <a:ea typeface="DM Sans"/>
                <a:cs typeface="DM Sans"/>
                <a:sym typeface="DM Sans"/>
              </a:endParaRPr>
            </a:p>
          </p:txBody>
        </p:sp>
        <p:sp>
          <p:nvSpPr>
            <p:cNvPr id="2102" name="Google Shape;2102;p87"/>
            <p:cNvSpPr/>
            <p:nvPr/>
          </p:nvSpPr>
          <p:spPr>
            <a:xfrm>
              <a:off x="6525900" y="29136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RT format</a:t>
              </a:r>
              <a:endParaRPr sz="900">
                <a:solidFill>
                  <a:schemeClr val="lt1"/>
                </a:solidFill>
                <a:latin typeface="DM Sans"/>
                <a:ea typeface="DM Sans"/>
                <a:cs typeface="DM Sans"/>
                <a:sym typeface="DM Sans"/>
              </a:endParaRPr>
            </a:p>
          </p:txBody>
        </p:sp>
        <p:sp>
          <p:nvSpPr>
            <p:cNvPr id="2103" name="Google Shape;2103;p87"/>
            <p:cNvSpPr/>
            <p:nvPr/>
          </p:nvSpPr>
          <p:spPr>
            <a:xfrm>
              <a:off x="6539950" y="34578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State flags</a:t>
              </a:r>
              <a:endParaRPr sz="900">
                <a:solidFill>
                  <a:schemeClr val="lt1"/>
                </a:solidFill>
                <a:latin typeface="DM Sans"/>
                <a:ea typeface="DM Sans"/>
                <a:cs typeface="DM Sans"/>
                <a:sym typeface="DM Sans"/>
              </a:endParaRPr>
            </a:p>
          </p:txBody>
        </p:sp>
        <p:sp>
          <p:nvSpPr>
            <p:cNvPr id="2104" name="Google Shape;2104;p87"/>
            <p:cNvSpPr/>
            <p:nvPr/>
          </p:nvSpPr>
          <p:spPr>
            <a:xfrm>
              <a:off x="6539950"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Usage</a:t>
              </a:r>
              <a:endParaRPr sz="900">
                <a:solidFill>
                  <a:schemeClr val="lt1"/>
                </a:solidFill>
                <a:latin typeface="DM Sans"/>
                <a:ea typeface="DM Sans"/>
                <a:cs typeface="DM Sans"/>
                <a:sym typeface="DM Sans"/>
              </a:endParaRPr>
            </a:p>
          </p:txBody>
        </p:sp>
        <p:sp>
          <p:nvSpPr>
            <p:cNvPr id="2105" name="Google Shape;2105;p87"/>
            <p:cNvSpPr/>
            <p:nvPr/>
          </p:nvSpPr>
          <p:spPr>
            <a:xfrm>
              <a:off x="7626675" y="1784150"/>
              <a:ext cx="1055100" cy="2204700"/>
            </a:xfrm>
            <a:prstGeom prst="rect">
              <a:avLst/>
            </a:prstGeom>
            <a:solidFill>
              <a:srgbClr val="26262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Desc</a:t>
              </a:r>
              <a:endParaRPr sz="1100" b="1">
                <a:solidFill>
                  <a:schemeClr val="lt1"/>
                </a:solidFill>
                <a:latin typeface="Roboto"/>
                <a:ea typeface="Roboto"/>
                <a:cs typeface="Roboto"/>
                <a:sym typeface="Roboto"/>
              </a:endParaRPr>
            </a:p>
          </p:txBody>
        </p:sp>
        <p:sp>
          <p:nvSpPr>
            <p:cNvPr id="2106" name="Google Shape;2106;p87"/>
            <p:cNvSpPr/>
            <p:nvPr/>
          </p:nvSpPr>
          <p:spPr>
            <a:xfrm>
              <a:off x="7707875" y="21345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1&gt;</a:t>
              </a:r>
              <a:endParaRPr sz="1000">
                <a:solidFill>
                  <a:schemeClr val="lt1"/>
                </a:solidFill>
                <a:latin typeface="DM Sans"/>
                <a:ea typeface="DM Sans"/>
                <a:cs typeface="DM Sans"/>
                <a:sym typeface="DM Sans"/>
              </a:endParaRPr>
            </a:p>
          </p:txBody>
        </p:sp>
        <p:sp>
          <p:nvSpPr>
            <p:cNvPr id="2107" name="Google Shape;2107;p87"/>
            <p:cNvSpPr/>
            <p:nvPr/>
          </p:nvSpPr>
          <p:spPr>
            <a:xfrm>
              <a:off x="7707875" y="23973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2&gt;</a:t>
              </a:r>
              <a:endParaRPr sz="1000">
                <a:solidFill>
                  <a:schemeClr val="lt1"/>
                </a:solidFill>
                <a:latin typeface="DM Sans"/>
                <a:ea typeface="DM Sans"/>
                <a:cs typeface="DM Sans"/>
                <a:sym typeface="DM Sans"/>
              </a:endParaRPr>
            </a:p>
          </p:txBody>
        </p:sp>
        <p:sp>
          <p:nvSpPr>
            <p:cNvPr id="2108" name="Google Shape;2108;p87"/>
            <p:cNvSpPr/>
            <p:nvPr/>
          </p:nvSpPr>
          <p:spPr>
            <a:xfrm>
              <a:off x="7707875" y="26601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3&gt;</a:t>
              </a:r>
              <a:endParaRPr sz="1000">
                <a:solidFill>
                  <a:schemeClr val="lt1"/>
                </a:solidFill>
                <a:latin typeface="DM Sans"/>
                <a:ea typeface="DM Sans"/>
                <a:cs typeface="DM Sans"/>
                <a:sym typeface="DM Sans"/>
              </a:endParaRPr>
            </a:p>
          </p:txBody>
        </p:sp>
        <p:sp>
          <p:nvSpPr>
            <p:cNvPr id="2109" name="Google Shape;2109;p87"/>
            <p:cNvSpPr/>
            <p:nvPr/>
          </p:nvSpPr>
          <p:spPr>
            <a:xfrm>
              <a:off x="7711475" y="37299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&lt;var n&gt;</a:t>
              </a:r>
              <a:endParaRPr sz="1000">
                <a:solidFill>
                  <a:schemeClr val="lt1"/>
                </a:solidFill>
                <a:latin typeface="DM Sans"/>
                <a:ea typeface="DM Sans"/>
                <a:cs typeface="DM Sans"/>
                <a:sym typeface="DM Sans"/>
              </a:endParaRPr>
            </a:p>
          </p:txBody>
        </p:sp>
        <p:cxnSp>
          <p:nvCxnSpPr>
            <p:cNvPr id="2110" name="Google Shape;2110;p87"/>
            <p:cNvCxnSpPr>
              <a:stCxn id="2108" idx="2"/>
              <a:endCxn id="2109" idx="0"/>
            </p:cNvCxnSpPr>
            <p:nvPr/>
          </p:nvCxnSpPr>
          <p:spPr>
            <a:xfrm>
              <a:off x="8140175" y="2854525"/>
              <a:ext cx="3600" cy="875400"/>
            </a:xfrm>
            <a:prstGeom prst="straightConnector1">
              <a:avLst/>
            </a:prstGeom>
            <a:noFill/>
            <a:ln w="9525" cap="flat" cmpd="sng">
              <a:solidFill>
                <a:schemeClr val="lt1"/>
              </a:solidFill>
              <a:prstDash val="dot"/>
              <a:round/>
              <a:headEnd type="oval" w="med" len="med"/>
              <a:tailEnd type="oval" w="med" len="med"/>
            </a:ln>
          </p:spPr>
        </p:cxnSp>
        <p:sp>
          <p:nvSpPr>
            <p:cNvPr id="2111" name="Google Shape;2111;p87"/>
            <p:cNvSpPr/>
            <p:nvPr/>
          </p:nvSpPr>
          <p:spPr>
            <a:xfrm>
              <a:off x="5178300" y="1388450"/>
              <a:ext cx="3559800" cy="26634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Pass</a:t>
              </a:r>
              <a:endParaRPr b="1">
                <a:solidFill>
                  <a:schemeClr val="lt1"/>
                </a:solidFill>
                <a:latin typeface="Roboto"/>
                <a:ea typeface="Roboto"/>
                <a:cs typeface="Roboto"/>
                <a:sym typeface="Roboto"/>
              </a:endParaRPr>
            </a:p>
          </p:txBody>
        </p:sp>
        <p:sp>
          <p:nvSpPr>
            <p:cNvPr id="2112" name="Google Shape;2112;p87"/>
            <p:cNvSpPr/>
            <p:nvPr/>
          </p:nvSpPr>
          <p:spPr>
            <a:xfrm>
              <a:off x="6525900" y="3185725"/>
              <a:ext cx="864600" cy="1944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DM Sans"/>
                  <a:ea typeface="DM Sans"/>
                  <a:cs typeface="DM Sans"/>
                  <a:sym typeface="DM Sans"/>
                </a:rPr>
                <a:t>Render flags</a:t>
              </a:r>
              <a:endParaRPr sz="900">
                <a:solidFill>
                  <a:schemeClr val="lt1"/>
                </a:solidFill>
                <a:latin typeface="DM Sans"/>
                <a:ea typeface="DM Sans"/>
                <a:cs typeface="DM Sans"/>
                <a:sym typeface="DM Sans"/>
              </a:endParaRPr>
            </a:p>
          </p:txBody>
        </p:sp>
      </p:grpSp>
      <p:sp>
        <p:nvSpPr>
          <p:cNvPr id="2113" name="Google Shape;2113;p87"/>
          <p:cNvSpPr/>
          <p:nvPr/>
        </p:nvSpPr>
        <p:spPr>
          <a:xfrm>
            <a:off x="524117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2114" name="Google Shape;2114;p87"/>
          <p:cNvSpPr/>
          <p:nvPr/>
        </p:nvSpPr>
        <p:spPr>
          <a:xfrm>
            <a:off x="7582425" y="1750275"/>
            <a:ext cx="1115400" cy="2267700"/>
          </a:xfrm>
          <a:prstGeom prst="rect">
            <a:avLst/>
          </a:prstGeom>
          <a:solidFill>
            <a:srgbClr val="191918">
              <a:alpha val="89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pic>
        <p:nvPicPr>
          <p:cNvPr id="2115" name="Google Shape;2115;p87"/>
          <p:cNvPicPr preferRelativeResize="0"/>
          <p:nvPr/>
        </p:nvPicPr>
        <p:blipFill>
          <a:blip r:embed="rId5">
            <a:alphaModFix/>
          </a:blip>
          <a:stretch>
            <a:fillRect/>
          </a:stretch>
        </p:blipFill>
        <p:spPr>
          <a:xfrm>
            <a:off x="660013" y="3205050"/>
            <a:ext cx="1973580" cy="157155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9"/>
        <p:cNvGrpSpPr/>
        <p:nvPr/>
      </p:nvGrpSpPr>
      <p:grpSpPr>
        <a:xfrm>
          <a:off x="0" y="0"/>
          <a:ext cx="0" cy="0"/>
          <a:chOff x="0" y="0"/>
          <a:chExt cx="0" cy="0"/>
        </a:xfrm>
      </p:grpSpPr>
      <p:sp>
        <p:nvSpPr>
          <p:cNvPr id="2120" name="Google Shape;2120;p88"/>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Architecture: </a:t>
            </a:r>
            <a:r>
              <a:rPr lang="en" sz="2200">
                <a:solidFill>
                  <a:schemeClr val="lt1"/>
                </a:solidFill>
                <a:latin typeface="Roboto SemiBold"/>
                <a:ea typeface="Roboto SemiBold"/>
                <a:cs typeface="Roboto SemiBold"/>
                <a:sym typeface="Roboto SemiBold"/>
              </a:rPr>
              <a:t>Tools</a:t>
            </a:r>
            <a:endParaRPr sz="2200">
              <a:solidFill>
                <a:schemeClr val="lt1"/>
              </a:solidFill>
              <a:latin typeface="Roboto SemiBold"/>
              <a:ea typeface="Roboto SemiBold"/>
              <a:cs typeface="Roboto SemiBold"/>
              <a:sym typeface="Roboto SemiBold"/>
            </a:endParaRPr>
          </a:p>
        </p:txBody>
      </p:sp>
      <p:grpSp>
        <p:nvGrpSpPr>
          <p:cNvPr id="2121" name="Google Shape;2121;p88"/>
          <p:cNvGrpSpPr/>
          <p:nvPr/>
        </p:nvGrpSpPr>
        <p:grpSpPr>
          <a:xfrm>
            <a:off x="92412" y="65726"/>
            <a:ext cx="2602188" cy="431175"/>
            <a:chOff x="92412" y="65726"/>
            <a:chExt cx="2602188" cy="431175"/>
          </a:xfrm>
        </p:grpSpPr>
        <p:pic>
          <p:nvPicPr>
            <p:cNvPr id="2122" name="Google Shape;2122;p88"/>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123" name="Google Shape;2123;p88"/>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124" name="Google Shape;2124;p88"/>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125" name="Google Shape;2125;p88"/>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126" name="Google Shape;2126;p88"/>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grpSp>
        <p:nvGrpSpPr>
          <p:cNvPr id="2127" name="Google Shape;2127;p88"/>
          <p:cNvGrpSpPr/>
          <p:nvPr/>
        </p:nvGrpSpPr>
        <p:grpSpPr>
          <a:xfrm>
            <a:off x="4796375" y="1404350"/>
            <a:ext cx="3736800" cy="1747800"/>
            <a:chOff x="4491750" y="1239975"/>
            <a:chExt cx="3736800" cy="1747800"/>
          </a:xfrm>
        </p:grpSpPr>
        <p:sp>
          <p:nvSpPr>
            <p:cNvPr id="2128" name="Google Shape;2128;p88"/>
            <p:cNvSpPr/>
            <p:nvPr/>
          </p:nvSpPr>
          <p:spPr>
            <a:xfrm>
              <a:off x="4491750" y="1239975"/>
              <a:ext cx="802500" cy="1747800"/>
            </a:xfrm>
            <a:prstGeom prst="rect">
              <a:avLst/>
            </a:prstGeom>
            <a:solidFill>
              <a:srgbClr val="1C4587"/>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oboto"/>
                  <a:ea typeface="Roboto"/>
                  <a:cs typeface="Roboto"/>
                  <a:sym typeface="Roboto"/>
                </a:rPr>
                <a:t>Shader Studio</a:t>
              </a:r>
              <a:endParaRPr sz="1000" b="1">
                <a:solidFill>
                  <a:schemeClr val="lt1"/>
                </a:solidFill>
                <a:latin typeface="Roboto"/>
                <a:ea typeface="Roboto"/>
                <a:cs typeface="Roboto"/>
                <a:sym typeface="Roboto"/>
              </a:endParaRPr>
            </a:p>
          </p:txBody>
        </p:sp>
        <p:sp>
          <p:nvSpPr>
            <p:cNvPr id="2129" name="Google Shape;2129;p88"/>
            <p:cNvSpPr/>
            <p:nvPr/>
          </p:nvSpPr>
          <p:spPr>
            <a:xfrm>
              <a:off x="5463450" y="1239975"/>
              <a:ext cx="802500" cy="1747800"/>
            </a:xfrm>
            <a:prstGeom prst="rect">
              <a:avLst/>
            </a:prstGeom>
            <a:solidFill>
              <a:srgbClr val="5B0F00"/>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oboto"/>
                  <a:ea typeface="Roboto"/>
                  <a:cs typeface="Roboto"/>
                  <a:sym typeface="Roboto"/>
                </a:rPr>
                <a:t>Shader</a:t>
              </a:r>
              <a:endParaRPr sz="1000" b="1">
                <a:solidFill>
                  <a:schemeClr val="lt1"/>
                </a:solidFill>
                <a:latin typeface="Roboto"/>
                <a:ea typeface="Roboto"/>
                <a:cs typeface="Roboto"/>
                <a:sym typeface="Roboto"/>
              </a:endParaRPr>
            </a:p>
            <a:p>
              <a:pPr marL="0" lvl="0" indent="0" algn="ctr" rtl="0">
                <a:spcBef>
                  <a:spcPts val="0"/>
                </a:spcBef>
                <a:spcAft>
                  <a:spcPts val="0"/>
                </a:spcAft>
                <a:buNone/>
              </a:pPr>
              <a:r>
                <a:rPr lang="en" sz="1000" b="1">
                  <a:solidFill>
                    <a:schemeClr val="lt1"/>
                  </a:solidFill>
                  <a:latin typeface="Roboto"/>
                  <a:ea typeface="Roboto"/>
                  <a:cs typeface="Roboto"/>
                  <a:sym typeface="Roboto"/>
                </a:rPr>
                <a:t>generator</a:t>
              </a:r>
              <a:endParaRPr sz="1000" b="1">
                <a:solidFill>
                  <a:schemeClr val="lt1"/>
                </a:solidFill>
                <a:latin typeface="Roboto"/>
                <a:ea typeface="Roboto"/>
                <a:cs typeface="Roboto"/>
                <a:sym typeface="Roboto"/>
              </a:endParaRPr>
            </a:p>
          </p:txBody>
        </p:sp>
        <p:sp>
          <p:nvSpPr>
            <p:cNvPr id="2130" name="Google Shape;2130;p88"/>
            <p:cNvSpPr/>
            <p:nvPr/>
          </p:nvSpPr>
          <p:spPr>
            <a:xfrm>
              <a:off x="6444750" y="1239975"/>
              <a:ext cx="802500" cy="1201800"/>
            </a:xfrm>
            <a:prstGeom prst="rect">
              <a:avLst/>
            </a:prstGeom>
            <a:solidFill>
              <a:srgbClr val="660000"/>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oboto"/>
                  <a:ea typeface="Roboto"/>
                  <a:cs typeface="Roboto"/>
                  <a:sym typeface="Roboto"/>
                </a:rPr>
                <a:t>Codegen</a:t>
              </a:r>
              <a:endParaRPr sz="1000" b="1">
                <a:solidFill>
                  <a:schemeClr val="lt1"/>
                </a:solidFill>
                <a:latin typeface="Roboto"/>
                <a:ea typeface="Roboto"/>
                <a:cs typeface="Roboto"/>
                <a:sym typeface="Roboto"/>
              </a:endParaRPr>
            </a:p>
          </p:txBody>
        </p:sp>
        <p:cxnSp>
          <p:nvCxnSpPr>
            <p:cNvPr id="2131" name="Google Shape;2131;p88"/>
            <p:cNvCxnSpPr>
              <a:stCxn id="2128" idx="3"/>
            </p:cNvCxnSpPr>
            <p:nvPr/>
          </p:nvCxnSpPr>
          <p:spPr>
            <a:xfrm rot="10800000" flipH="1">
              <a:off x="5294250" y="2108175"/>
              <a:ext cx="169200" cy="5700"/>
            </a:xfrm>
            <a:prstGeom prst="straightConnector1">
              <a:avLst/>
            </a:prstGeom>
            <a:noFill/>
            <a:ln w="9525" cap="flat" cmpd="sng">
              <a:solidFill>
                <a:schemeClr val="lt1"/>
              </a:solidFill>
              <a:prstDash val="solid"/>
              <a:round/>
              <a:headEnd type="none" w="med" len="med"/>
              <a:tailEnd type="triangle" w="med" len="med"/>
            </a:ln>
          </p:spPr>
        </p:cxnSp>
        <p:cxnSp>
          <p:nvCxnSpPr>
            <p:cNvPr id="2132" name="Google Shape;2132;p88"/>
            <p:cNvCxnSpPr>
              <a:stCxn id="2130" idx="2"/>
            </p:cNvCxnSpPr>
            <p:nvPr/>
          </p:nvCxnSpPr>
          <p:spPr>
            <a:xfrm>
              <a:off x="6846000" y="2441775"/>
              <a:ext cx="0" cy="281700"/>
            </a:xfrm>
            <a:prstGeom prst="straightConnector1">
              <a:avLst/>
            </a:prstGeom>
            <a:noFill/>
            <a:ln w="9525" cap="flat" cmpd="sng">
              <a:solidFill>
                <a:schemeClr val="lt1"/>
              </a:solidFill>
              <a:prstDash val="solid"/>
              <a:round/>
              <a:headEnd type="none" w="med" len="med"/>
              <a:tailEnd type="triangle" w="med" len="med"/>
            </a:ln>
          </p:spPr>
        </p:cxnSp>
        <p:cxnSp>
          <p:nvCxnSpPr>
            <p:cNvPr id="2133" name="Google Shape;2133;p88"/>
            <p:cNvCxnSpPr/>
            <p:nvPr/>
          </p:nvCxnSpPr>
          <p:spPr>
            <a:xfrm>
              <a:off x="6270750" y="2727775"/>
              <a:ext cx="1151100" cy="0"/>
            </a:xfrm>
            <a:prstGeom prst="straightConnector1">
              <a:avLst/>
            </a:prstGeom>
            <a:noFill/>
            <a:ln w="9525" cap="flat" cmpd="sng">
              <a:solidFill>
                <a:schemeClr val="lt1"/>
              </a:solidFill>
              <a:prstDash val="solid"/>
              <a:round/>
              <a:headEnd type="none" w="med" len="med"/>
              <a:tailEnd type="triangle" w="med" len="med"/>
            </a:ln>
          </p:spPr>
        </p:cxnSp>
        <p:cxnSp>
          <p:nvCxnSpPr>
            <p:cNvPr id="2134" name="Google Shape;2134;p88"/>
            <p:cNvCxnSpPr/>
            <p:nvPr/>
          </p:nvCxnSpPr>
          <p:spPr>
            <a:xfrm rot="10800000" flipH="1">
              <a:off x="6270750" y="1838025"/>
              <a:ext cx="169200" cy="5700"/>
            </a:xfrm>
            <a:prstGeom prst="straightConnector1">
              <a:avLst/>
            </a:prstGeom>
            <a:noFill/>
            <a:ln w="9525" cap="flat" cmpd="sng">
              <a:solidFill>
                <a:schemeClr val="lt1"/>
              </a:solidFill>
              <a:prstDash val="solid"/>
              <a:round/>
              <a:headEnd type="none" w="med" len="med"/>
              <a:tailEnd type="triangle" w="med" len="med"/>
            </a:ln>
          </p:spPr>
        </p:cxnSp>
        <p:sp>
          <p:nvSpPr>
            <p:cNvPr id="2135" name="Google Shape;2135;p88"/>
            <p:cNvSpPr/>
            <p:nvPr/>
          </p:nvSpPr>
          <p:spPr>
            <a:xfrm>
              <a:off x="7426050" y="1239975"/>
              <a:ext cx="802500" cy="1747800"/>
            </a:xfrm>
            <a:prstGeom prst="rect">
              <a:avLst/>
            </a:prstGeom>
            <a:solidFill>
              <a:srgbClr val="274E1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oboto"/>
                  <a:ea typeface="Roboto"/>
                  <a:cs typeface="Roboto"/>
                  <a:sym typeface="Roboto"/>
                </a:rPr>
                <a:t>Engine</a:t>
              </a:r>
              <a:endParaRPr sz="1000" b="1">
                <a:solidFill>
                  <a:schemeClr val="lt1"/>
                </a:solidFill>
                <a:latin typeface="Roboto"/>
                <a:ea typeface="Roboto"/>
                <a:cs typeface="Roboto"/>
                <a:sym typeface="Roboto"/>
              </a:endParaRPr>
            </a:p>
          </p:txBody>
        </p:sp>
      </p:grpSp>
      <p:sp>
        <p:nvSpPr>
          <p:cNvPr id="2136" name="Google Shape;2136;p88"/>
          <p:cNvSpPr txBox="1"/>
          <p:nvPr/>
        </p:nvSpPr>
        <p:spPr>
          <a:xfrm>
            <a:off x="760800" y="1372225"/>
            <a:ext cx="3933900" cy="3008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b="1">
                <a:solidFill>
                  <a:schemeClr val="lt1"/>
                </a:solidFill>
                <a:latin typeface="Roboto"/>
                <a:ea typeface="Roboto"/>
                <a:cs typeface="Roboto"/>
                <a:sym typeface="Roboto"/>
              </a:rPr>
              <a:t>ShaderStudio</a:t>
            </a:r>
            <a:r>
              <a:rPr lang="en" sz="1500">
                <a:solidFill>
                  <a:schemeClr val="lt1"/>
                </a:solidFill>
                <a:latin typeface="Roboto"/>
                <a:ea typeface="Roboto"/>
                <a:cs typeface="Roboto"/>
                <a:sym typeface="Roboto"/>
              </a:rPr>
              <a:t> - authoring, editing</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6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b="1">
                <a:solidFill>
                  <a:schemeClr val="lt1"/>
                </a:solidFill>
                <a:latin typeface="Roboto"/>
                <a:ea typeface="Roboto"/>
                <a:cs typeface="Roboto"/>
                <a:sym typeface="Roboto"/>
              </a:rPr>
              <a:t>shader_generator </a:t>
            </a:r>
            <a:r>
              <a:rPr lang="en" sz="1500">
                <a:solidFill>
                  <a:schemeClr val="lt1"/>
                </a:solidFill>
                <a:latin typeface="Roboto"/>
                <a:ea typeface="Roboto"/>
                <a:cs typeface="Roboto"/>
                <a:sym typeface="Roboto"/>
              </a:rPr>
              <a:t>-</a:t>
            </a:r>
            <a:r>
              <a:rPr lang="en" sz="1500" b="1">
                <a:solidFill>
                  <a:schemeClr val="lt1"/>
                </a:solidFill>
                <a:latin typeface="Roboto"/>
                <a:ea typeface="Roboto"/>
                <a:cs typeface="Roboto"/>
                <a:sym typeface="Roboto"/>
              </a:rPr>
              <a:t> </a:t>
            </a:r>
            <a:r>
              <a:rPr lang="en" sz="1500">
                <a:solidFill>
                  <a:schemeClr val="lt1"/>
                </a:solidFill>
                <a:latin typeface="Roboto"/>
                <a:ea typeface="Roboto"/>
                <a:cs typeface="Roboto"/>
                <a:sym typeface="Roboto"/>
              </a:rPr>
              <a:t>proxy tool</a:t>
            </a:r>
            <a:endParaRPr sz="1500">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Execute tools to generate c++ code</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Copy files to right destination</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Send signal to engine for shader invalidation</a:t>
            </a:r>
            <a:endParaRPr>
              <a:solidFill>
                <a:schemeClr val="lt1"/>
              </a:solidFill>
              <a:latin typeface="Roboto"/>
              <a:ea typeface="Roboto"/>
              <a:cs typeface="Roboto"/>
              <a:sym typeface="Roboto"/>
            </a:endParaRPr>
          </a:p>
          <a:p>
            <a:pPr marL="457200" lvl="0" indent="0" algn="l" rtl="0">
              <a:lnSpc>
                <a:spcPct val="100000"/>
              </a:lnSpc>
              <a:spcBef>
                <a:spcPts val="0"/>
              </a:spcBef>
              <a:spcAft>
                <a:spcPts val="0"/>
              </a:spcAft>
              <a:buNone/>
            </a:pP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b="1">
                <a:solidFill>
                  <a:schemeClr val="lt1"/>
                </a:solidFill>
                <a:latin typeface="Roboto"/>
                <a:ea typeface="Roboto"/>
                <a:cs typeface="Roboto"/>
                <a:sym typeface="Roboto"/>
              </a:rPr>
              <a:t>Codegen </a:t>
            </a:r>
            <a:r>
              <a:rPr lang="en" sz="1500">
                <a:solidFill>
                  <a:schemeClr val="lt1"/>
                </a:solidFill>
                <a:latin typeface="Roboto"/>
                <a:ea typeface="Roboto"/>
                <a:cs typeface="Roboto"/>
                <a:sym typeface="Roboto"/>
              </a:rPr>
              <a:t>- c++ code generation for passes as well as shader reflection</a:t>
            </a: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a:solidFill>
                <a:schemeClr val="lt1"/>
              </a:solidFill>
              <a:latin typeface="Roboto"/>
              <a:ea typeface="Roboto"/>
              <a:cs typeface="Roboto"/>
              <a:sym typeface="Roboto"/>
            </a:endParaRPr>
          </a:p>
          <a:p>
            <a:pPr marL="457200" lvl="0" indent="0" algn="l" rtl="0">
              <a:lnSpc>
                <a:spcPct val="115000"/>
              </a:lnSpc>
              <a:spcBef>
                <a:spcPts val="0"/>
              </a:spcBef>
              <a:spcAft>
                <a:spcPts val="0"/>
              </a:spcAft>
              <a:buNone/>
            </a:pPr>
            <a:endParaRPr>
              <a:solidFill>
                <a:schemeClr val="lt1"/>
              </a:solidFill>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40"/>
        <p:cNvGrpSpPr/>
        <p:nvPr/>
      </p:nvGrpSpPr>
      <p:grpSpPr>
        <a:xfrm>
          <a:off x="0" y="0"/>
          <a:ext cx="0" cy="0"/>
          <a:chOff x="0" y="0"/>
          <a:chExt cx="0" cy="0"/>
        </a:xfrm>
      </p:grpSpPr>
      <p:sp>
        <p:nvSpPr>
          <p:cNvPr id="2141" name="Google Shape;2141;p89"/>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Build process:</a:t>
            </a:r>
            <a:r>
              <a:rPr lang="en" sz="2200">
                <a:solidFill>
                  <a:schemeClr val="lt1"/>
                </a:solidFill>
                <a:latin typeface="Roboto"/>
                <a:ea typeface="Roboto"/>
                <a:cs typeface="Roboto"/>
                <a:sym typeface="Roboto"/>
              </a:rPr>
              <a:t> </a:t>
            </a:r>
            <a:r>
              <a:rPr lang="en" sz="2200">
                <a:solidFill>
                  <a:schemeClr val="lt1"/>
                </a:solidFill>
                <a:latin typeface="Roboto SemiBold"/>
                <a:ea typeface="Roboto SemiBold"/>
                <a:cs typeface="Roboto SemiBold"/>
                <a:sym typeface="Roboto SemiBold"/>
              </a:rPr>
              <a:t>Shader cache</a:t>
            </a:r>
            <a:endParaRPr sz="2200">
              <a:solidFill>
                <a:schemeClr val="lt1"/>
              </a:solidFill>
              <a:latin typeface="Roboto SemiBold"/>
              <a:ea typeface="Roboto SemiBold"/>
              <a:cs typeface="Roboto SemiBold"/>
              <a:sym typeface="Roboto SemiBold"/>
            </a:endParaRPr>
          </a:p>
        </p:txBody>
      </p:sp>
      <p:grpSp>
        <p:nvGrpSpPr>
          <p:cNvPr id="2142" name="Google Shape;2142;p89"/>
          <p:cNvGrpSpPr/>
          <p:nvPr/>
        </p:nvGrpSpPr>
        <p:grpSpPr>
          <a:xfrm>
            <a:off x="92412" y="65726"/>
            <a:ext cx="2602188" cy="431175"/>
            <a:chOff x="92412" y="65726"/>
            <a:chExt cx="2602188" cy="431175"/>
          </a:xfrm>
        </p:grpSpPr>
        <p:pic>
          <p:nvPicPr>
            <p:cNvPr id="2143" name="Google Shape;2143;p89"/>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144" name="Google Shape;2144;p89"/>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145" name="Google Shape;2145;p89"/>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146" name="Google Shape;2146;p89"/>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147" name="Google Shape;2147;p89"/>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148" name="Google Shape;2148;p89"/>
          <p:cNvSpPr txBox="1"/>
          <p:nvPr/>
        </p:nvSpPr>
        <p:spPr>
          <a:xfrm>
            <a:off x="660025" y="1376900"/>
            <a:ext cx="7464600" cy="331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Types of cache:</a:t>
            </a:r>
            <a:endParaRPr sz="1500">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Local cache (for dev purposes only)</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Prebuilt cache</a:t>
            </a: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6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For every pass generate .sdc file - compressed blob collection with:</a:t>
            </a:r>
            <a:endParaRPr sz="1500">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Shader binaries</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Pipeline state collection for material passes (200 bytes per pipeline)</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Meta information for validation</a:t>
            </a:r>
            <a:endParaRPr>
              <a:solidFill>
                <a:schemeClr val="lt1"/>
              </a:solidFill>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52"/>
        <p:cNvGrpSpPr/>
        <p:nvPr/>
      </p:nvGrpSpPr>
      <p:grpSpPr>
        <a:xfrm>
          <a:off x="0" y="0"/>
          <a:ext cx="0" cy="0"/>
          <a:chOff x="0" y="0"/>
          <a:chExt cx="0" cy="0"/>
        </a:xfrm>
      </p:grpSpPr>
      <p:sp>
        <p:nvSpPr>
          <p:cNvPr id="2153" name="Google Shape;2153;p90"/>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b="1">
                <a:solidFill>
                  <a:schemeClr val="lt1"/>
                </a:solidFill>
                <a:latin typeface="Roboto"/>
                <a:ea typeface="Roboto"/>
                <a:cs typeface="Roboto"/>
                <a:sym typeface="Roboto"/>
              </a:rPr>
              <a:t>Build process: </a:t>
            </a:r>
            <a:r>
              <a:rPr lang="en" sz="2200">
                <a:solidFill>
                  <a:schemeClr val="lt1"/>
                </a:solidFill>
                <a:latin typeface="Roboto SemiBold"/>
                <a:ea typeface="Roboto SemiBold"/>
                <a:cs typeface="Roboto SemiBold"/>
                <a:sym typeface="Roboto SemiBold"/>
              </a:rPr>
              <a:t>Shader cache</a:t>
            </a:r>
            <a:endParaRPr sz="2200">
              <a:solidFill>
                <a:schemeClr val="lt1"/>
              </a:solidFill>
              <a:latin typeface="Roboto SemiBold"/>
              <a:ea typeface="Roboto SemiBold"/>
              <a:cs typeface="Roboto SemiBold"/>
              <a:sym typeface="Roboto SemiBold"/>
            </a:endParaRPr>
          </a:p>
        </p:txBody>
      </p:sp>
      <p:grpSp>
        <p:nvGrpSpPr>
          <p:cNvPr id="2154" name="Google Shape;2154;p90"/>
          <p:cNvGrpSpPr/>
          <p:nvPr/>
        </p:nvGrpSpPr>
        <p:grpSpPr>
          <a:xfrm>
            <a:off x="92412" y="65726"/>
            <a:ext cx="2602188" cy="431175"/>
            <a:chOff x="92412" y="65726"/>
            <a:chExt cx="2602188" cy="431175"/>
          </a:xfrm>
        </p:grpSpPr>
        <p:pic>
          <p:nvPicPr>
            <p:cNvPr id="2155" name="Google Shape;2155;p90"/>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156" name="Google Shape;2156;p90"/>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157" name="Google Shape;2157;p90"/>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158" name="Google Shape;2158;p90"/>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159" name="Google Shape;2159;p90"/>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160" name="Google Shape;2160;p90"/>
          <p:cNvSpPr txBox="1"/>
          <p:nvPr/>
        </p:nvSpPr>
        <p:spPr>
          <a:xfrm>
            <a:off x="660025" y="1376900"/>
            <a:ext cx="7464600" cy="331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b="1">
                <a:solidFill>
                  <a:schemeClr val="lt1"/>
                </a:solidFill>
                <a:latin typeface="Roboto"/>
                <a:ea typeface="Roboto"/>
                <a:cs typeface="Roboto"/>
                <a:sym typeface="Roboto"/>
              </a:rPr>
              <a:t>PC, D3D12</a:t>
            </a:r>
            <a:endParaRPr sz="1500" b="1">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b="1">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b="1">
                <a:solidFill>
                  <a:schemeClr val="lt1"/>
                </a:solidFill>
                <a:latin typeface="Roboto"/>
                <a:ea typeface="Roboto"/>
                <a:cs typeface="Roboto"/>
                <a:sym typeface="Roboto"/>
              </a:rPr>
              <a:t>Material:</a:t>
            </a:r>
            <a:endParaRPr sz="1500" b="1">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Total size (compressed): ~</a:t>
            </a:r>
            <a:r>
              <a:rPr lang="en" b="1">
                <a:solidFill>
                  <a:schemeClr val="lt1"/>
                </a:solidFill>
                <a:latin typeface="Roboto"/>
                <a:ea typeface="Roboto"/>
                <a:cs typeface="Roboto"/>
                <a:sym typeface="Roboto"/>
              </a:rPr>
              <a:t>314 mb</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Unique binaries: </a:t>
            </a:r>
            <a:r>
              <a:rPr lang="en" b="1">
                <a:solidFill>
                  <a:schemeClr val="lt1"/>
                </a:solidFill>
                <a:latin typeface="Roboto"/>
                <a:ea typeface="Roboto"/>
                <a:cs typeface="Roboto"/>
                <a:sym typeface="Roboto"/>
              </a:rPr>
              <a:t>~11000</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Avg shader binary size (uncompressed): ~</a:t>
            </a:r>
            <a:r>
              <a:rPr lang="en" b="1">
                <a:solidFill>
                  <a:schemeClr val="lt1"/>
                </a:solidFill>
                <a:latin typeface="Roboto"/>
                <a:ea typeface="Roboto"/>
                <a:cs typeface="Roboto"/>
                <a:sym typeface="Roboto"/>
              </a:rPr>
              <a:t>42 kb</a:t>
            </a:r>
            <a:endParaRPr b="1">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Pipelines: ~</a:t>
            </a:r>
            <a:r>
              <a:rPr lang="en" b="1">
                <a:solidFill>
                  <a:schemeClr val="lt1"/>
                </a:solidFill>
                <a:latin typeface="Roboto"/>
                <a:ea typeface="Roboto"/>
                <a:cs typeface="Roboto"/>
                <a:sym typeface="Roboto"/>
              </a:rPr>
              <a:t>27000</a:t>
            </a:r>
            <a:endParaRPr b="1">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6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6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b="1">
                <a:solidFill>
                  <a:schemeClr val="lt1"/>
                </a:solidFill>
                <a:latin typeface="Roboto"/>
                <a:ea typeface="Roboto"/>
                <a:cs typeface="Roboto"/>
                <a:sym typeface="Roboto"/>
              </a:rPr>
              <a:t>Engine:</a:t>
            </a:r>
            <a:endParaRPr sz="1500" b="1">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Total size (compressed): ~</a:t>
            </a:r>
            <a:r>
              <a:rPr lang="en" b="1">
                <a:solidFill>
                  <a:schemeClr val="lt1"/>
                </a:solidFill>
                <a:latin typeface="Roboto"/>
                <a:ea typeface="Roboto"/>
                <a:cs typeface="Roboto"/>
                <a:sym typeface="Roboto"/>
              </a:rPr>
              <a:t>406 mb</a:t>
            </a:r>
            <a:endParaRPr b="1">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Unique binaries: </a:t>
            </a:r>
            <a:r>
              <a:rPr lang="en" b="1">
                <a:solidFill>
                  <a:schemeClr val="lt1"/>
                </a:solidFill>
                <a:latin typeface="Roboto"/>
                <a:ea typeface="Roboto"/>
                <a:cs typeface="Roboto"/>
                <a:sym typeface="Roboto"/>
              </a:rPr>
              <a:t>38000</a:t>
            </a:r>
            <a:endParaRPr b="1">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Avg shader binary size (uncompressed): ~</a:t>
            </a:r>
            <a:r>
              <a:rPr lang="en" b="1">
                <a:solidFill>
                  <a:schemeClr val="lt1"/>
                </a:solidFill>
                <a:latin typeface="Roboto"/>
                <a:ea typeface="Roboto"/>
                <a:cs typeface="Roboto"/>
                <a:sym typeface="Roboto"/>
              </a:rPr>
              <a:t>17 kb</a:t>
            </a:r>
            <a:endParaRPr b="1">
              <a:solidFill>
                <a:schemeClr val="lt1"/>
              </a:solidFill>
              <a:latin typeface="Roboto"/>
              <a:ea typeface="Roboto"/>
              <a:cs typeface="Roboto"/>
              <a:sym typeface="Roboto"/>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64"/>
        <p:cNvGrpSpPr/>
        <p:nvPr/>
      </p:nvGrpSpPr>
      <p:grpSpPr>
        <a:xfrm>
          <a:off x="0" y="0"/>
          <a:ext cx="0" cy="0"/>
          <a:chOff x="0" y="0"/>
          <a:chExt cx="0" cy="0"/>
        </a:xfrm>
      </p:grpSpPr>
      <p:sp>
        <p:nvSpPr>
          <p:cNvPr id="2165" name="Google Shape;2165;p91"/>
          <p:cNvSpPr txBox="1"/>
          <p:nvPr/>
        </p:nvSpPr>
        <p:spPr>
          <a:xfrm>
            <a:off x="660025" y="717025"/>
            <a:ext cx="4908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a:solidFill>
                  <a:schemeClr val="lt1"/>
                </a:solidFill>
                <a:latin typeface="Roboto SemiBold"/>
                <a:ea typeface="Roboto SemiBold"/>
                <a:cs typeface="Roboto SemiBold"/>
                <a:sym typeface="Roboto SemiBold"/>
              </a:rPr>
              <a:t>Build process: How does it work </a:t>
            </a:r>
            <a:endParaRPr sz="2200">
              <a:solidFill>
                <a:schemeClr val="lt1"/>
              </a:solidFill>
              <a:latin typeface="Roboto SemiBold"/>
              <a:ea typeface="Roboto SemiBold"/>
              <a:cs typeface="Roboto SemiBold"/>
              <a:sym typeface="Roboto SemiBold"/>
            </a:endParaRPr>
          </a:p>
        </p:txBody>
      </p:sp>
      <p:grpSp>
        <p:nvGrpSpPr>
          <p:cNvPr id="2166" name="Google Shape;2166;p91"/>
          <p:cNvGrpSpPr/>
          <p:nvPr/>
        </p:nvGrpSpPr>
        <p:grpSpPr>
          <a:xfrm>
            <a:off x="92412" y="65726"/>
            <a:ext cx="2602188" cy="431175"/>
            <a:chOff x="92412" y="65726"/>
            <a:chExt cx="2602188" cy="431175"/>
          </a:xfrm>
        </p:grpSpPr>
        <p:pic>
          <p:nvPicPr>
            <p:cNvPr id="2167" name="Google Shape;2167;p91"/>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168" name="Google Shape;2168;p91"/>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169" name="Google Shape;2169;p91"/>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170" name="Google Shape;2170;p91"/>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171" name="Google Shape;2171;p91"/>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grpSp>
        <p:nvGrpSpPr>
          <p:cNvPr id="2172" name="Google Shape;2172;p91"/>
          <p:cNvGrpSpPr/>
          <p:nvPr/>
        </p:nvGrpSpPr>
        <p:grpSpPr>
          <a:xfrm>
            <a:off x="4077925" y="1208125"/>
            <a:ext cx="4350275" cy="3494275"/>
            <a:chOff x="3925525" y="1055725"/>
            <a:chExt cx="4350275" cy="3494275"/>
          </a:xfrm>
        </p:grpSpPr>
        <p:sp>
          <p:nvSpPr>
            <p:cNvPr id="2173" name="Google Shape;2173;p91"/>
            <p:cNvSpPr/>
            <p:nvPr/>
          </p:nvSpPr>
          <p:spPr>
            <a:xfrm>
              <a:off x="5094300" y="1055725"/>
              <a:ext cx="3181500" cy="13878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Roboto"/>
                  <a:ea typeface="Roboto"/>
                  <a:cs typeface="Roboto"/>
                  <a:sym typeface="Roboto"/>
                </a:rPr>
                <a:t>Material passes</a:t>
              </a:r>
              <a:endParaRPr sz="1100">
                <a:solidFill>
                  <a:schemeClr val="lt1"/>
                </a:solidFill>
                <a:latin typeface="Roboto"/>
                <a:ea typeface="Roboto"/>
                <a:cs typeface="Roboto"/>
                <a:sym typeface="Roboto"/>
              </a:endParaRPr>
            </a:p>
          </p:txBody>
        </p:sp>
        <p:sp>
          <p:nvSpPr>
            <p:cNvPr id="2174" name="Google Shape;2174;p91"/>
            <p:cNvSpPr/>
            <p:nvPr/>
          </p:nvSpPr>
          <p:spPr>
            <a:xfrm>
              <a:off x="3925525" y="1055725"/>
              <a:ext cx="1077000" cy="13878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Roboto"/>
                  <a:ea typeface="Roboto"/>
                  <a:cs typeface="Roboto"/>
                  <a:sym typeface="Roboto"/>
                </a:rPr>
                <a:t>Engine passes</a:t>
              </a:r>
              <a:endParaRPr sz="1100">
                <a:solidFill>
                  <a:schemeClr val="lt1"/>
                </a:solidFill>
                <a:latin typeface="Roboto"/>
                <a:ea typeface="Roboto"/>
                <a:cs typeface="Roboto"/>
                <a:sym typeface="Roboto"/>
              </a:endParaRPr>
            </a:p>
          </p:txBody>
        </p:sp>
        <p:sp>
          <p:nvSpPr>
            <p:cNvPr id="2175" name="Google Shape;2175;p91"/>
            <p:cNvSpPr/>
            <p:nvPr/>
          </p:nvSpPr>
          <p:spPr>
            <a:xfrm>
              <a:off x="5137625" y="1430000"/>
              <a:ext cx="865500" cy="391500"/>
            </a:xfrm>
            <a:prstGeom prst="roundRect">
              <a:avLst>
                <a:gd name="adj" fmla="val 16667"/>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Scene processing</a:t>
              </a:r>
              <a:endParaRPr sz="800">
                <a:solidFill>
                  <a:schemeClr val="lt1"/>
                </a:solidFill>
                <a:latin typeface="Roboto"/>
                <a:ea typeface="Roboto"/>
                <a:cs typeface="Roboto"/>
                <a:sym typeface="Roboto"/>
              </a:endParaRPr>
            </a:p>
          </p:txBody>
        </p:sp>
        <p:sp>
          <p:nvSpPr>
            <p:cNvPr id="2176" name="Google Shape;2176;p91"/>
            <p:cNvSpPr/>
            <p:nvPr/>
          </p:nvSpPr>
          <p:spPr>
            <a:xfrm>
              <a:off x="5137625" y="1998225"/>
              <a:ext cx="865500" cy="391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 Combinations</a:t>
              </a:r>
              <a:endParaRPr sz="800">
                <a:solidFill>
                  <a:schemeClr val="lt1"/>
                </a:solidFill>
                <a:latin typeface="Roboto"/>
                <a:ea typeface="Roboto"/>
                <a:cs typeface="Roboto"/>
                <a:sym typeface="Roboto"/>
              </a:endParaRPr>
            </a:p>
          </p:txBody>
        </p:sp>
        <p:cxnSp>
          <p:nvCxnSpPr>
            <p:cNvPr id="2177" name="Google Shape;2177;p91"/>
            <p:cNvCxnSpPr>
              <a:stCxn id="2175" idx="2"/>
              <a:endCxn id="2176" idx="0"/>
            </p:cNvCxnSpPr>
            <p:nvPr/>
          </p:nvCxnSpPr>
          <p:spPr>
            <a:xfrm>
              <a:off x="5570375" y="1821500"/>
              <a:ext cx="0" cy="176700"/>
            </a:xfrm>
            <a:prstGeom prst="straightConnector1">
              <a:avLst/>
            </a:prstGeom>
            <a:noFill/>
            <a:ln w="9525" cap="flat" cmpd="sng">
              <a:solidFill>
                <a:schemeClr val="lt1"/>
              </a:solidFill>
              <a:prstDash val="solid"/>
              <a:round/>
              <a:headEnd type="none" w="med" len="med"/>
              <a:tailEnd type="stealth" w="med" len="med"/>
            </a:ln>
          </p:spPr>
        </p:cxnSp>
        <p:sp>
          <p:nvSpPr>
            <p:cNvPr id="2178" name="Google Shape;2178;p91"/>
            <p:cNvSpPr/>
            <p:nvPr/>
          </p:nvSpPr>
          <p:spPr>
            <a:xfrm>
              <a:off x="4032925" y="1998225"/>
              <a:ext cx="865500" cy="391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 Combinations</a:t>
              </a:r>
              <a:endParaRPr sz="800">
                <a:solidFill>
                  <a:schemeClr val="lt1"/>
                </a:solidFill>
                <a:latin typeface="Roboto"/>
                <a:ea typeface="Roboto"/>
                <a:cs typeface="Roboto"/>
                <a:sym typeface="Roboto"/>
              </a:endParaRPr>
            </a:p>
          </p:txBody>
        </p:sp>
        <p:sp>
          <p:nvSpPr>
            <p:cNvPr id="2179" name="Google Shape;2179;p91"/>
            <p:cNvSpPr/>
            <p:nvPr/>
          </p:nvSpPr>
          <p:spPr>
            <a:xfrm>
              <a:off x="6087800" y="1429988"/>
              <a:ext cx="865500" cy="391500"/>
            </a:xfrm>
            <a:prstGeom prst="roundRect">
              <a:avLst>
                <a:gd name="adj" fmla="val 16667"/>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Scene processing</a:t>
              </a:r>
              <a:endParaRPr sz="800">
                <a:solidFill>
                  <a:schemeClr val="lt1"/>
                </a:solidFill>
                <a:latin typeface="Roboto"/>
                <a:ea typeface="Roboto"/>
                <a:cs typeface="Roboto"/>
                <a:sym typeface="Roboto"/>
              </a:endParaRPr>
            </a:p>
          </p:txBody>
        </p:sp>
        <p:sp>
          <p:nvSpPr>
            <p:cNvPr id="2180" name="Google Shape;2180;p91"/>
            <p:cNvSpPr/>
            <p:nvPr/>
          </p:nvSpPr>
          <p:spPr>
            <a:xfrm>
              <a:off x="6087800" y="1998213"/>
              <a:ext cx="865500" cy="391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 Combinations</a:t>
              </a:r>
              <a:endParaRPr sz="800">
                <a:solidFill>
                  <a:schemeClr val="lt1"/>
                </a:solidFill>
                <a:latin typeface="Roboto"/>
                <a:ea typeface="Roboto"/>
                <a:cs typeface="Roboto"/>
                <a:sym typeface="Roboto"/>
              </a:endParaRPr>
            </a:p>
          </p:txBody>
        </p:sp>
        <p:cxnSp>
          <p:nvCxnSpPr>
            <p:cNvPr id="2181" name="Google Shape;2181;p91"/>
            <p:cNvCxnSpPr>
              <a:stCxn id="2179" idx="2"/>
              <a:endCxn id="2180" idx="0"/>
            </p:cNvCxnSpPr>
            <p:nvPr/>
          </p:nvCxnSpPr>
          <p:spPr>
            <a:xfrm>
              <a:off x="6520550" y="1821488"/>
              <a:ext cx="0" cy="176700"/>
            </a:xfrm>
            <a:prstGeom prst="straightConnector1">
              <a:avLst/>
            </a:prstGeom>
            <a:noFill/>
            <a:ln w="9525" cap="flat" cmpd="sng">
              <a:solidFill>
                <a:schemeClr val="lt1"/>
              </a:solidFill>
              <a:prstDash val="solid"/>
              <a:round/>
              <a:headEnd type="none" w="med" len="med"/>
              <a:tailEnd type="stealth" w="med" len="med"/>
            </a:ln>
          </p:spPr>
        </p:cxnSp>
        <p:sp>
          <p:nvSpPr>
            <p:cNvPr id="2182" name="Google Shape;2182;p91"/>
            <p:cNvSpPr/>
            <p:nvPr/>
          </p:nvSpPr>
          <p:spPr>
            <a:xfrm>
              <a:off x="7345825" y="1429975"/>
              <a:ext cx="865500" cy="391500"/>
            </a:xfrm>
            <a:prstGeom prst="roundRect">
              <a:avLst>
                <a:gd name="adj" fmla="val 16667"/>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Scene processing</a:t>
              </a:r>
              <a:endParaRPr sz="800">
                <a:solidFill>
                  <a:schemeClr val="lt1"/>
                </a:solidFill>
                <a:latin typeface="Roboto"/>
                <a:ea typeface="Roboto"/>
                <a:cs typeface="Roboto"/>
                <a:sym typeface="Roboto"/>
              </a:endParaRPr>
            </a:p>
          </p:txBody>
        </p:sp>
        <p:sp>
          <p:nvSpPr>
            <p:cNvPr id="2183" name="Google Shape;2183;p91"/>
            <p:cNvSpPr/>
            <p:nvPr/>
          </p:nvSpPr>
          <p:spPr>
            <a:xfrm>
              <a:off x="7345825" y="1998200"/>
              <a:ext cx="865500" cy="391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 Combinations</a:t>
              </a:r>
              <a:endParaRPr sz="800">
                <a:solidFill>
                  <a:schemeClr val="lt1"/>
                </a:solidFill>
                <a:latin typeface="Roboto"/>
                <a:ea typeface="Roboto"/>
                <a:cs typeface="Roboto"/>
                <a:sym typeface="Roboto"/>
              </a:endParaRPr>
            </a:p>
          </p:txBody>
        </p:sp>
        <p:cxnSp>
          <p:nvCxnSpPr>
            <p:cNvPr id="2184" name="Google Shape;2184;p91"/>
            <p:cNvCxnSpPr>
              <a:stCxn id="2182" idx="2"/>
              <a:endCxn id="2183" idx="0"/>
            </p:cNvCxnSpPr>
            <p:nvPr/>
          </p:nvCxnSpPr>
          <p:spPr>
            <a:xfrm>
              <a:off x="7778575" y="1821475"/>
              <a:ext cx="0" cy="176700"/>
            </a:xfrm>
            <a:prstGeom prst="straightConnector1">
              <a:avLst/>
            </a:prstGeom>
            <a:noFill/>
            <a:ln w="9525" cap="flat" cmpd="sng">
              <a:solidFill>
                <a:schemeClr val="lt1"/>
              </a:solidFill>
              <a:prstDash val="solid"/>
              <a:round/>
              <a:headEnd type="none" w="med" len="med"/>
              <a:tailEnd type="stealth" w="med" len="med"/>
            </a:ln>
          </p:spPr>
        </p:cxnSp>
        <p:cxnSp>
          <p:nvCxnSpPr>
            <p:cNvPr id="2185" name="Google Shape;2185;p91"/>
            <p:cNvCxnSpPr/>
            <p:nvPr/>
          </p:nvCxnSpPr>
          <p:spPr>
            <a:xfrm>
              <a:off x="7028300" y="1901875"/>
              <a:ext cx="246600" cy="0"/>
            </a:xfrm>
            <a:prstGeom prst="straightConnector1">
              <a:avLst/>
            </a:prstGeom>
            <a:noFill/>
            <a:ln w="19050" cap="flat" cmpd="sng">
              <a:solidFill>
                <a:schemeClr val="lt1"/>
              </a:solidFill>
              <a:prstDash val="dot"/>
              <a:round/>
              <a:headEnd type="none" w="med" len="med"/>
              <a:tailEnd type="none" w="med" len="med"/>
            </a:ln>
          </p:spPr>
        </p:cxnSp>
        <p:sp>
          <p:nvSpPr>
            <p:cNvPr id="2186" name="Google Shape;2186;p91"/>
            <p:cNvSpPr/>
            <p:nvPr/>
          </p:nvSpPr>
          <p:spPr>
            <a:xfrm>
              <a:off x="4987200" y="2697325"/>
              <a:ext cx="1257900" cy="391500"/>
            </a:xfrm>
            <a:prstGeom prst="roundRect">
              <a:avLst>
                <a:gd name="adj" fmla="val 16667"/>
              </a:avLst>
            </a:prstGeom>
            <a:solidFill>
              <a:srgbClr val="7F6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Shader cache console</a:t>
              </a:r>
              <a:endParaRPr sz="1000">
                <a:solidFill>
                  <a:schemeClr val="lt1"/>
                </a:solidFill>
                <a:latin typeface="Roboto"/>
                <a:ea typeface="Roboto"/>
                <a:cs typeface="Roboto"/>
                <a:sym typeface="Roboto"/>
              </a:endParaRPr>
            </a:p>
          </p:txBody>
        </p:sp>
        <p:sp>
          <p:nvSpPr>
            <p:cNvPr id="2187" name="Google Shape;2187;p91"/>
            <p:cNvSpPr/>
            <p:nvPr/>
          </p:nvSpPr>
          <p:spPr>
            <a:xfrm>
              <a:off x="4246775" y="3342725"/>
              <a:ext cx="727500" cy="280500"/>
            </a:xfrm>
            <a:prstGeom prst="rect">
              <a:avLst/>
            </a:prstGeom>
            <a:solidFill>
              <a:srgbClr val="0C343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Batch 1</a:t>
              </a:r>
              <a:endParaRPr sz="1000">
                <a:solidFill>
                  <a:schemeClr val="lt1"/>
                </a:solidFill>
                <a:latin typeface="DM Sans"/>
                <a:ea typeface="DM Sans"/>
                <a:cs typeface="DM Sans"/>
                <a:sym typeface="DM Sans"/>
              </a:endParaRPr>
            </a:p>
          </p:txBody>
        </p:sp>
        <p:sp>
          <p:nvSpPr>
            <p:cNvPr id="2188" name="Google Shape;2188;p91"/>
            <p:cNvSpPr/>
            <p:nvPr/>
          </p:nvSpPr>
          <p:spPr>
            <a:xfrm>
              <a:off x="5046975" y="3342725"/>
              <a:ext cx="727500" cy="280500"/>
            </a:xfrm>
            <a:prstGeom prst="rect">
              <a:avLst/>
            </a:prstGeom>
            <a:solidFill>
              <a:srgbClr val="0C343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Batch 2</a:t>
              </a:r>
              <a:endParaRPr sz="1000">
                <a:solidFill>
                  <a:schemeClr val="lt1"/>
                </a:solidFill>
                <a:latin typeface="DM Sans"/>
                <a:ea typeface="DM Sans"/>
                <a:cs typeface="DM Sans"/>
                <a:sym typeface="DM Sans"/>
              </a:endParaRPr>
            </a:p>
          </p:txBody>
        </p:sp>
        <p:sp>
          <p:nvSpPr>
            <p:cNvPr id="2189" name="Google Shape;2189;p91"/>
            <p:cNvSpPr/>
            <p:nvPr/>
          </p:nvSpPr>
          <p:spPr>
            <a:xfrm>
              <a:off x="6166475" y="3342725"/>
              <a:ext cx="727500" cy="280500"/>
            </a:xfrm>
            <a:prstGeom prst="rect">
              <a:avLst/>
            </a:prstGeom>
            <a:solidFill>
              <a:srgbClr val="0C343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Batch N</a:t>
              </a:r>
              <a:endParaRPr sz="1000">
                <a:solidFill>
                  <a:schemeClr val="lt1"/>
                </a:solidFill>
                <a:latin typeface="DM Sans"/>
                <a:ea typeface="DM Sans"/>
                <a:cs typeface="DM Sans"/>
                <a:sym typeface="DM Sans"/>
              </a:endParaRPr>
            </a:p>
          </p:txBody>
        </p:sp>
        <p:cxnSp>
          <p:nvCxnSpPr>
            <p:cNvPr id="2190" name="Google Shape;2190;p91"/>
            <p:cNvCxnSpPr/>
            <p:nvPr/>
          </p:nvCxnSpPr>
          <p:spPr>
            <a:xfrm>
              <a:off x="5847175" y="3482975"/>
              <a:ext cx="246600" cy="0"/>
            </a:xfrm>
            <a:prstGeom prst="straightConnector1">
              <a:avLst/>
            </a:prstGeom>
            <a:noFill/>
            <a:ln w="19050" cap="flat" cmpd="sng">
              <a:solidFill>
                <a:schemeClr val="lt1"/>
              </a:solidFill>
              <a:prstDash val="dot"/>
              <a:round/>
              <a:headEnd type="none" w="med" len="med"/>
              <a:tailEnd type="none" w="med" len="med"/>
            </a:ln>
          </p:spPr>
        </p:cxnSp>
        <p:sp>
          <p:nvSpPr>
            <p:cNvPr id="2191" name="Google Shape;2191;p91"/>
            <p:cNvSpPr/>
            <p:nvPr/>
          </p:nvSpPr>
          <p:spPr>
            <a:xfrm>
              <a:off x="4246775" y="3744775"/>
              <a:ext cx="727500" cy="280500"/>
            </a:xfrm>
            <a:prstGeom prst="roundRect">
              <a:avLst>
                <a:gd name="adj" fmla="val 16667"/>
              </a:avLst>
            </a:prstGeom>
            <a:solidFill>
              <a:srgbClr val="07376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50">
                  <a:solidFill>
                    <a:schemeClr val="lt1"/>
                  </a:solidFill>
                  <a:latin typeface="Roboto"/>
                  <a:ea typeface="Roboto"/>
                  <a:cs typeface="Roboto"/>
                  <a:sym typeface="Roboto"/>
                </a:rPr>
                <a:t>Compiler</a:t>
              </a:r>
              <a:endParaRPr sz="950">
                <a:solidFill>
                  <a:schemeClr val="lt1"/>
                </a:solidFill>
                <a:latin typeface="Roboto"/>
                <a:ea typeface="Roboto"/>
                <a:cs typeface="Roboto"/>
                <a:sym typeface="Roboto"/>
              </a:endParaRPr>
            </a:p>
          </p:txBody>
        </p:sp>
        <p:sp>
          <p:nvSpPr>
            <p:cNvPr id="2192" name="Google Shape;2192;p91"/>
            <p:cNvSpPr/>
            <p:nvPr/>
          </p:nvSpPr>
          <p:spPr>
            <a:xfrm>
              <a:off x="5046975" y="3744775"/>
              <a:ext cx="727500" cy="280500"/>
            </a:xfrm>
            <a:prstGeom prst="roundRect">
              <a:avLst>
                <a:gd name="adj" fmla="val 16667"/>
              </a:avLst>
            </a:prstGeom>
            <a:solidFill>
              <a:srgbClr val="07376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50">
                  <a:solidFill>
                    <a:schemeClr val="lt1"/>
                  </a:solidFill>
                  <a:latin typeface="Roboto"/>
                  <a:ea typeface="Roboto"/>
                  <a:cs typeface="Roboto"/>
                  <a:sym typeface="Roboto"/>
                </a:rPr>
                <a:t>Compiler</a:t>
              </a:r>
              <a:endParaRPr sz="950">
                <a:solidFill>
                  <a:schemeClr val="lt1"/>
                </a:solidFill>
                <a:latin typeface="Roboto"/>
                <a:ea typeface="Roboto"/>
                <a:cs typeface="Roboto"/>
                <a:sym typeface="Roboto"/>
              </a:endParaRPr>
            </a:p>
          </p:txBody>
        </p:sp>
        <p:sp>
          <p:nvSpPr>
            <p:cNvPr id="2193" name="Google Shape;2193;p91"/>
            <p:cNvSpPr/>
            <p:nvPr/>
          </p:nvSpPr>
          <p:spPr>
            <a:xfrm>
              <a:off x="6166475" y="3744775"/>
              <a:ext cx="727500" cy="280500"/>
            </a:xfrm>
            <a:prstGeom prst="roundRect">
              <a:avLst>
                <a:gd name="adj" fmla="val 16667"/>
              </a:avLst>
            </a:prstGeom>
            <a:solidFill>
              <a:srgbClr val="07376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50">
                  <a:solidFill>
                    <a:schemeClr val="lt1"/>
                  </a:solidFill>
                  <a:latin typeface="Roboto"/>
                  <a:ea typeface="Roboto"/>
                  <a:cs typeface="Roboto"/>
                  <a:sym typeface="Roboto"/>
                </a:rPr>
                <a:t>Compiler</a:t>
              </a:r>
              <a:endParaRPr sz="950">
                <a:solidFill>
                  <a:schemeClr val="lt1"/>
                </a:solidFill>
                <a:latin typeface="Roboto"/>
                <a:ea typeface="Roboto"/>
                <a:cs typeface="Roboto"/>
                <a:sym typeface="Roboto"/>
              </a:endParaRPr>
            </a:p>
          </p:txBody>
        </p:sp>
        <p:sp>
          <p:nvSpPr>
            <p:cNvPr id="2194" name="Google Shape;2194;p91"/>
            <p:cNvSpPr/>
            <p:nvPr/>
          </p:nvSpPr>
          <p:spPr>
            <a:xfrm>
              <a:off x="5252400" y="4269500"/>
              <a:ext cx="727500" cy="280500"/>
            </a:xfrm>
            <a:prstGeom prst="rect">
              <a:avLst/>
            </a:prstGeom>
            <a:solidFill>
              <a:srgbClr val="38761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Export</a:t>
              </a:r>
              <a:endParaRPr sz="1000">
                <a:solidFill>
                  <a:schemeClr val="lt1"/>
                </a:solidFill>
                <a:latin typeface="DM Sans"/>
                <a:ea typeface="DM Sans"/>
                <a:cs typeface="DM Sans"/>
                <a:sym typeface="DM Sans"/>
              </a:endParaRPr>
            </a:p>
          </p:txBody>
        </p:sp>
        <p:cxnSp>
          <p:nvCxnSpPr>
            <p:cNvPr id="2195" name="Google Shape;2195;p91"/>
            <p:cNvCxnSpPr>
              <a:stCxn id="2174" idx="2"/>
              <a:endCxn id="2186" idx="0"/>
            </p:cNvCxnSpPr>
            <p:nvPr/>
          </p:nvCxnSpPr>
          <p:spPr>
            <a:xfrm rot="-5400000" flipH="1">
              <a:off x="4913125" y="1994425"/>
              <a:ext cx="253800" cy="1152000"/>
            </a:xfrm>
            <a:prstGeom prst="bentConnector3">
              <a:avLst>
                <a:gd name="adj1" fmla="val 50000"/>
              </a:avLst>
            </a:prstGeom>
            <a:noFill/>
            <a:ln w="9525" cap="flat" cmpd="sng">
              <a:solidFill>
                <a:schemeClr val="lt1"/>
              </a:solidFill>
              <a:prstDash val="solid"/>
              <a:round/>
              <a:headEnd type="none" w="med" len="med"/>
              <a:tailEnd type="stealth" w="med" len="med"/>
            </a:ln>
          </p:spPr>
        </p:cxnSp>
        <p:cxnSp>
          <p:nvCxnSpPr>
            <p:cNvPr id="2196" name="Google Shape;2196;p91"/>
            <p:cNvCxnSpPr>
              <a:stCxn id="2173" idx="2"/>
              <a:endCxn id="2186" idx="0"/>
            </p:cNvCxnSpPr>
            <p:nvPr/>
          </p:nvCxnSpPr>
          <p:spPr>
            <a:xfrm rot="5400000">
              <a:off x="6023700" y="2035975"/>
              <a:ext cx="253800" cy="1068900"/>
            </a:xfrm>
            <a:prstGeom prst="bentConnector3">
              <a:avLst>
                <a:gd name="adj1" fmla="val 50000"/>
              </a:avLst>
            </a:prstGeom>
            <a:noFill/>
            <a:ln w="9525" cap="flat" cmpd="sng">
              <a:solidFill>
                <a:schemeClr val="lt1"/>
              </a:solidFill>
              <a:prstDash val="solid"/>
              <a:round/>
              <a:headEnd type="none" w="med" len="med"/>
              <a:tailEnd type="stealth" w="med" len="med"/>
            </a:ln>
          </p:spPr>
        </p:cxnSp>
        <p:cxnSp>
          <p:nvCxnSpPr>
            <p:cNvPr id="2197" name="Google Shape;2197;p91"/>
            <p:cNvCxnSpPr>
              <a:stCxn id="2186" idx="2"/>
              <a:endCxn id="2187" idx="0"/>
            </p:cNvCxnSpPr>
            <p:nvPr/>
          </p:nvCxnSpPr>
          <p:spPr>
            <a:xfrm rot="5400000">
              <a:off x="4986450" y="2712925"/>
              <a:ext cx="253800" cy="1005600"/>
            </a:xfrm>
            <a:prstGeom prst="bentConnector3">
              <a:avLst>
                <a:gd name="adj1" fmla="val 50020"/>
              </a:avLst>
            </a:prstGeom>
            <a:noFill/>
            <a:ln w="9525" cap="flat" cmpd="sng">
              <a:solidFill>
                <a:schemeClr val="lt1"/>
              </a:solidFill>
              <a:prstDash val="solid"/>
              <a:round/>
              <a:headEnd type="none" w="med" len="med"/>
              <a:tailEnd type="stealth" w="med" len="med"/>
            </a:ln>
          </p:spPr>
        </p:cxnSp>
        <p:cxnSp>
          <p:nvCxnSpPr>
            <p:cNvPr id="2198" name="Google Shape;2198;p91"/>
            <p:cNvCxnSpPr>
              <a:stCxn id="2186" idx="2"/>
              <a:endCxn id="2188" idx="0"/>
            </p:cNvCxnSpPr>
            <p:nvPr/>
          </p:nvCxnSpPr>
          <p:spPr>
            <a:xfrm rot="5400000">
              <a:off x="5386500" y="3112975"/>
              <a:ext cx="253800" cy="205500"/>
            </a:xfrm>
            <a:prstGeom prst="bentConnector3">
              <a:avLst>
                <a:gd name="adj1" fmla="val 50020"/>
              </a:avLst>
            </a:prstGeom>
            <a:noFill/>
            <a:ln w="9525" cap="flat" cmpd="sng">
              <a:solidFill>
                <a:schemeClr val="lt1"/>
              </a:solidFill>
              <a:prstDash val="solid"/>
              <a:round/>
              <a:headEnd type="none" w="med" len="med"/>
              <a:tailEnd type="stealth" w="med" len="med"/>
            </a:ln>
          </p:spPr>
        </p:cxnSp>
        <p:cxnSp>
          <p:nvCxnSpPr>
            <p:cNvPr id="2199" name="Google Shape;2199;p91"/>
            <p:cNvCxnSpPr>
              <a:stCxn id="2186" idx="2"/>
              <a:endCxn id="2189" idx="0"/>
            </p:cNvCxnSpPr>
            <p:nvPr/>
          </p:nvCxnSpPr>
          <p:spPr>
            <a:xfrm rot="-5400000" flipH="1">
              <a:off x="5946300" y="2758675"/>
              <a:ext cx="253800" cy="914100"/>
            </a:xfrm>
            <a:prstGeom prst="bentConnector3">
              <a:avLst>
                <a:gd name="adj1" fmla="val 50020"/>
              </a:avLst>
            </a:prstGeom>
            <a:noFill/>
            <a:ln w="9525" cap="flat" cmpd="sng">
              <a:solidFill>
                <a:schemeClr val="lt1"/>
              </a:solidFill>
              <a:prstDash val="solid"/>
              <a:round/>
              <a:headEnd type="none" w="med" len="med"/>
              <a:tailEnd type="stealth" w="med" len="med"/>
            </a:ln>
          </p:spPr>
        </p:cxnSp>
        <p:cxnSp>
          <p:nvCxnSpPr>
            <p:cNvPr id="2200" name="Google Shape;2200;p91"/>
            <p:cNvCxnSpPr>
              <a:endCxn id="2191" idx="0"/>
            </p:cNvCxnSpPr>
            <p:nvPr/>
          </p:nvCxnSpPr>
          <p:spPr>
            <a:xfrm>
              <a:off x="4610525" y="3623275"/>
              <a:ext cx="0" cy="121500"/>
            </a:xfrm>
            <a:prstGeom prst="straightConnector1">
              <a:avLst/>
            </a:prstGeom>
            <a:noFill/>
            <a:ln w="9525" cap="flat" cmpd="sng">
              <a:solidFill>
                <a:schemeClr val="lt1"/>
              </a:solidFill>
              <a:prstDash val="solid"/>
              <a:round/>
              <a:headEnd type="none" w="med" len="med"/>
              <a:tailEnd type="stealth" w="med" len="med"/>
            </a:ln>
          </p:spPr>
        </p:cxnSp>
        <p:cxnSp>
          <p:nvCxnSpPr>
            <p:cNvPr id="2201" name="Google Shape;2201;p91"/>
            <p:cNvCxnSpPr>
              <a:stCxn id="2188" idx="2"/>
              <a:endCxn id="2192" idx="0"/>
            </p:cNvCxnSpPr>
            <p:nvPr/>
          </p:nvCxnSpPr>
          <p:spPr>
            <a:xfrm>
              <a:off x="5410725" y="3623225"/>
              <a:ext cx="0" cy="121500"/>
            </a:xfrm>
            <a:prstGeom prst="straightConnector1">
              <a:avLst/>
            </a:prstGeom>
            <a:noFill/>
            <a:ln w="9525" cap="flat" cmpd="sng">
              <a:solidFill>
                <a:schemeClr val="lt1"/>
              </a:solidFill>
              <a:prstDash val="solid"/>
              <a:round/>
              <a:headEnd type="none" w="med" len="med"/>
              <a:tailEnd type="stealth" w="med" len="med"/>
            </a:ln>
          </p:spPr>
        </p:cxnSp>
        <p:cxnSp>
          <p:nvCxnSpPr>
            <p:cNvPr id="2202" name="Google Shape;2202;p91"/>
            <p:cNvCxnSpPr>
              <a:endCxn id="2193" idx="0"/>
            </p:cNvCxnSpPr>
            <p:nvPr/>
          </p:nvCxnSpPr>
          <p:spPr>
            <a:xfrm>
              <a:off x="6530225" y="3623275"/>
              <a:ext cx="0" cy="121500"/>
            </a:xfrm>
            <a:prstGeom prst="straightConnector1">
              <a:avLst/>
            </a:prstGeom>
            <a:noFill/>
            <a:ln w="9525" cap="flat" cmpd="sng">
              <a:solidFill>
                <a:schemeClr val="lt1"/>
              </a:solidFill>
              <a:prstDash val="solid"/>
              <a:round/>
              <a:headEnd type="none" w="med" len="med"/>
              <a:tailEnd type="stealth" w="med" len="med"/>
            </a:ln>
          </p:spPr>
        </p:cxnSp>
        <p:cxnSp>
          <p:nvCxnSpPr>
            <p:cNvPr id="2203" name="Google Shape;2203;p91"/>
            <p:cNvCxnSpPr>
              <a:stCxn id="2191" idx="2"/>
              <a:endCxn id="2194" idx="0"/>
            </p:cNvCxnSpPr>
            <p:nvPr/>
          </p:nvCxnSpPr>
          <p:spPr>
            <a:xfrm rot="-5400000" flipH="1">
              <a:off x="4991225" y="3644575"/>
              <a:ext cx="244200" cy="1005600"/>
            </a:xfrm>
            <a:prstGeom prst="bentConnector3">
              <a:avLst>
                <a:gd name="adj1" fmla="val 50005"/>
              </a:avLst>
            </a:prstGeom>
            <a:noFill/>
            <a:ln w="9525" cap="flat" cmpd="sng">
              <a:solidFill>
                <a:schemeClr val="lt1"/>
              </a:solidFill>
              <a:prstDash val="solid"/>
              <a:round/>
              <a:headEnd type="none" w="med" len="med"/>
              <a:tailEnd type="stealth" w="med" len="med"/>
            </a:ln>
          </p:spPr>
        </p:cxnSp>
        <p:cxnSp>
          <p:nvCxnSpPr>
            <p:cNvPr id="2204" name="Google Shape;2204;p91"/>
            <p:cNvCxnSpPr>
              <a:stCxn id="2192" idx="2"/>
              <a:endCxn id="2194" idx="0"/>
            </p:cNvCxnSpPr>
            <p:nvPr/>
          </p:nvCxnSpPr>
          <p:spPr>
            <a:xfrm rot="-5400000" flipH="1">
              <a:off x="5391375" y="4044625"/>
              <a:ext cx="244200" cy="205500"/>
            </a:xfrm>
            <a:prstGeom prst="bentConnector3">
              <a:avLst>
                <a:gd name="adj1" fmla="val 50005"/>
              </a:avLst>
            </a:prstGeom>
            <a:noFill/>
            <a:ln w="9525" cap="flat" cmpd="sng">
              <a:solidFill>
                <a:schemeClr val="lt1"/>
              </a:solidFill>
              <a:prstDash val="solid"/>
              <a:round/>
              <a:headEnd type="none" w="med" len="med"/>
              <a:tailEnd type="stealth" w="med" len="med"/>
            </a:ln>
          </p:spPr>
        </p:cxnSp>
        <p:cxnSp>
          <p:nvCxnSpPr>
            <p:cNvPr id="2205" name="Google Shape;2205;p91"/>
            <p:cNvCxnSpPr>
              <a:stCxn id="2193" idx="2"/>
              <a:endCxn id="2194" idx="0"/>
            </p:cNvCxnSpPr>
            <p:nvPr/>
          </p:nvCxnSpPr>
          <p:spPr>
            <a:xfrm rot="5400000">
              <a:off x="5951075" y="3690325"/>
              <a:ext cx="244200" cy="914100"/>
            </a:xfrm>
            <a:prstGeom prst="bentConnector3">
              <a:avLst>
                <a:gd name="adj1" fmla="val 50005"/>
              </a:avLst>
            </a:prstGeom>
            <a:noFill/>
            <a:ln w="9525" cap="flat" cmpd="sng">
              <a:solidFill>
                <a:schemeClr val="lt1"/>
              </a:solidFill>
              <a:prstDash val="solid"/>
              <a:round/>
              <a:headEnd type="none" w="med" len="med"/>
              <a:tailEnd type="stealth" w="med" len="med"/>
            </a:ln>
          </p:spPr>
        </p:cxnSp>
      </p:grpSp>
      <p:sp>
        <p:nvSpPr>
          <p:cNvPr id="2206" name="Google Shape;2206;p91"/>
          <p:cNvSpPr txBox="1"/>
          <p:nvPr/>
        </p:nvSpPr>
        <p:spPr>
          <a:xfrm>
            <a:off x="701500" y="1275850"/>
            <a:ext cx="3147000" cy="32742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Roboto"/>
              <a:buAutoNum type="arabicPeriod"/>
            </a:pPr>
            <a:r>
              <a:rPr lang="en" sz="1500">
                <a:solidFill>
                  <a:schemeClr val="lt1"/>
                </a:solidFill>
                <a:latin typeface="Roboto"/>
                <a:ea typeface="Roboto"/>
                <a:cs typeface="Roboto"/>
                <a:sym typeface="Roboto"/>
              </a:rPr>
              <a:t>Collect information from the scene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457200" lvl="0" indent="-323850" algn="l" rtl="0">
              <a:spcBef>
                <a:spcPts val="0"/>
              </a:spcBef>
              <a:spcAft>
                <a:spcPts val="0"/>
              </a:spcAft>
              <a:buClr>
                <a:schemeClr val="lt1"/>
              </a:buClr>
              <a:buSzPts val="1500"/>
              <a:buFont typeface="Roboto"/>
              <a:buAutoNum type="arabicPeriod"/>
            </a:pPr>
            <a:r>
              <a:rPr lang="en" sz="1500">
                <a:solidFill>
                  <a:schemeClr val="lt1"/>
                </a:solidFill>
                <a:latin typeface="Roboto"/>
                <a:ea typeface="Roboto"/>
                <a:cs typeface="Roboto"/>
                <a:sym typeface="Roboto"/>
              </a:rPr>
              <a:t>Generate shader and pipeline combinations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457200" lvl="0" indent="-323850" algn="l" rtl="0">
              <a:spcBef>
                <a:spcPts val="0"/>
              </a:spcBef>
              <a:spcAft>
                <a:spcPts val="0"/>
              </a:spcAft>
              <a:buClr>
                <a:schemeClr val="lt1"/>
              </a:buClr>
              <a:buSzPts val="1500"/>
              <a:buFont typeface="Roboto"/>
              <a:buAutoNum type="arabicPeriod"/>
            </a:pPr>
            <a:r>
              <a:rPr lang="en" sz="1500">
                <a:solidFill>
                  <a:schemeClr val="lt1"/>
                </a:solidFill>
                <a:latin typeface="Roboto"/>
                <a:ea typeface="Roboto"/>
                <a:cs typeface="Roboto"/>
                <a:sym typeface="Roboto"/>
              </a:rPr>
              <a:t>Separate compilation into batches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457200" lvl="0" indent="-323850" algn="l" rtl="0">
              <a:spcBef>
                <a:spcPts val="0"/>
              </a:spcBef>
              <a:spcAft>
                <a:spcPts val="0"/>
              </a:spcAft>
              <a:buClr>
                <a:schemeClr val="lt1"/>
              </a:buClr>
              <a:buSzPts val="1500"/>
              <a:buFont typeface="Roboto"/>
              <a:buAutoNum type="arabicPeriod"/>
            </a:pPr>
            <a:r>
              <a:rPr lang="en" sz="1500">
                <a:solidFill>
                  <a:schemeClr val="lt1"/>
                </a:solidFill>
                <a:latin typeface="Roboto"/>
                <a:ea typeface="Roboto"/>
                <a:cs typeface="Roboto"/>
                <a:sym typeface="Roboto"/>
              </a:rPr>
              <a:t>Compiles batches incrementally (only changed passes)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457200" lvl="0" indent="-323850" algn="l" rtl="0">
              <a:spcBef>
                <a:spcPts val="0"/>
              </a:spcBef>
              <a:spcAft>
                <a:spcPts val="0"/>
              </a:spcAft>
              <a:buClr>
                <a:schemeClr val="lt1"/>
              </a:buClr>
              <a:buSzPts val="1500"/>
              <a:buFont typeface="Roboto"/>
              <a:buAutoNum type="arabicPeriod"/>
            </a:pPr>
            <a:r>
              <a:rPr lang="en" sz="1500">
                <a:solidFill>
                  <a:schemeClr val="lt1"/>
                </a:solidFill>
                <a:latin typeface="Roboto"/>
                <a:ea typeface="Roboto"/>
                <a:cs typeface="Roboto"/>
                <a:sym typeface="Roboto"/>
              </a:rPr>
              <a:t>Export data in per pass basis</a:t>
            </a:r>
            <a:endParaRPr sz="1500">
              <a:solidFill>
                <a:schemeClr val="lt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1"/>
        <p:cNvGrpSpPr/>
        <p:nvPr/>
      </p:nvGrpSpPr>
      <p:grpSpPr>
        <a:xfrm>
          <a:off x="0" y="0"/>
          <a:ext cx="0" cy="0"/>
          <a:chOff x="0" y="0"/>
          <a:chExt cx="0" cy="0"/>
        </a:xfrm>
      </p:grpSpPr>
      <p:pic>
        <p:nvPicPr>
          <p:cNvPr id="302" name="Google Shape;302;p29"/>
          <p:cNvPicPr preferRelativeResize="0"/>
          <p:nvPr/>
        </p:nvPicPr>
        <p:blipFill>
          <a:blip r:embed="rId3">
            <a:alphaModFix amt="60000"/>
          </a:blip>
          <a:stretch>
            <a:fillRect/>
          </a:stretch>
        </p:blipFill>
        <p:spPr>
          <a:xfrm>
            <a:off x="0" y="0"/>
            <a:ext cx="9144003" cy="5143493"/>
          </a:xfrm>
          <a:prstGeom prst="rect">
            <a:avLst/>
          </a:prstGeom>
          <a:noFill/>
          <a:ln>
            <a:noFill/>
          </a:ln>
        </p:spPr>
      </p:pic>
      <p:sp>
        <p:nvSpPr>
          <p:cNvPr id="303" name="Google Shape;303;p29"/>
          <p:cNvSpPr txBox="1"/>
          <p:nvPr/>
        </p:nvSpPr>
        <p:spPr>
          <a:xfrm>
            <a:off x="1079850" y="2402400"/>
            <a:ext cx="6984300" cy="4311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800" b="1">
                <a:solidFill>
                  <a:schemeClr val="lt1"/>
                </a:solidFill>
                <a:latin typeface="Roboto"/>
                <a:ea typeface="Roboto"/>
                <a:cs typeface="Roboto"/>
                <a:sym typeface="Roboto"/>
              </a:rPr>
              <a:t>Geometry rendering pipeline</a:t>
            </a:r>
            <a:endParaRPr sz="2800" b="1">
              <a:solidFill>
                <a:schemeClr val="lt1"/>
              </a:solidFill>
              <a:latin typeface="Roboto"/>
              <a:ea typeface="Roboto"/>
              <a:cs typeface="Roboto"/>
              <a:sym typeface="Roboto"/>
            </a:endParaRPr>
          </a:p>
        </p:txBody>
      </p:sp>
      <p:grpSp>
        <p:nvGrpSpPr>
          <p:cNvPr id="304" name="Google Shape;304;p29"/>
          <p:cNvGrpSpPr/>
          <p:nvPr/>
        </p:nvGrpSpPr>
        <p:grpSpPr>
          <a:xfrm>
            <a:off x="92412" y="65726"/>
            <a:ext cx="2602188" cy="431175"/>
            <a:chOff x="92412" y="65726"/>
            <a:chExt cx="2602188" cy="431175"/>
          </a:xfrm>
        </p:grpSpPr>
        <p:pic>
          <p:nvPicPr>
            <p:cNvPr id="305" name="Google Shape;305;p29"/>
            <p:cNvPicPr preferRelativeResize="0"/>
            <p:nvPr/>
          </p:nvPicPr>
          <p:blipFill>
            <a:blip r:embed="rId4">
              <a:alphaModFix/>
            </a:blip>
            <a:stretch>
              <a:fillRect/>
            </a:stretch>
          </p:blipFill>
          <p:spPr>
            <a:xfrm>
              <a:off x="92412" y="65726"/>
              <a:ext cx="1078185" cy="431175"/>
            </a:xfrm>
            <a:prstGeom prst="rect">
              <a:avLst/>
            </a:prstGeom>
            <a:noFill/>
            <a:ln>
              <a:noFill/>
            </a:ln>
          </p:spPr>
        </p:pic>
        <p:sp>
          <p:nvSpPr>
            <p:cNvPr id="306" name="Google Shape;306;p29"/>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307" name="Google Shape;307;p29"/>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308" name="Google Shape;308;p29"/>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309" name="Google Shape;309;p29"/>
          <p:cNvPicPr preferRelativeResize="0"/>
          <p:nvPr/>
        </p:nvPicPr>
        <p:blipFill rotWithShape="1">
          <a:blip r:embed="rId5">
            <a:alphaModFix/>
          </a:blip>
          <a:srcRect l="3993" t="1550" r="3984" b="1550"/>
          <a:stretch/>
        </p:blipFill>
        <p:spPr>
          <a:xfrm>
            <a:off x="8467900" y="65725"/>
            <a:ext cx="618000" cy="625800"/>
          </a:xfrm>
          <a:prstGeom prst="ellipse">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10"/>
        <p:cNvGrpSpPr/>
        <p:nvPr/>
      </p:nvGrpSpPr>
      <p:grpSpPr>
        <a:xfrm>
          <a:off x="0" y="0"/>
          <a:ext cx="0" cy="0"/>
          <a:chOff x="0" y="0"/>
          <a:chExt cx="0" cy="0"/>
        </a:xfrm>
      </p:grpSpPr>
      <p:sp>
        <p:nvSpPr>
          <p:cNvPr id="2211" name="Google Shape;2211;p92"/>
          <p:cNvSpPr txBox="1"/>
          <p:nvPr/>
        </p:nvSpPr>
        <p:spPr>
          <a:xfrm>
            <a:off x="660025" y="717025"/>
            <a:ext cx="31032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a:solidFill>
                  <a:schemeClr val="lt1"/>
                </a:solidFill>
                <a:latin typeface="Roboto SemiBold"/>
                <a:ea typeface="Roboto SemiBold"/>
                <a:cs typeface="Roboto SemiBold"/>
                <a:sym typeface="Roboto SemiBold"/>
              </a:rPr>
              <a:t>Build process: Timings</a:t>
            </a:r>
            <a:endParaRPr sz="2200">
              <a:solidFill>
                <a:schemeClr val="lt1"/>
              </a:solidFill>
              <a:latin typeface="Roboto SemiBold"/>
              <a:ea typeface="Roboto SemiBold"/>
              <a:cs typeface="Roboto SemiBold"/>
              <a:sym typeface="Roboto SemiBold"/>
            </a:endParaRPr>
          </a:p>
        </p:txBody>
      </p:sp>
      <p:grpSp>
        <p:nvGrpSpPr>
          <p:cNvPr id="2212" name="Google Shape;2212;p92"/>
          <p:cNvGrpSpPr/>
          <p:nvPr/>
        </p:nvGrpSpPr>
        <p:grpSpPr>
          <a:xfrm>
            <a:off x="92412" y="65726"/>
            <a:ext cx="2602188" cy="431175"/>
            <a:chOff x="92412" y="65726"/>
            <a:chExt cx="2602188" cy="431175"/>
          </a:xfrm>
        </p:grpSpPr>
        <p:pic>
          <p:nvPicPr>
            <p:cNvPr id="2213" name="Google Shape;2213;p92"/>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214" name="Google Shape;2214;p92"/>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215" name="Google Shape;2215;p92"/>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216" name="Google Shape;2216;p92"/>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217" name="Google Shape;2217;p92"/>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218" name="Google Shape;2218;p92"/>
          <p:cNvSpPr txBox="1"/>
          <p:nvPr/>
        </p:nvSpPr>
        <p:spPr>
          <a:xfrm>
            <a:off x="701500" y="1275850"/>
            <a:ext cx="3147000" cy="35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Generate Combinations for Engine passes: </a:t>
            </a:r>
            <a:r>
              <a:rPr lang="en" sz="1500" b="1">
                <a:solidFill>
                  <a:schemeClr val="lt1"/>
                </a:solidFill>
                <a:latin typeface="Roboto"/>
                <a:ea typeface="Roboto"/>
                <a:cs typeface="Roboto"/>
                <a:sym typeface="Roboto"/>
              </a:rPr>
              <a:t>~1.5h</a:t>
            </a:r>
            <a:endParaRPr sz="1500" b="1">
              <a:solidFill>
                <a:schemeClr val="lt1"/>
              </a:solidFill>
              <a:latin typeface="Roboto"/>
              <a:ea typeface="Roboto"/>
              <a:cs typeface="Roboto"/>
              <a:sym typeface="Roboto"/>
            </a:endParaRPr>
          </a:p>
          <a:p>
            <a:pPr marL="45720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Scene processing - </a:t>
            </a:r>
            <a:r>
              <a:rPr lang="en" sz="1500" b="1">
                <a:solidFill>
                  <a:schemeClr val="lt1"/>
                </a:solidFill>
                <a:latin typeface="Roboto"/>
                <a:ea typeface="Roboto"/>
                <a:cs typeface="Roboto"/>
                <a:sym typeface="Roboto"/>
              </a:rPr>
              <a:t>~25 min</a:t>
            </a:r>
            <a:endParaRPr sz="1500" b="1">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Generate Combinations for Material passes - </a:t>
            </a:r>
            <a:r>
              <a:rPr lang="en" sz="1500" b="1">
                <a:solidFill>
                  <a:schemeClr val="lt1"/>
                </a:solidFill>
                <a:latin typeface="Roboto"/>
                <a:ea typeface="Roboto"/>
                <a:cs typeface="Roboto"/>
                <a:sym typeface="Roboto"/>
              </a:rPr>
              <a:t>~25 min</a:t>
            </a:r>
            <a:endParaRPr sz="1500" b="1">
              <a:solidFill>
                <a:schemeClr val="lt1"/>
              </a:solidFill>
              <a:latin typeface="Roboto"/>
              <a:ea typeface="Roboto"/>
              <a:cs typeface="Roboto"/>
              <a:sym typeface="Roboto"/>
            </a:endParaRPr>
          </a:p>
          <a:p>
            <a:pPr marL="45720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Shader compilation ~</a:t>
            </a:r>
            <a:r>
              <a:rPr lang="en" sz="1500" b="1">
                <a:solidFill>
                  <a:schemeClr val="lt1"/>
                </a:solidFill>
                <a:latin typeface="Roboto"/>
                <a:ea typeface="Roboto"/>
                <a:cs typeface="Roboto"/>
                <a:sym typeface="Roboto"/>
              </a:rPr>
              <a:t>2h</a:t>
            </a:r>
            <a:endParaRPr sz="1500" b="1">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Compiling for 1 platform  </a:t>
            </a:r>
            <a:r>
              <a:rPr lang="en" sz="1500" b="1">
                <a:solidFill>
                  <a:schemeClr val="lt1"/>
                </a:solidFill>
                <a:latin typeface="Roboto"/>
                <a:ea typeface="Roboto"/>
                <a:cs typeface="Roboto"/>
                <a:sym typeface="Roboto"/>
              </a:rPr>
              <a:t>~10min</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Importing and processing ~</a:t>
            </a:r>
            <a:r>
              <a:rPr lang="en" sz="1500" b="1">
                <a:solidFill>
                  <a:schemeClr val="lt1"/>
                </a:solidFill>
                <a:latin typeface="Roboto"/>
                <a:ea typeface="Roboto"/>
                <a:cs typeface="Roboto"/>
                <a:sym typeface="Roboto"/>
              </a:rPr>
              <a:t>20min</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500" b="1">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Rest is exporting which is heavy due to PDBs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Total time is ~</a:t>
            </a:r>
            <a:r>
              <a:rPr lang="en" sz="1500" b="1">
                <a:solidFill>
                  <a:schemeClr val="lt1"/>
                </a:solidFill>
                <a:latin typeface="Roboto"/>
                <a:ea typeface="Roboto"/>
                <a:cs typeface="Roboto"/>
                <a:sym typeface="Roboto"/>
              </a:rPr>
              <a:t>5h </a:t>
            </a:r>
            <a:r>
              <a:rPr lang="en" sz="1500">
                <a:solidFill>
                  <a:schemeClr val="lt1"/>
                </a:solidFill>
                <a:latin typeface="Roboto"/>
                <a:ea typeface="Roboto"/>
                <a:cs typeface="Roboto"/>
                <a:sym typeface="Roboto"/>
              </a:rPr>
              <a:t>for all platforms</a:t>
            </a:r>
            <a:endParaRPr sz="1500">
              <a:solidFill>
                <a:schemeClr val="lt1"/>
              </a:solidFill>
              <a:latin typeface="Roboto"/>
              <a:ea typeface="Roboto"/>
              <a:cs typeface="Roboto"/>
              <a:sym typeface="Roboto"/>
            </a:endParaRPr>
          </a:p>
        </p:txBody>
      </p:sp>
      <p:grpSp>
        <p:nvGrpSpPr>
          <p:cNvPr id="2219" name="Google Shape;2219;p92"/>
          <p:cNvGrpSpPr/>
          <p:nvPr/>
        </p:nvGrpSpPr>
        <p:grpSpPr>
          <a:xfrm>
            <a:off x="4077925" y="1208125"/>
            <a:ext cx="4350275" cy="3494275"/>
            <a:chOff x="3925525" y="1055725"/>
            <a:chExt cx="4350275" cy="3494275"/>
          </a:xfrm>
        </p:grpSpPr>
        <p:sp>
          <p:nvSpPr>
            <p:cNvPr id="2220" name="Google Shape;2220;p92"/>
            <p:cNvSpPr/>
            <p:nvPr/>
          </p:nvSpPr>
          <p:spPr>
            <a:xfrm>
              <a:off x="5094300" y="1055725"/>
              <a:ext cx="3181500" cy="13878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Roboto"/>
                  <a:ea typeface="Roboto"/>
                  <a:cs typeface="Roboto"/>
                  <a:sym typeface="Roboto"/>
                </a:rPr>
                <a:t>Material passes</a:t>
              </a:r>
              <a:endParaRPr sz="1100">
                <a:solidFill>
                  <a:schemeClr val="lt1"/>
                </a:solidFill>
                <a:latin typeface="Roboto"/>
                <a:ea typeface="Roboto"/>
                <a:cs typeface="Roboto"/>
                <a:sym typeface="Roboto"/>
              </a:endParaRPr>
            </a:p>
          </p:txBody>
        </p:sp>
        <p:sp>
          <p:nvSpPr>
            <p:cNvPr id="2221" name="Google Shape;2221;p92"/>
            <p:cNvSpPr/>
            <p:nvPr/>
          </p:nvSpPr>
          <p:spPr>
            <a:xfrm>
              <a:off x="3925525" y="1055725"/>
              <a:ext cx="1077000" cy="13878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Roboto"/>
                  <a:ea typeface="Roboto"/>
                  <a:cs typeface="Roboto"/>
                  <a:sym typeface="Roboto"/>
                </a:rPr>
                <a:t>Engine passes</a:t>
              </a:r>
              <a:endParaRPr sz="1100">
                <a:solidFill>
                  <a:schemeClr val="lt1"/>
                </a:solidFill>
                <a:latin typeface="Roboto"/>
                <a:ea typeface="Roboto"/>
                <a:cs typeface="Roboto"/>
                <a:sym typeface="Roboto"/>
              </a:endParaRPr>
            </a:p>
          </p:txBody>
        </p:sp>
        <p:sp>
          <p:nvSpPr>
            <p:cNvPr id="2222" name="Google Shape;2222;p92"/>
            <p:cNvSpPr/>
            <p:nvPr/>
          </p:nvSpPr>
          <p:spPr>
            <a:xfrm>
              <a:off x="5137625" y="1430000"/>
              <a:ext cx="865500" cy="391500"/>
            </a:xfrm>
            <a:prstGeom prst="roundRect">
              <a:avLst>
                <a:gd name="adj" fmla="val 16667"/>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Scene processing</a:t>
              </a:r>
              <a:endParaRPr sz="800">
                <a:solidFill>
                  <a:schemeClr val="lt1"/>
                </a:solidFill>
                <a:latin typeface="Roboto"/>
                <a:ea typeface="Roboto"/>
                <a:cs typeface="Roboto"/>
                <a:sym typeface="Roboto"/>
              </a:endParaRPr>
            </a:p>
          </p:txBody>
        </p:sp>
        <p:sp>
          <p:nvSpPr>
            <p:cNvPr id="2223" name="Google Shape;2223;p92"/>
            <p:cNvSpPr/>
            <p:nvPr/>
          </p:nvSpPr>
          <p:spPr>
            <a:xfrm>
              <a:off x="5137625" y="1998225"/>
              <a:ext cx="865500" cy="391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 Combinations</a:t>
              </a:r>
              <a:endParaRPr sz="800">
                <a:solidFill>
                  <a:schemeClr val="lt1"/>
                </a:solidFill>
                <a:latin typeface="Roboto"/>
                <a:ea typeface="Roboto"/>
                <a:cs typeface="Roboto"/>
                <a:sym typeface="Roboto"/>
              </a:endParaRPr>
            </a:p>
          </p:txBody>
        </p:sp>
        <p:cxnSp>
          <p:nvCxnSpPr>
            <p:cNvPr id="2224" name="Google Shape;2224;p92"/>
            <p:cNvCxnSpPr>
              <a:stCxn id="2222" idx="2"/>
              <a:endCxn id="2223" idx="0"/>
            </p:cNvCxnSpPr>
            <p:nvPr/>
          </p:nvCxnSpPr>
          <p:spPr>
            <a:xfrm>
              <a:off x="5570375" y="1821500"/>
              <a:ext cx="0" cy="176700"/>
            </a:xfrm>
            <a:prstGeom prst="straightConnector1">
              <a:avLst/>
            </a:prstGeom>
            <a:noFill/>
            <a:ln w="9525" cap="flat" cmpd="sng">
              <a:solidFill>
                <a:schemeClr val="lt1"/>
              </a:solidFill>
              <a:prstDash val="solid"/>
              <a:round/>
              <a:headEnd type="none" w="med" len="med"/>
              <a:tailEnd type="stealth" w="med" len="med"/>
            </a:ln>
          </p:spPr>
        </p:cxnSp>
        <p:sp>
          <p:nvSpPr>
            <p:cNvPr id="2225" name="Google Shape;2225;p92"/>
            <p:cNvSpPr/>
            <p:nvPr/>
          </p:nvSpPr>
          <p:spPr>
            <a:xfrm>
              <a:off x="4032925" y="1998225"/>
              <a:ext cx="865500" cy="391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 Combinations</a:t>
              </a:r>
              <a:endParaRPr sz="800">
                <a:solidFill>
                  <a:schemeClr val="lt1"/>
                </a:solidFill>
                <a:latin typeface="Roboto"/>
                <a:ea typeface="Roboto"/>
                <a:cs typeface="Roboto"/>
                <a:sym typeface="Roboto"/>
              </a:endParaRPr>
            </a:p>
          </p:txBody>
        </p:sp>
        <p:sp>
          <p:nvSpPr>
            <p:cNvPr id="2226" name="Google Shape;2226;p92"/>
            <p:cNvSpPr/>
            <p:nvPr/>
          </p:nvSpPr>
          <p:spPr>
            <a:xfrm>
              <a:off x="6087800" y="1429988"/>
              <a:ext cx="865500" cy="391500"/>
            </a:xfrm>
            <a:prstGeom prst="roundRect">
              <a:avLst>
                <a:gd name="adj" fmla="val 16667"/>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Scene processing</a:t>
              </a:r>
              <a:endParaRPr sz="800">
                <a:solidFill>
                  <a:schemeClr val="lt1"/>
                </a:solidFill>
                <a:latin typeface="Roboto"/>
                <a:ea typeface="Roboto"/>
                <a:cs typeface="Roboto"/>
                <a:sym typeface="Roboto"/>
              </a:endParaRPr>
            </a:p>
          </p:txBody>
        </p:sp>
        <p:sp>
          <p:nvSpPr>
            <p:cNvPr id="2227" name="Google Shape;2227;p92"/>
            <p:cNvSpPr/>
            <p:nvPr/>
          </p:nvSpPr>
          <p:spPr>
            <a:xfrm>
              <a:off x="6087800" y="1998213"/>
              <a:ext cx="865500" cy="391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 Combinations</a:t>
              </a:r>
              <a:endParaRPr sz="800">
                <a:solidFill>
                  <a:schemeClr val="lt1"/>
                </a:solidFill>
                <a:latin typeface="Roboto"/>
                <a:ea typeface="Roboto"/>
                <a:cs typeface="Roboto"/>
                <a:sym typeface="Roboto"/>
              </a:endParaRPr>
            </a:p>
          </p:txBody>
        </p:sp>
        <p:cxnSp>
          <p:nvCxnSpPr>
            <p:cNvPr id="2228" name="Google Shape;2228;p92"/>
            <p:cNvCxnSpPr>
              <a:stCxn id="2226" idx="2"/>
              <a:endCxn id="2227" idx="0"/>
            </p:cNvCxnSpPr>
            <p:nvPr/>
          </p:nvCxnSpPr>
          <p:spPr>
            <a:xfrm>
              <a:off x="6520550" y="1821488"/>
              <a:ext cx="0" cy="176700"/>
            </a:xfrm>
            <a:prstGeom prst="straightConnector1">
              <a:avLst/>
            </a:prstGeom>
            <a:noFill/>
            <a:ln w="9525" cap="flat" cmpd="sng">
              <a:solidFill>
                <a:schemeClr val="lt1"/>
              </a:solidFill>
              <a:prstDash val="solid"/>
              <a:round/>
              <a:headEnd type="none" w="med" len="med"/>
              <a:tailEnd type="stealth" w="med" len="med"/>
            </a:ln>
          </p:spPr>
        </p:cxnSp>
        <p:sp>
          <p:nvSpPr>
            <p:cNvPr id="2229" name="Google Shape;2229;p92"/>
            <p:cNvSpPr/>
            <p:nvPr/>
          </p:nvSpPr>
          <p:spPr>
            <a:xfrm>
              <a:off x="7345825" y="1429975"/>
              <a:ext cx="865500" cy="391500"/>
            </a:xfrm>
            <a:prstGeom prst="roundRect">
              <a:avLst>
                <a:gd name="adj" fmla="val 16667"/>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Scene processing</a:t>
              </a:r>
              <a:endParaRPr sz="800">
                <a:solidFill>
                  <a:schemeClr val="lt1"/>
                </a:solidFill>
                <a:latin typeface="Roboto"/>
                <a:ea typeface="Roboto"/>
                <a:cs typeface="Roboto"/>
                <a:sym typeface="Roboto"/>
              </a:endParaRPr>
            </a:p>
          </p:txBody>
        </p:sp>
        <p:sp>
          <p:nvSpPr>
            <p:cNvPr id="2230" name="Google Shape;2230;p92"/>
            <p:cNvSpPr/>
            <p:nvPr/>
          </p:nvSpPr>
          <p:spPr>
            <a:xfrm>
              <a:off x="7345825" y="1998200"/>
              <a:ext cx="865500" cy="391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 Combinations</a:t>
              </a:r>
              <a:endParaRPr sz="800">
                <a:solidFill>
                  <a:schemeClr val="lt1"/>
                </a:solidFill>
                <a:latin typeface="Roboto"/>
                <a:ea typeface="Roboto"/>
                <a:cs typeface="Roboto"/>
                <a:sym typeface="Roboto"/>
              </a:endParaRPr>
            </a:p>
          </p:txBody>
        </p:sp>
        <p:cxnSp>
          <p:nvCxnSpPr>
            <p:cNvPr id="2231" name="Google Shape;2231;p92"/>
            <p:cNvCxnSpPr>
              <a:stCxn id="2229" idx="2"/>
              <a:endCxn id="2230" idx="0"/>
            </p:cNvCxnSpPr>
            <p:nvPr/>
          </p:nvCxnSpPr>
          <p:spPr>
            <a:xfrm>
              <a:off x="7778575" y="1821475"/>
              <a:ext cx="0" cy="176700"/>
            </a:xfrm>
            <a:prstGeom prst="straightConnector1">
              <a:avLst/>
            </a:prstGeom>
            <a:noFill/>
            <a:ln w="9525" cap="flat" cmpd="sng">
              <a:solidFill>
                <a:schemeClr val="lt1"/>
              </a:solidFill>
              <a:prstDash val="solid"/>
              <a:round/>
              <a:headEnd type="none" w="med" len="med"/>
              <a:tailEnd type="stealth" w="med" len="med"/>
            </a:ln>
          </p:spPr>
        </p:cxnSp>
        <p:cxnSp>
          <p:nvCxnSpPr>
            <p:cNvPr id="2232" name="Google Shape;2232;p92"/>
            <p:cNvCxnSpPr/>
            <p:nvPr/>
          </p:nvCxnSpPr>
          <p:spPr>
            <a:xfrm>
              <a:off x="7028300" y="1901875"/>
              <a:ext cx="246600" cy="0"/>
            </a:xfrm>
            <a:prstGeom prst="straightConnector1">
              <a:avLst/>
            </a:prstGeom>
            <a:noFill/>
            <a:ln w="19050" cap="flat" cmpd="sng">
              <a:solidFill>
                <a:schemeClr val="lt1"/>
              </a:solidFill>
              <a:prstDash val="dot"/>
              <a:round/>
              <a:headEnd type="none" w="med" len="med"/>
              <a:tailEnd type="none" w="med" len="med"/>
            </a:ln>
          </p:spPr>
        </p:cxnSp>
        <p:sp>
          <p:nvSpPr>
            <p:cNvPr id="2233" name="Google Shape;2233;p92"/>
            <p:cNvSpPr/>
            <p:nvPr/>
          </p:nvSpPr>
          <p:spPr>
            <a:xfrm>
              <a:off x="4987200" y="2697325"/>
              <a:ext cx="1257900" cy="391500"/>
            </a:xfrm>
            <a:prstGeom prst="roundRect">
              <a:avLst>
                <a:gd name="adj" fmla="val 16667"/>
              </a:avLst>
            </a:prstGeom>
            <a:solidFill>
              <a:srgbClr val="7F6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Shader cache console</a:t>
              </a:r>
              <a:endParaRPr sz="1000">
                <a:solidFill>
                  <a:schemeClr val="lt1"/>
                </a:solidFill>
                <a:latin typeface="Roboto"/>
                <a:ea typeface="Roboto"/>
                <a:cs typeface="Roboto"/>
                <a:sym typeface="Roboto"/>
              </a:endParaRPr>
            </a:p>
          </p:txBody>
        </p:sp>
        <p:sp>
          <p:nvSpPr>
            <p:cNvPr id="2234" name="Google Shape;2234;p92"/>
            <p:cNvSpPr/>
            <p:nvPr/>
          </p:nvSpPr>
          <p:spPr>
            <a:xfrm>
              <a:off x="4246775" y="3342725"/>
              <a:ext cx="727500" cy="280500"/>
            </a:xfrm>
            <a:prstGeom prst="rect">
              <a:avLst/>
            </a:prstGeom>
            <a:solidFill>
              <a:srgbClr val="0C343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Batch 1</a:t>
              </a:r>
              <a:endParaRPr sz="1000">
                <a:solidFill>
                  <a:schemeClr val="lt1"/>
                </a:solidFill>
                <a:latin typeface="DM Sans"/>
                <a:ea typeface="DM Sans"/>
                <a:cs typeface="DM Sans"/>
                <a:sym typeface="DM Sans"/>
              </a:endParaRPr>
            </a:p>
          </p:txBody>
        </p:sp>
        <p:sp>
          <p:nvSpPr>
            <p:cNvPr id="2235" name="Google Shape;2235;p92"/>
            <p:cNvSpPr/>
            <p:nvPr/>
          </p:nvSpPr>
          <p:spPr>
            <a:xfrm>
              <a:off x="5046975" y="3342725"/>
              <a:ext cx="727500" cy="280500"/>
            </a:xfrm>
            <a:prstGeom prst="rect">
              <a:avLst/>
            </a:prstGeom>
            <a:solidFill>
              <a:srgbClr val="0C343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Batch 2</a:t>
              </a:r>
              <a:endParaRPr sz="1000">
                <a:solidFill>
                  <a:schemeClr val="lt1"/>
                </a:solidFill>
                <a:latin typeface="DM Sans"/>
                <a:ea typeface="DM Sans"/>
                <a:cs typeface="DM Sans"/>
                <a:sym typeface="DM Sans"/>
              </a:endParaRPr>
            </a:p>
          </p:txBody>
        </p:sp>
        <p:sp>
          <p:nvSpPr>
            <p:cNvPr id="2236" name="Google Shape;2236;p92"/>
            <p:cNvSpPr/>
            <p:nvPr/>
          </p:nvSpPr>
          <p:spPr>
            <a:xfrm>
              <a:off x="6166475" y="3342725"/>
              <a:ext cx="727500" cy="280500"/>
            </a:xfrm>
            <a:prstGeom prst="rect">
              <a:avLst/>
            </a:prstGeom>
            <a:solidFill>
              <a:srgbClr val="0C343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Batch N</a:t>
              </a:r>
              <a:endParaRPr sz="1000">
                <a:solidFill>
                  <a:schemeClr val="lt1"/>
                </a:solidFill>
                <a:latin typeface="DM Sans"/>
                <a:ea typeface="DM Sans"/>
                <a:cs typeface="DM Sans"/>
                <a:sym typeface="DM Sans"/>
              </a:endParaRPr>
            </a:p>
          </p:txBody>
        </p:sp>
        <p:cxnSp>
          <p:nvCxnSpPr>
            <p:cNvPr id="2237" name="Google Shape;2237;p92"/>
            <p:cNvCxnSpPr/>
            <p:nvPr/>
          </p:nvCxnSpPr>
          <p:spPr>
            <a:xfrm>
              <a:off x="5847175" y="3482975"/>
              <a:ext cx="246600" cy="0"/>
            </a:xfrm>
            <a:prstGeom prst="straightConnector1">
              <a:avLst/>
            </a:prstGeom>
            <a:noFill/>
            <a:ln w="19050" cap="flat" cmpd="sng">
              <a:solidFill>
                <a:schemeClr val="lt1"/>
              </a:solidFill>
              <a:prstDash val="dot"/>
              <a:round/>
              <a:headEnd type="none" w="med" len="med"/>
              <a:tailEnd type="none" w="med" len="med"/>
            </a:ln>
          </p:spPr>
        </p:cxnSp>
        <p:sp>
          <p:nvSpPr>
            <p:cNvPr id="2238" name="Google Shape;2238;p92"/>
            <p:cNvSpPr/>
            <p:nvPr/>
          </p:nvSpPr>
          <p:spPr>
            <a:xfrm>
              <a:off x="4246775" y="3744775"/>
              <a:ext cx="727500" cy="280500"/>
            </a:xfrm>
            <a:prstGeom prst="roundRect">
              <a:avLst>
                <a:gd name="adj" fmla="val 16667"/>
              </a:avLst>
            </a:prstGeom>
            <a:solidFill>
              <a:srgbClr val="07376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50">
                  <a:solidFill>
                    <a:schemeClr val="lt1"/>
                  </a:solidFill>
                  <a:latin typeface="Roboto"/>
                  <a:ea typeface="Roboto"/>
                  <a:cs typeface="Roboto"/>
                  <a:sym typeface="Roboto"/>
                </a:rPr>
                <a:t>Compiler</a:t>
              </a:r>
              <a:endParaRPr sz="950">
                <a:solidFill>
                  <a:schemeClr val="lt1"/>
                </a:solidFill>
                <a:latin typeface="Roboto"/>
                <a:ea typeface="Roboto"/>
                <a:cs typeface="Roboto"/>
                <a:sym typeface="Roboto"/>
              </a:endParaRPr>
            </a:p>
          </p:txBody>
        </p:sp>
        <p:sp>
          <p:nvSpPr>
            <p:cNvPr id="2239" name="Google Shape;2239;p92"/>
            <p:cNvSpPr/>
            <p:nvPr/>
          </p:nvSpPr>
          <p:spPr>
            <a:xfrm>
              <a:off x="5046975" y="3744775"/>
              <a:ext cx="727500" cy="280500"/>
            </a:xfrm>
            <a:prstGeom prst="roundRect">
              <a:avLst>
                <a:gd name="adj" fmla="val 16667"/>
              </a:avLst>
            </a:prstGeom>
            <a:solidFill>
              <a:srgbClr val="07376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50">
                  <a:solidFill>
                    <a:schemeClr val="lt1"/>
                  </a:solidFill>
                  <a:latin typeface="Roboto"/>
                  <a:ea typeface="Roboto"/>
                  <a:cs typeface="Roboto"/>
                  <a:sym typeface="Roboto"/>
                </a:rPr>
                <a:t>Compiler</a:t>
              </a:r>
              <a:endParaRPr sz="950">
                <a:solidFill>
                  <a:schemeClr val="lt1"/>
                </a:solidFill>
                <a:latin typeface="Roboto"/>
                <a:ea typeface="Roboto"/>
                <a:cs typeface="Roboto"/>
                <a:sym typeface="Roboto"/>
              </a:endParaRPr>
            </a:p>
          </p:txBody>
        </p:sp>
        <p:sp>
          <p:nvSpPr>
            <p:cNvPr id="2240" name="Google Shape;2240;p92"/>
            <p:cNvSpPr/>
            <p:nvPr/>
          </p:nvSpPr>
          <p:spPr>
            <a:xfrm>
              <a:off x="6166475" y="3744775"/>
              <a:ext cx="727500" cy="280500"/>
            </a:xfrm>
            <a:prstGeom prst="roundRect">
              <a:avLst>
                <a:gd name="adj" fmla="val 16667"/>
              </a:avLst>
            </a:prstGeom>
            <a:solidFill>
              <a:srgbClr val="07376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50">
                  <a:solidFill>
                    <a:schemeClr val="lt1"/>
                  </a:solidFill>
                  <a:latin typeface="Roboto"/>
                  <a:ea typeface="Roboto"/>
                  <a:cs typeface="Roboto"/>
                  <a:sym typeface="Roboto"/>
                </a:rPr>
                <a:t>Compiler</a:t>
              </a:r>
              <a:endParaRPr sz="950">
                <a:solidFill>
                  <a:schemeClr val="lt1"/>
                </a:solidFill>
                <a:latin typeface="Roboto"/>
                <a:ea typeface="Roboto"/>
                <a:cs typeface="Roboto"/>
                <a:sym typeface="Roboto"/>
              </a:endParaRPr>
            </a:p>
          </p:txBody>
        </p:sp>
        <p:sp>
          <p:nvSpPr>
            <p:cNvPr id="2241" name="Google Shape;2241;p92"/>
            <p:cNvSpPr/>
            <p:nvPr/>
          </p:nvSpPr>
          <p:spPr>
            <a:xfrm>
              <a:off x="5252400" y="4269500"/>
              <a:ext cx="727500" cy="280500"/>
            </a:xfrm>
            <a:prstGeom prst="rect">
              <a:avLst/>
            </a:prstGeom>
            <a:solidFill>
              <a:srgbClr val="38761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Export</a:t>
              </a:r>
              <a:endParaRPr sz="1000">
                <a:solidFill>
                  <a:schemeClr val="lt1"/>
                </a:solidFill>
                <a:latin typeface="DM Sans"/>
                <a:ea typeface="DM Sans"/>
                <a:cs typeface="DM Sans"/>
                <a:sym typeface="DM Sans"/>
              </a:endParaRPr>
            </a:p>
          </p:txBody>
        </p:sp>
        <p:cxnSp>
          <p:nvCxnSpPr>
            <p:cNvPr id="2242" name="Google Shape;2242;p92"/>
            <p:cNvCxnSpPr>
              <a:stCxn id="2221" idx="2"/>
              <a:endCxn id="2233" idx="0"/>
            </p:cNvCxnSpPr>
            <p:nvPr/>
          </p:nvCxnSpPr>
          <p:spPr>
            <a:xfrm rot="-5400000" flipH="1">
              <a:off x="4913125" y="1994425"/>
              <a:ext cx="253800" cy="1152000"/>
            </a:xfrm>
            <a:prstGeom prst="bentConnector3">
              <a:avLst>
                <a:gd name="adj1" fmla="val 50000"/>
              </a:avLst>
            </a:prstGeom>
            <a:noFill/>
            <a:ln w="9525" cap="flat" cmpd="sng">
              <a:solidFill>
                <a:schemeClr val="lt1"/>
              </a:solidFill>
              <a:prstDash val="solid"/>
              <a:round/>
              <a:headEnd type="none" w="med" len="med"/>
              <a:tailEnd type="stealth" w="med" len="med"/>
            </a:ln>
          </p:spPr>
        </p:cxnSp>
        <p:cxnSp>
          <p:nvCxnSpPr>
            <p:cNvPr id="2243" name="Google Shape;2243;p92"/>
            <p:cNvCxnSpPr>
              <a:stCxn id="2220" idx="2"/>
              <a:endCxn id="2233" idx="0"/>
            </p:cNvCxnSpPr>
            <p:nvPr/>
          </p:nvCxnSpPr>
          <p:spPr>
            <a:xfrm rot="5400000">
              <a:off x="6023700" y="2035975"/>
              <a:ext cx="253800" cy="1068900"/>
            </a:xfrm>
            <a:prstGeom prst="bentConnector3">
              <a:avLst>
                <a:gd name="adj1" fmla="val 50000"/>
              </a:avLst>
            </a:prstGeom>
            <a:noFill/>
            <a:ln w="9525" cap="flat" cmpd="sng">
              <a:solidFill>
                <a:schemeClr val="lt1"/>
              </a:solidFill>
              <a:prstDash val="solid"/>
              <a:round/>
              <a:headEnd type="none" w="med" len="med"/>
              <a:tailEnd type="stealth" w="med" len="med"/>
            </a:ln>
          </p:spPr>
        </p:cxnSp>
        <p:cxnSp>
          <p:nvCxnSpPr>
            <p:cNvPr id="2244" name="Google Shape;2244;p92"/>
            <p:cNvCxnSpPr>
              <a:stCxn id="2233" idx="2"/>
              <a:endCxn id="2234" idx="0"/>
            </p:cNvCxnSpPr>
            <p:nvPr/>
          </p:nvCxnSpPr>
          <p:spPr>
            <a:xfrm rot="5400000">
              <a:off x="4986450" y="2712925"/>
              <a:ext cx="253800" cy="1005600"/>
            </a:xfrm>
            <a:prstGeom prst="bentConnector3">
              <a:avLst>
                <a:gd name="adj1" fmla="val 50020"/>
              </a:avLst>
            </a:prstGeom>
            <a:noFill/>
            <a:ln w="9525" cap="flat" cmpd="sng">
              <a:solidFill>
                <a:schemeClr val="lt1"/>
              </a:solidFill>
              <a:prstDash val="solid"/>
              <a:round/>
              <a:headEnd type="none" w="med" len="med"/>
              <a:tailEnd type="stealth" w="med" len="med"/>
            </a:ln>
          </p:spPr>
        </p:cxnSp>
        <p:cxnSp>
          <p:nvCxnSpPr>
            <p:cNvPr id="2245" name="Google Shape;2245;p92"/>
            <p:cNvCxnSpPr>
              <a:stCxn id="2233" idx="2"/>
              <a:endCxn id="2235" idx="0"/>
            </p:cNvCxnSpPr>
            <p:nvPr/>
          </p:nvCxnSpPr>
          <p:spPr>
            <a:xfrm rot="5400000">
              <a:off x="5386500" y="3112975"/>
              <a:ext cx="253800" cy="205500"/>
            </a:xfrm>
            <a:prstGeom prst="bentConnector3">
              <a:avLst>
                <a:gd name="adj1" fmla="val 50020"/>
              </a:avLst>
            </a:prstGeom>
            <a:noFill/>
            <a:ln w="9525" cap="flat" cmpd="sng">
              <a:solidFill>
                <a:schemeClr val="lt1"/>
              </a:solidFill>
              <a:prstDash val="solid"/>
              <a:round/>
              <a:headEnd type="none" w="med" len="med"/>
              <a:tailEnd type="stealth" w="med" len="med"/>
            </a:ln>
          </p:spPr>
        </p:cxnSp>
        <p:cxnSp>
          <p:nvCxnSpPr>
            <p:cNvPr id="2246" name="Google Shape;2246;p92"/>
            <p:cNvCxnSpPr>
              <a:stCxn id="2233" idx="2"/>
              <a:endCxn id="2236" idx="0"/>
            </p:cNvCxnSpPr>
            <p:nvPr/>
          </p:nvCxnSpPr>
          <p:spPr>
            <a:xfrm rot="-5400000" flipH="1">
              <a:off x="5946300" y="2758675"/>
              <a:ext cx="253800" cy="914100"/>
            </a:xfrm>
            <a:prstGeom prst="bentConnector3">
              <a:avLst>
                <a:gd name="adj1" fmla="val 50020"/>
              </a:avLst>
            </a:prstGeom>
            <a:noFill/>
            <a:ln w="9525" cap="flat" cmpd="sng">
              <a:solidFill>
                <a:schemeClr val="lt1"/>
              </a:solidFill>
              <a:prstDash val="solid"/>
              <a:round/>
              <a:headEnd type="none" w="med" len="med"/>
              <a:tailEnd type="stealth" w="med" len="med"/>
            </a:ln>
          </p:spPr>
        </p:cxnSp>
        <p:cxnSp>
          <p:nvCxnSpPr>
            <p:cNvPr id="2247" name="Google Shape;2247;p92"/>
            <p:cNvCxnSpPr>
              <a:endCxn id="2238" idx="0"/>
            </p:cNvCxnSpPr>
            <p:nvPr/>
          </p:nvCxnSpPr>
          <p:spPr>
            <a:xfrm>
              <a:off x="4610525" y="3623275"/>
              <a:ext cx="0" cy="121500"/>
            </a:xfrm>
            <a:prstGeom prst="straightConnector1">
              <a:avLst/>
            </a:prstGeom>
            <a:noFill/>
            <a:ln w="9525" cap="flat" cmpd="sng">
              <a:solidFill>
                <a:schemeClr val="lt1"/>
              </a:solidFill>
              <a:prstDash val="solid"/>
              <a:round/>
              <a:headEnd type="none" w="med" len="med"/>
              <a:tailEnd type="stealth" w="med" len="med"/>
            </a:ln>
          </p:spPr>
        </p:cxnSp>
        <p:cxnSp>
          <p:nvCxnSpPr>
            <p:cNvPr id="2248" name="Google Shape;2248;p92"/>
            <p:cNvCxnSpPr>
              <a:stCxn id="2235" idx="2"/>
              <a:endCxn id="2239" idx="0"/>
            </p:cNvCxnSpPr>
            <p:nvPr/>
          </p:nvCxnSpPr>
          <p:spPr>
            <a:xfrm>
              <a:off x="5410725" y="3623225"/>
              <a:ext cx="0" cy="121500"/>
            </a:xfrm>
            <a:prstGeom prst="straightConnector1">
              <a:avLst/>
            </a:prstGeom>
            <a:noFill/>
            <a:ln w="9525" cap="flat" cmpd="sng">
              <a:solidFill>
                <a:schemeClr val="lt1"/>
              </a:solidFill>
              <a:prstDash val="solid"/>
              <a:round/>
              <a:headEnd type="none" w="med" len="med"/>
              <a:tailEnd type="stealth" w="med" len="med"/>
            </a:ln>
          </p:spPr>
        </p:cxnSp>
        <p:cxnSp>
          <p:nvCxnSpPr>
            <p:cNvPr id="2249" name="Google Shape;2249;p92"/>
            <p:cNvCxnSpPr>
              <a:endCxn id="2240" idx="0"/>
            </p:cNvCxnSpPr>
            <p:nvPr/>
          </p:nvCxnSpPr>
          <p:spPr>
            <a:xfrm>
              <a:off x="6530225" y="3623275"/>
              <a:ext cx="0" cy="121500"/>
            </a:xfrm>
            <a:prstGeom prst="straightConnector1">
              <a:avLst/>
            </a:prstGeom>
            <a:noFill/>
            <a:ln w="9525" cap="flat" cmpd="sng">
              <a:solidFill>
                <a:schemeClr val="lt1"/>
              </a:solidFill>
              <a:prstDash val="solid"/>
              <a:round/>
              <a:headEnd type="none" w="med" len="med"/>
              <a:tailEnd type="stealth" w="med" len="med"/>
            </a:ln>
          </p:spPr>
        </p:cxnSp>
        <p:cxnSp>
          <p:nvCxnSpPr>
            <p:cNvPr id="2250" name="Google Shape;2250;p92"/>
            <p:cNvCxnSpPr>
              <a:stCxn id="2238" idx="2"/>
              <a:endCxn id="2241" idx="0"/>
            </p:cNvCxnSpPr>
            <p:nvPr/>
          </p:nvCxnSpPr>
          <p:spPr>
            <a:xfrm rot="-5400000" flipH="1">
              <a:off x="4991225" y="3644575"/>
              <a:ext cx="244200" cy="1005600"/>
            </a:xfrm>
            <a:prstGeom prst="bentConnector3">
              <a:avLst>
                <a:gd name="adj1" fmla="val 50005"/>
              </a:avLst>
            </a:prstGeom>
            <a:noFill/>
            <a:ln w="9525" cap="flat" cmpd="sng">
              <a:solidFill>
                <a:schemeClr val="lt1"/>
              </a:solidFill>
              <a:prstDash val="solid"/>
              <a:round/>
              <a:headEnd type="none" w="med" len="med"/>
              <a:tailEnd type="stealth" w="med" len="med"/>
            </a:ln>
          </p:spPr>
        </p:cxnSp>
        <p:cxnSp>
          <p:nvCxnSpPr>
            <p:cNvPr id="2251" name="Google Shape;2251;p92"/>
            <p:cNvCxnSpPr>
              <a:stCxn id="2239" idx="2"/>
              <a:endCxn id="2241" idx="0"/>
            </p:cNvCxnSpPr>
            <p:nvPr/>
          </p:nvCxnSpPr>
          <p:spPr>
            <a:xfrm rot="-5400000" flipH="1">
              <a:off x="5391375" y="4044625"/>
              <a:ext cx="244200" cy="205500"/>
            </a:xfrm>
            <a:prstGeom prst="bentConnector3">
              <a:avLst>
                <a:gd name="adj1" fmla="val 50005"/>
              </a:avLst>
            </a:prstGeom>
            <a:noFill/>
            <a:ln w="9525" cap="flat" cmpd="sng">
              <a:solidFill>
                <a:schemeClr val="lt1"/>
              </a:solidFill>
              <a:prstDash val="solid"/>
              <a:round/>
              <a:headEnd type="none" w="med" len="med"/>
              <a:tailEnd type="stealth" w="med" len="med"/>
            </a:ln>
          </p:spPr>
        </p:cxnSp>
        <p:cxnSp>
          <p:nvCxnSpPr>
            <p:cNvPr id="2252" name="Google Shape;2252;p92"/>
            <p:cNvCxnSpPr>
              <a:stCxn id="2240" idx="2"/>
              <a:endCxn id="2241" idx="0"/>
            </p:cNvCxnSpPr>
            <p:nvPr/>
          </p:nvCxnSpPr>
          <p:spPr>
            <a:xfrm rot="5400000">
              <a:off x="5951075" y="3690325"/>
              <a:ext cx="244200" cy="914100"/>
            </a:xfrm>
            <a:prstGeom prst="bentConnector3">
              <a:avLst>
                <a:gd name="adj1" fmla="val 50005"/>
              </a:avLst>
            </a:prstGeom>
            <a:noFill/>
            <a:ln w="9525" cap="flat" cmpd="sng">
              <a:solidFill>
                <a:schemeClr val="lt1"/>
              </a:solidFill>
              <a:prstDash val="solid"/>
              <a:round/>
              <a:headEnd type="none" w="med" len="med"/>
              <a:tailEnd type="stealth" w="med" len="med"/>
            </a:ln>
          </p:spPr>
        </p:cxn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56"/>
        <p:cNvGrpSpPr/>
        <p:nvPr/>
      </p:nvGrpSpPr>
      <p:grpSpPr>
        <a:xfrm>
          <a:off x="0" y="0"/>
          <a:ext cx="0" cy="0"/>
          <a:chOff x="0" y="0"/>
          <a:chExt cx="0" cy="0"/>
        </a:xfrm>
      </p:grpSpPr>
      <p:sp>
        <p:nvSpPr>
          <p:cNvPr id="2257" name="Google Shape;2257;p93"/>
          <p:cNvSpPr txBox="1"/>
          <p:nvPr/>
        </p:nvSpPr>
        <p:spPr>
          <a:xfrm>
            <a:off x="660025" y="717025"/>
            <a:ext cx="31032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a:solidFill>
                  <a:schemeClr val="lt1"/>
                </a:solidFill>
                <a:latin typeface="Roboto SemiBold"/>
                <a:ea typeface="Roboto SemiBold"/>
                <a:cs typeface="Roboto SemiBold"/>
                <a:sym typeface="Roboto SemiBold"/>
              </a:rPr>
              <a:t>Build process: Problems</a:t>
            </a:r>
            <a:endParaRPr sz="2200">
              <a:solidFill>
                <a:schemeClr val="lt1"/>
              </a:solidFill>
              <a:latin typeface="Roboto SemiBold"/>
              <a:ea typeface="Roboto SemiBold"/>
              <a:cs typeface="Roboto SemiBold"/>
              <a:sym typeface="Roboto SemiBold"/>
            </a:endParaRPr>
          </a:p>
        </p:txBody>
      </p:sp>
      <p:grpSp>
        <p:nvGrpSpPr>
          <p:cNvPr id="2258" name="Google Shape;2258;p93"/>
          <p:cNvGrpSpPr/>
          <p:nvPr/>
        </p:nvGrpSpPr>
        <p:grpSpPr>
          <a:xfrm>
            <a:off x="92412" y="65726"/>
            <a:ext cx="2602188" cy="431175"/>
            <a:chOff x="92412" y="65726"/>
            <a:chExt cx="2602188" cy="431175"/>
          </a:xfrm>
        </p:grpSpPr>
        <p:pic>
          <p:nvPicPr>
            <p:cNvPr id="2259" name="Google Shape;2259;p93"/>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260" name="Google Shape;2260;p93"/>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261" name="Google Shape;2261;p93"/>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262" name="Google Shape;2262;p93"/>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263" name="Google Shape;2263;p93"/>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264" name="Google Shape;2264;p93"/>
          <p:cNvSpPr txBox="1"/>
          <p:nvPr/>
        </p:nvSpPr>
        <p:spPr>
          <a:xfrm>
            <a:off x="701500" y="1208125"/>
            <a:ext cx="3147000" cy="3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31</a:t>
            </a:r>
            <a:r>
              <a:rPr lang="en" sz="1500">
                <a:solidFill>
                  <a:schemeClr val="lt1"/>
                </a:solidFill>
                <a:latin typeface="Roboto"/>
                <a:ea typeface="Roboto"/>
                <a:cs typeface="Roboto"/>
                <a:sym typeface="Roboto"/>
              </a:rPr>
              <a:t> scene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Each scene has ~</a:t>
            </a:r>
            <a:r>
              <a:rPr lang="en" sz="1500" b="1">
                <a:solidFill>
                  <a:schemeClr val="lt1"/>
                </a:solidFill>
                <a:latin typeface="Roboto"/>
                <a:ea typeface="Roboto"/>
                <a:cs typeface="Roboto"/>
                <a:sym typeface="Roboto"/>
              </a:rPr>
              <a:t>3-4k</a:t>
            </a:r>
            <a:r>
              <a:rPr lang="en" sz="1500">
                <a:solidFill>
                  <a:schemeClr val="lt1"/>
                </a:solidFill>
                <a:latin typeface="Roboto"/>
                <a:ea typeface="Roboto"/>
                <a:cs typeface="Roboto"/>
                <a:sym typeface="Roboto"/>
              </a:rPr>
              <a:t> unique materials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In pass setups have ~</a:t>
            </a:r>
            <a:r>
              <a:rPr lang="en" sz="1500" b="1">
                <a:solidFill>
                  <a:schemeClr val="lt1"/>
                </a:solidFill>
                <a:latin typeface="Roboto"/>
                <a:ea typeface="Roboto"/>
                <a:cs typeface="Roboto"/>
                <a:sym typeface="Roboto"/>
              </a:rPr>
              <a:t>2k</a:t>
            </a:r>
            <a:r>
              <a:rPr lang="en" sz="1500">
                <a:solidFill>
                  <a:schemeClr val="lt1"/>
                </a:solidFill>
                <a:latin typeface="Roboto"/>
                <a:ea typeface="Roboto"/>
                <a:cs typeface="Roboto"/>
                <a:sym typeface="Roboto"/>
              </a:rPr>
              <a:t> conditions for </a:t>
            </a:r>
            <a:r>
              <a:rPr lang="en" sz="1500" b="1">
                <a:solidFill>
                  <a:schemeClr val="lt1"/>
                </a:solidFill>
                <a:latin typeface="Roboto"/>
                <a:ea typeface="Roboto"/>
                <a:cs typeface="Roboto"/>
                <a:sym typeface="Roboto"/>
              </a:rPr>
              <a:t>80</a:t>
            </a:r>
            <a:r>
              <a:rPr lang="en" sz="1500">
                <a:solidFill>
                  <a:schemeClr val="lt1"/>
                </a:solidFill>
                <a:latin typeface="Roboto"/>
                <a:ea typeface="Roboto"/>
                <a:cs typeface="Roboto"/>
                <a:sym typeface="Roboto"/>
              </a:rPr>
              <a:t> passes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All permutations</a:t>
            </a:r>
            <a:r>
              <a:rPr lang="en" sz="1500">
                <a:solidFill>
                  <a:schemeClr val="lt1"/>
                </a:solidFill>
                <a:latin typeface="Roboto"/>
                <a:ea typeface="Roboto"/>
                <a:cs typeface="Roboto"/>
                <a:sym typeface="Roboto"/>
              </a:rPr>
              <a:t> for engine passes, easy to lose control</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Bad separation into include files can cause a lot of recompilation</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You have to be very mindful of the process</a:t>
            </a:r>
            <a:endParaRPr sz="1500">
              <a:solidFill>
                <a:schemeClr val="lt1"/>
              </a:solidFill>
              <a:latin typeface="Roboto"/>
              <a:ea typeface="Roboto"/>
              <a:cs typeface="Roboto"/>
              <a:sym typeface="Roboto"/>
            </a:endParaRPr>
          </a:p>
        </p:txBody>
      </p:sp>
      <p:grpSp>
        <p:nvGrpSpPr>
          <p:cNvPr id="2265" name="Google Shape;2265;p93"/>
          <p:cNvGrpSpPr/>
          <p:nvPr/>
        </p:nvGrpSpPr>
        <p:grpSpPr>
          <a:xfrm>
            <a:off x="4077925" y="1208125"/>
            <a:ext cx="4350275" cy="3494275"/>
            <a:chOff x="3925525" y="1055725"/>
            <a:chExt cx="4350275" cy="3494275"/>
          </a:xfrm>
        </p:grpSpPr>
        <p:sp>
          <p:nvSpPr>
            <p:cNvPr id="2266" name="Google Shape;2266;p93"/>
            <p:cNvSpPr/>
            <p:nvPr/>
          </p:nvSpPr>
          <p:spPr>
            <a:xfrm>
              <a:off x="5094300" y="1055725"/>
              <a:ext cx="3181500" cy="13878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Roboto"/>
                  <a:ea typeface="Roboto"/>
                  <a:cs typeface="Roboto"/>
                  <a:sym typeface="Roboto"/>
                </a:rPr>
                <a:t>Material passes</a:t>
              </a:r>
              <a:endParaRPr sz="1100">
                <a:solidFill>
                  <a:schemeClr val="lt1"/>
                </a:solidFill>
                <a:latin typeface="Roboto"/>
                <a:ea typeface="Roboto"/>
                <a:cs typeface="Roboto"/>
                <a:sym typeface="Roboto"/>
              </a:endParaRPr>
            </a:p>
          </p:txBody>
        </p:sp>
        <p:sp>
          <p:nvSpPr>
            <p:cNvPr id="2267" name="Google Shape;2267;p93"/>
            <p:cNvSpPr/>
            <p:nvPr/>
          </p:nvSpPr>
          <p:spPr>
            <a:xfrm>
              <a:off x="3925525" y="1055725"/>
              <a:ext cx="1077000" cy="1387800"/>
            </a:xfrm>
            <a:prstGeom prst="rect">
              <a:avLst/>
            </a:prstGeom>
            <a:noFill/>
            <a:ln w="9525" cap="flat" cmpd="sng">
              <a:solidFill>
                <a:schemeClr val="lt1"/>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Roboto"/>
                  <a:ea typeface="Roboto"/>
                  <a:cs typeface="Roboto"/>
                  <a:sym typeface="Roboto"/>
                </a:rPr>
                <a:t>Engine passes</a:t>
              </a:r>
              <a:endParaRPr sz="1100">
                <a:solidFill>
                  <a:schemeClr val="lt1"/>
                </a:solidFill>
                <a:latin typeface="Roboto"/>
                <a:ea typeface="Roboto"/>
                <a:cs typeface="Roboto"/>
                <a:sym typeface="Roboto"/>
              </a:endParaRPr>
            </a:p>
          </p:txBody>
        </p:sp>
        <p:sp>
          <p:nvSpPr>
            <p:cNvPr id="2268" name="Google Shape;2268;p93"/>
            <p:cNvSpPr/>
            <p:nvPr/>
          </p:nvSpPr>
          <p:spPr>
            <a:xfrm>
              <a:off x="5137625" y="1430000"/>
              <a:ext cx="865500" cy="391500"/>
            </a:xfrm>
            <a:prstGeom prst="roundRect">
              <a:avLst>
                <a:gd name="adj" fmla="val 16667"/>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Scene processing</a:t>
              </a:r>
              <a:endParaRPr sz="800">
                <a:solidFill>
                  <a:schemeClr val="lt1"/>
                </a:solidFill>
                <a:latin typeface="Roboto"/>
                <a:ea typeface="Roboto"/>
                <a:cs typeface="Roboto"/>
                <a:sym typeface="Roboto"/>
              </a:endParaRPr>
            </a:p>
          </p:txBody>
        </p:sp>
        <p:sp>
          <p:nvSpPr>
            <p:cNvPr id="2269" name="Google Shape;2269;p93"/>
            <p:cNvSpPr/>
            <p:nvPr/>
          </p:nvSpPr>
          <p:spPr>
            <a:xfrm>
              <a:off x="5137625" y="1998225"/>
              <a:ext cx="865500" cy="391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 Combinations</a:t>
              </a:r>
              <a:endParaRPr sz="800">
                <a:solidFill>
                  <a:schemeClr val="lt1"/>
                </a:solidFill>
                <a:latin typeface="Roboto"/>
                <a:ea typeface="Roboto"/>
                <a:cs typeface="Roboto"/>
                <a:sym typeface="Roboto"/>
              </a:endParaRPr>
            </a:p>
          </p:txBody>
        </p:sp>
        <p:cxnSp>
          <p:nvCxnSpPr>
            <p:cNvPr id="2270" name="Google Shape;2270;p93"/>
            <p:cNvCxnSpPr>
              <a:stCxn id="2268" idx="2"/>
              <a:endCxn id="2269" idx="0"/>
            </p:cNvCxnSpPr>
            <p:nvPr/>
          </p:nvCxnSpPr>
          <p:spPr>
            <a:xfrm>
              <a:off x="5570375" y="1821500"/>
              <a:ext cx="0" cy="176700"/>
            </a:xfrm>
            <a:prstGeom prst="straightConnector1">
              <a:avLst/>
            </a:prstGeom>
            <a:noFill/>
            <a:ln w="9525" cap="flat" cmpd="sng">
              <a:solidFill>
                <a:schemeClr val="lt1"/>
              </a:solidFill>
              <a:prstDash val="solid"/>
              <a:round/>
              <a:headEnd type="none" w="med" len="med"/>
              <a:tailEnd type="stealth" w="med" len="med"/>
            </a:ln>
          </p:spPr>
        </p:cxnSp>
        <p:sp>
          <p:nvSpPr>
            <p:cNvPr id="2271" name="Google Shape;2271;p93"/>
            <p:cNvSpPr/>
            <p:nvPr/>
          </p:nvSpPr>
          <p:spPr>
            <a:xfrm>
              <a:off x="4032925" y="1998225"/>
              <a:ext cx="865500" cy="391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 Combinations</a:t>
              </a:r>
              <a:endParaRPr sz="800">
                <a:solidFill>
                  <a:schemeClr val="lt1"/>
                </a:solidFill>
                <a:latin typeface="Roboto"/>
                <a:ea typeface="Roboto"/>
                <a:cs typeface="Roboto"/>
                <a:sym typeface="Roboto"/>
              </a:endParaRPr>
            </a:p>
          </p:txBody>
        </p:sp>
        <p:sp>
          <p:nvSpPr>
            <p:cNvPr id="2272" name="Google Shape;2272;p93"/>
            <p:cNvSpPr/>
            <p:nvPr/>
          </p:nvSpPr>
          <p:spPr>
            <a:xfrm>
              <a:off x="6087800" y="1429988"/>
              <a:ext cx="865500" cy="391500"/>
            </a:xfrm>
            <a:prstGeom prst="roundRect">
              <a:avLst>
                <a:gd name="adj" fmla="val 16667"/>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Scene processing</a:t>
              </a:r>
              <a:endParaRPr sz="800">
                <a:solidFill>
                  <a:schemeClr val="lt1"/>
                </a:solidFill>
                <a:latin typeface="Roboto"/>
                <a:ea typeface="Roboto"/>
                <a:cs typeface="Roboto"/>
                <a:sym typeface="Roboto"/>
              </a:endParaRPr>
            </a:p>
          </p:txBody>
        </p:sp>
        <p:sp>
          <p:nvSpPr>
            <p:cNvPr id="2273" name="Google Shape;2273;p93"/>
            <p:cNvSpPr/>
            <p:nvPr/>
          </p:nvSpPr>
          <p:spPr>
            <a:xfrm>
              <a:off x="6087800" y="1998213"/>
              <a:ext cx="865500" cy="391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 Combinations</a:t>
              </a:r>
              <a:endParaRPr sz="800">
                <a:solidFill>
                  <a:schemeClr val="lt1"/>
                </a:solidFill>
                <a:latin typeface="Roboto"/>
                <a:ea typeface="Roboto"/>
                <a:cs typeface="Roboto"/>
                <a:sym typeface="Roboto"/>
              </a:endParaRPr>
            </a:p>
          </p:txBody>
        </p:sp>
        <p:cxnSp>
          <p:nvCxnSpPr>
            <p:cNvPr id="2274" name="Google Shape;2274;p93"/>
            <p:cNvCxnSpPr>
              <a:stCxn id="2272" idx="2"/>
              <a:endCxn id="2273" idx="0"/>
            </p:cNvCxnSpPr>
            <p:nvPr/>
          </p:nvCxnSpPr>
          <p:spPr>
            <a:xfrm>
              <a:off x="6520550" y="1821488"/>
              <a:ext cx="0" cy="176700"/>
            </a:xfrm>
            <a:prstGeom prst="straightConnector1">
              <a:avLst/>
            </a:prstGeom>
            <a:noFill/>
            <a:ln w="9525" cap="flat" cmpd="sng">
              <a:solidFill>
                <a:schemeClr val="lt1"/>
              </a:solidFill>
              <a:prstDash val="solid"/>
              <a:round/>
              <a:headEnd type="none" w="med" len="med"/>
              <a:tailEnd type="stealth" w="med" len="med"/>
            </a:ln>
          </p:spPr>
        </p:cxnSp>
        <p:sp>
          <p:nvSpPr>
            <p:cNvPr id="2275" name="Google Shape;2275;p93"/>
            <p:cNvSpPr/>
            <p:nvPr/>
          </p:nvSpPr>
          <p:spPr>
            <a:xfrm>
              <a:off x="7345825" y="1429975"/>
              <a:ext cx="865500" cy="391500"/>
            </a:xfrm>
            <a:prstGeom prst="roundRect">
              <a:avLst>
                <a:gd name="adj" fmla="val 16667"/>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Scene processing</a:t>
              </a:r>
              <a:endParaRPr sz="800">
                <a:solidFill>
                  <a:schemeClr val="lt1"/>
                </a:solidFill>
                <a:latin typeface="Roboto"/>
                <a:ea typeface="Roboto"/>
                <a:cs typeface="Roboto"/>
                <a:sym typeface="Roboto"/>
              </a:endParaRPr>
            </a:p>
          </p:txBody>
        </p:sp>
        <p:sp>
          <p:nvSpPr>
            <p:cNvPr id="2276" name="Google Shape;2276;p93"/>
            <p:cNvSpPr/>
            <p:nvPr/>
          </p:nvSpPr>
          <p:spPr>
            <a:xfrm>
              <a:off x="7345825" y="1998200"/>
              <a:ext cx="865500" cy="391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lt1"/>
                  </a:solidFill>
                  <a:latin typeface="Roboto"/>
                  <a:ea typeface="Roboto"/>
                  <a:cs typeface="Roboto"/>
                  <a:sym typeface="Roboto"/>
                </a:rPr>
                <a:t>Generate Combinations</a:t>
              </a:r>
              <a:endParaRPr sz="800">
                <a:solidFill>
                  <a:schemeClr val="lt1"/>
                </a:solidFill>
                <a:latin typeface="Roboto"/>
                <a:ea typeface="Roboto"/>
                <a:cs typeface="Roboto"/>
                <a:sym typeface="Roboto"/>
              </a:endParaRPr>
            </a:p>
          </p:txBody>
        </p:sp>
        <p:cxnSp>
          <p:nvCxnSpPr>
            <p:cNvPr id="2277" name="Google Shape;2277;p93"/>
            <p:cNvCxnSpPr>
              <a:stCxn id="2275" idx="2"/>
              <a:endCxn id="2276" idx="0"/>
            </p:cNvCxnSpPr>
            <p:nvPr/>
          </p:nvCxnSpPr>
          <p:spPr>
            <a:xfrm>
              <a:off x="7778575" y="1821475"/>
              <a:ext cx="0" cy="176700"/>
            </a:xfrm>
            <a:prstGeom prst="straightConnector1">
              <a:avLst/>
            </a:prstGeom>
            <a:noFill/>
            <a:ln w="9525" cap="flat" cmpd="sng">
              <a:solidFill>
                <a:schemeClr val="lt1"/>
              </a:solidFill>
              <a:prstDash val="solid"/>
              <a:round/>
              <a:headEnd type="none" w="med" len="med"/>
              <a:tailEnd type="stealth" w="med" len="med"/>
            </a:ln>
          </p:spPr>
        </p:cxnSp>
        <p:cxnSp>
          <p:nvCxnSpPr>
            <p:cNvPr id="2278" name="Google Shape;2278;p93"/>
            <p:cNvCxnSpPr/>
            <p:nvPr/>
          </p:nvCxnSpPr>
          <p:spPr>
            <a:xfrm>
              <a:off x="7028300" y="1901875"/>
              <a:ext cx="246600" cy="0"/>
            </a:xfrm>
            <a:prstGeom prst="straightConnector1">
              <a:avLst/>
            </a:prstGeom>
            <a:noFill/>
            <a:ln w="19050" cap="flat" cmpd="sng">
              <a:solidFill>
                <a:schemeClr val="lt1"/>
              </a:solidFill>
              <a:prstDash val="dot"/>
              <a:round/>
              <a:headEnd type="none" w="med" len="med"/>
              <a:tailEnd type="none" w="med" len="med"/>
            </a:ln>
          </p:spPr>
        </p:cxnSp>
        <p:sp>
          <p:nvSpPr>
            <p:cNvPr id="2279" name="Google Shape;2279;p93"/>
            <p:cNvSpPr/>
            <p:nvPr/>
          </p:nvSpPr>
          <p:spPr>
            <a:xfrm>
              <a:off x="4987200" y="2697325"/>
              <a:ext cx="1257900" cy="391500"/>
            </a:xfrm>
            <a:prstGeom prst="roundRect">
              <a:avLst>
                <a:gd name="adj" fmla="val 16667"/>
              </a:avLst>
            </a:prstGeom>
            <a:solidFill>
              <a:srgbClr val="7F6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Shader cache console</a:t>
              </a:r>
              <a:endParaRPr sz="1000">
                <a:solidFill>
                  <a:schemeClr val="lt1"/>
                </a:solidFill>
                <a:latin typeface="Roboto"/>
                <a:ea typeface="Roboto"/>
                <a:cs typeface="Roboto"/>
                <a:sym typeface="Roboto"/>
              </a:endParaRPr>
            </a:p>
          </p:txBody>
        </p:sp>
        <p:sp>
          <p:nvSpPr>
            <p:cNvPr id="2280" name="Google Shape;2280;p93"/>
            <p:cNvSpPr/>
            <p:nvPr/>
          </p:nvSpPr>
          <p:spPr>
            <a:xfrm>
              <a:off x="4246775" y="3342725"/>
              <a:ext cx="727500" cy="280500"/>
            </a:xfrm>
            <a:prstGeom prst="rect">
              <a:avLst/>
            </a:prstGeom>
            <a:solidFill>
              <a:srgbClr val="0C343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Batch 1</a:t>
              </a:r>
              <a:endParaRPr sz="1000">
                <a:solidFill>
                  <a:schemeClr val="lt1"/>
                </a:solidFill>
                <a:latin typeface="DM Sans"/>
                <a:ea typeface="DM Sans"/>
                <a:cs typeface="DM Sans"/>
                <a:sym typeface="DM Sans"/>
              </a:endParaRPr>
            </a:p>
          </p:txBody>
        </p:sp>
        <p:sp>
          <p:nvSpPr>
            <p:cNvPr id="2281" name="Google Shape;2281;p93"/>
            <p:cNvSpPr/>
            <p:nvPr/>
          </p:nvSpPr>
          <p:spPr>
            <a:xfrm>
              <a:off x="5046975" y="3342725"/>
              <a:ext cx="727500" cy="280500"/>
            </a:xfrm>
            <a:prstGeom prst="rect">
              <a:avLst/>
            </a:prstGeom>
            <a:solidFill>
              <a:srgbClr val="0C343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Batch 2</a:t>
              </a:r>
              <a:endParaRPr sz="1000">
                <a:solidFill>
                  <a:schemeClr val="lt1"/>
                </a:solidFill>
                <a:latin typeface="DM Sans"/>
                <a:ea typeface="DM Sans"/>
                <a:cs typeface="DM Sans"/>
                <a:sym typeface="DM Sans"/>
              </a:endParaRPr>
            </a:p>
          </p:txBody>
        </p:sp>
        <p:sp>
          <p:nvSpPr>
            <p:cNvPr id="2282" name="Google Shape;2282;p93"/>
            <p:cNvSpPr/>
            <p:nvPr/>
          </p:nvSpPr>
          <p:spPr>
            <a:xfrm>
              <a:off x="6166475" y="3342725"/>
              <a:ext cx="727500" cy="280500"/>
            </a:xfrm>
            <a:prstGeom prst="rect">
              <a:avLst/>
            </a:prstGeom>
            <a:solidFill>
              <a:srgbClr val="0C343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Batch N</a:t>
              </a:r>
              <a:endParaRPr sz="1000">
                <a:solidFill>
                  <a:schemeClr val="lt1"/>
                </a:solidFill>
                <a:latin typeface="DM Sans"/>
                <a:ea typeface="DM Sans"/>
                <a:cs typeface="DM Sans"/>
                <a:sym typeface="DM Sans"/>
              </a:endParaRPr>
            </a:p>
          </p:txBody>
        </p:sp>
        <p:cxnSp>
          <p:nvCxnSpPr>
            <p:cNvPr id="2283" name="Google Shape;2283;p93"/>
            <p:cNvCxnSpPr/>
            <p:nvPr/>
          </p:nvCxnSpPr>
          <p:spPr>
            <a:xfrm>
              <a:off x="5847175" y="3482975"/>
              <a:ext cx="246600" cy="0"/>
            </a:xfrm>
            <a:prstGeom prst="straightConnector1">
              <a:avLst/>
            </a:prstGeom>
            <a:noFill/>
            <a:ln w="19050" cap="flat" cmpd="sng">
              <a:solidFill>
                <a:schemeClr val="lt1"/>
              </a:solidFill>
              <a:prstDash val="dot"/>
              <a:round/>
              <a:headEnd type="none" w="med" len="med"/>
              <a:tailEnd type="none" w="med" len="med"/>
            </a:ln>
          </p:spPr>
        </p:cxnSp>
        <p:sp>
          <p:nvSpPr>
            <p:cNvPr id="2284" name="Google Shape;2284;p93"/>
            <p:cNvSpPr/>
            <p:nvPr/>
          </p:nvSpPr>
          <p:spPr>
            <a:xfrm>
              <a:off x="4246775" y="3744775"/>
              <a:ext cx="727500" cy="280500"/>
            </a:xfrm>
            <a:prstGeom prst="roundRect">
              <a:avLst>
                <a:gd name="adj" fmla="val 16667"/>
              </a:avLst>
            </a:prstGeom>
            <a:solidFill>
              <a:srgbClr val="07376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50">
                  <a:solidFill>
                    <a:schemeClr val="lt1"/>
                  </a:solidFill>
                  <a:latin typeface="Roboto"/>
                  <a:ea typeface="Roboto"/>
                  <a:cs typeface="Roboto"/>
                  <a:sym typeface="Roboto"/>
                </a:rPr>
                <a:t>Compiler</a:t>
              </a:r>
              <a:endParaRPr sz="950">
                <a:solidFill>
                  <a:schemeClr val="lt1"/>
                </a:solidFill>
                <a:latin typeface="Roboto"/>
                <a:ea typeface="Roboto"/>
                <a:cs typeface="Roboto"/>
                <a:sym typeface="Roboto"/>
              </a:endParaRPr>
            </a:p>
          </p:txBody>
        </p:sp>
        <p:sp>
          <p:nvSpPr>
            <p:cNvPr id="2285" name="Google Shape;2285;p93"/>
            <p:cNvSpPr/>
            <p:nvPr/>
          </p:nvSpPr>
          <p:spPr>
            <a:xfrm>
              <a:off x="5046975" y="3744775"/>
              <a:ext cx="727500" cy="280500"/>
            </a:xfrm>
            <a:prstGeom prst="roundRect">
              <a:avLst>
                <a:gd name="adj" fmla="val 16667"/>
              </a:avLst>
            </a:prstGeom>
            <a:solidFill>
              <a:srgbClr val="07376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50">
                  <a:solidFill>
                    <a:schemeClr val="lt1"/>
                  </a:solidFill>
                  <a:latin typeface="Roboto"/>
                  <a:ea typeface="Roboto"/>
                  <a:cs typeface="Roboto"/>
                  <a:sym typeface="Roboto"/>
                </a:rPr>
                <a:t>Compiler</a:t>
              </a:r>
              <a:endParaRPr sz="950">
                <a:solidFill>
                  <a:schemeClr val="lt1"/>
                </a:solidFill>
                <a:latin typeface="Roboto"/>
                <a:ea typeface="Roboto"/>
                <a:cs typeface="Roboto"/>
                <a:sym typeface="Roboto"/>
              </a:endParaRPr>
            </a:p>
          </p:txBody>
        </p:sp>
        <p:sp>
          <p:nvSpPr>
            <p:cNvPr id="2286" name="Google Shape;2286;p93"/>
            <p:cNvSpPr/>
            <p:nvPr/>
          </p:nvSpPr>
          <p:spPr>
            <a:xfrm>
              <a:off x="6166475" y="3744775"/>
              <a:ext cx="727500" cy="280500"/>
            </a:xfrm>
            <a:prstGeom prst="roundRect">
              <a:avLst>
                <a:gd name="adj" fmla="val 16667"/>
              </a:avLst>
            </a:prstGeom>
            <a:solidFill>
              <a:srgbClr val="07376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50">
                  <a:solidFill>
                    <a:schemeClr val="lt1"/>
                  </a:solidFill>
                  <a:latin typeface="Roboto"/>
                  <a:ea typeface="Roboto"/>
                  <a:cs typeface="Roboto"/>
                  <a:sym typeface="Roboto"/>
                </a:rPr>
                <a:t>Compiler</a:t>
              </a:r>
              <a:endParaRPr sz="950">
                <a:solidFill>
                  <a:schemeClr val="lt1"/>
                </a:solidFill>
                <a:latin typeface="Roboto"/>
                <a:ea typeface="Roboto"/>
                <a:cs typeface="Roboto"/>
                <a:sym typeface="Roboto"/>
              </a:endParaRPr>
            </a:p>
          </p:txBody>
        </p:sp>
        <p:sp>
          <p:nvSpPr>
            <p:cNvPr id="2287" name="Google Shape;2287;p93"/>
            <p:cNvSpPr/>
            <p:nvPr/>
          </p:nvSpPr>
          <p:spPr>
            <a:xfrm>
              <a:off x="5252400" y="4269500"/>
              <a:ext cx="727500" cy="280500"/>
            </a:xfrm>
            <a:prstGeom prst="rect">
              <a:avLst/>
            </a:prstGeom>
            <a:solidFill>
              <a:srgbClr val="38761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latin typeface="DM Sans"/>
                  <a:ea typeface="DM Sans"/>
                  <a:cs typeface="DM Sans"/>
                  <a:sym typeface="DM Sans"/>
                </a:rPr>
                <a:t>Export</a:t>
              </a:r>
              <a:endParaRPr sz="1000">
                <a:solidFill>
                  <a:schemeClr val="lt1"/>
                </a:solidFill>
                <a:latin typeface="DM Sans"/>
                <a:ea typeface="DM Sans"/>
                <a:cs typeface="DM Sans"/>
                <a:sym typeface="DM Sans"/>
              </a:endParaRPr>
            </a:p>
          </p:txBody>
        </p:sp>
        <p:cxnSp>
          <p:nvCxnSpPr>
            <p:cNvPr id="2288" name="Google Shape;2288;p93"/>
            <p:cNvCxnSpPr>
              <a:stCxn id="2267" idx="2"/>
              <a:endCxn id="2279" idx="0"/>
            </p:cNvCxnSpPr>
            <p:nvPr/>
          </p:nvCxnSpPr>
          <p:spPr>
            <a:xfrm rot="-5400000" flipH="1">
              <a:off x="4913125" y="1994425"/>
              <a:ext cx="253800" cy="1152000"/>
            </a:xfrm>
            <a:prstGeom prst="bentConnector3">
              <a:avLst>
                <a:gd name="adj1" fmla="val 50000"/>
              </a:avLst>
            </a:prstGeom>
            <a:noFill/>
            <a:ln w="9525" cap="flat" cmpd="sng">
              <a:solidFill>
                <a:schemeClr val="lt1"/>
              </a:solidFill>
              <a:prstDash val="solid"/>
              <a:round/>
              <a:headEnd type="none" w="med" len="med"/>
              <a:tailEnd type="stealth" w="med" len="med"/>
            </a:ln>
          </p:spPr>
        </p:cxnSp>
        <p:cxnSp>
          <p:nvCxnSpPr>
            <p:cNvPr id="2289" name="Google Shape;2289;p93"/>
            <p:cNvCxnSpPr>
              <a:stCxn id="2266" idx="2"/>
              <a:endCxn id="2279" idx="0"/>
            </p:cNvCxnSpPr>
            <p:nvPr/>
          </p:nvCxnSpPr>
          <p:spPr>
            <a:xfrm rot="5400000">
              <a:off x="6023700" y="2035975"/>
              <a:ext cx="253800" cy="1068900"/>
            </a:xfrm>
            <a:prstGeom prst="bentConnector3">
              <a:avLst>
                <a:gd name="adj1" fmla="val 50000"/>
              </a:avLst>
            </a:prstGeom>
            <a:noFill/>
            <a:ln w="9525" cap="flat" cmpd="sng">
              <a:solidFill>
                <a:schemeClr val="lt1"/>
              </a:solidFill>
              <a:prstDash val="solid"/>
              <a:round/>
              <a:headEnd type="none" w="med" len="med"/>
              <a:tailEnd type="stealth" w="med" len="med"/>
            </a:ln>
          </p:spPr>
        </p:cxnSp>
        <p:cxnSp>
          <p:nvCxnSpPr>
            <p:cNvPr id="2290" name="Google Shape;2290;p93"/>
            <p:cNvCxnSpPr>
              <a:stCxn id="2279" idx="2"/>
              <a:endCxn id="2280" idx="0"/>
            </p:cNvCxnSpPr>
            <p:nvPr/>
          </p:nvCxnSpPr>
          <p:spPr>
            <a:xfrm rot="5400000">
              <a:off x="4986450" y="2712925"/>
              <a:ext cx="253800" cy="1005600"/>
            </a:xfrm>
            <a:prstGeom prst="bentConnector3">
              <a:avLst>
                <a:gd name="adj1" fmla="val 50020"/>
              </a:avLst>
            </a:prstGeom>
            <a:noFill/>
            <a:ln w="9525" cap="flat" cmpd="sng">
              <a:solidFill>
                <a:schemeClr val="lt1"/>
              </a:solidFill>
              <a:prstDash val="solid"/>
              <a:round/>
              <a:headEnd type="none" w="med" len="med"/>
              <a:tailEnd type="stealth" w="med" len="med"/>
            </a:ln>
          </p:spPr>
        </p:cxnSp>
        <p:cxnSp>
          <p:nvCxnSpPr>
            <p:cNvPr id="2291" name="Google Shape;2291;p93"/>
            <p:cNvCxnSpPr>
              <a:stCxn id="2279" idx="2"/>
              <a:endCxn id="2281" idx="0"/>
            </p:cNvCxnSpPr>
            <p:nvPr/>
          </p:nvCxnSpPr>
          <p:spPr>
            <a:xfrm rot="5400000">
              <a:off x="5386500" y="3112975"/>
              <a:ext cx="253800" cy="205500"/>
            </a:xfrm>
            <a:prstGeom prst="bentConnector3">
              <a:avLst>
                <a:gd name="adj1" fmla="val 50020"/>
              </a:avLst>
            </a:prstGeom>
            <a:noFill/>
            <a:ln w="9525" cap="flat" cmpd="sng">
              <a:solidFill>
                <a:schemeClr val="lt1"/>
              </a:solidFill>
              <a:prstDash val="solid"/>
              <a:round/>
              <a:headEnd type="none" w="med" len="med"/>
              <a:tailEnd type="stealth" w="med" len="med"/>
            </a:ln>
          </p:spPr>
        </p:cxnSp>
        <p:cxnSp>
          <p:nvCxnSpPr>
            <p:cNvPr id="2292" name="Google Shape;2292;p93"/>
            <p:cNvCxnSpPr>
              <a:stCxn id="2279" idx="2"/>
              <a:endCxn id="2282" idx="0"/>
            </p:cNvCxnSpPr>
            <p:nvPr/>
          </p:nvCxnSpPr>
          <p:spPr>
            <a:xfrm rot="-5400000" flipH="1">
              <a:off x="5946300" y="2758675"/>
              <a:ext cx="253800" cy="914100"/>
            </a:xfrm>
            <a:prstGeom prst="bentConnector3">
              <a:avLst>
                <a:gd name="adj1" fmla="val 50020"/>
              </a:avLst>
            </a:prstGeom>
            <a:noFill/>
            <a:ln w="9525" cap="flat" cmpd="sng">
              <a:solidFill>
                <a:schemeClr val="lt1"/>
              </a:solidFill>
              <a:prstDash val="solid"/>
              <a:round/>
              <a:headEnd type="none" w="med" len="med"/>
              <a:tailEnd type="stealth" w="med" len="med"/>
            </a:ln>
          </p:spPr>
        </p:cxnSp>
        <p:cxnSp>
          <p:nvCxnSpPr>
            <p:cNvPr id="2293" name="Google Shape;2293;p93"/>
            <p:cNvCxnSpPr>
              <a:endCxn id="2284" idx="0"/>
            </p:cNvCxnSpPr>
            <p:nvPr/>
          </p:nvCxnSpPr>
          <p:spPr>
            <a:xfrm>
              <a:off x="4610525" y="3623275"/>
              <a:ext cx="0" cy="121500"/>
            </a:xfrm>
            <a:prstGeom prst="straightConnector1">
              <a:avLst/>
            </a:prstGeom>
            <a:noFill/>
            <a:ln w="9525" cap="flat" cmpd="sng">
              <a:solidFill>
                <a:schemeClr val="lt1"/>
              </a:solidFill>
              <a:prstDash val="solid"/>
              <a:round/>
              <a:headEnd type="none" w="med" len="med"/>
              <a:tailEnd type="stealth" w="med" len="med"/>
            </a:ln>
          </p:spPr>
        </p:cxnSp>
        <p:cxnSp>
          <p:nvCxnSpPr>
            <p:cNvPr id="2294" name="Google Shape;2294;p93"/>
            <p:cNvCxnSpPr>
              <a:stCxn id="2281" idx="2"/>
              <a:endCxn id="2285" idx="0"/>
            </p:cNvCxnSpPr>
            <p:nvPr/>
          </p:nvCxnSpPr>
          <p:spPr>
            <a:xfrm>
              <a:off x="5410725" y="3623225"/>
              <a:ext cx="0" cy="121500"/>
            </a:xfrm>
            <a:prstGeom prst="straightConnector1">
              <a:avLst/>
            </a:prstGeom>
            <a:noFill/>
            <a:ln w="9525" cap="flat" cmpd="sng">
              <a:solidFill>
                <a:schemeClr val="lt1"/>
              </a:solidFill>
              <a:prstDash val="solid"/>
              <a:round/>
              <a:headEnd type="none" w="med" len="med"/>
              <a:tailEnd type="stealth" w="med" len="med"/>
            </a:ln>
          </p:spPr>
        </p:cxnSp>
        <p:cxnSp>
          <p:nvCxnSpPr>
            <p:cNvPr id="2295" name="Google Shape;2295;p93"/>
            <p:cNvCxnSpPr>
              <a:endCxn id="2286" idx="0"/>
            </p:cNvCxnSpPr>
            <p:nvPr/>
          </p:nvCxnSpPr>
          <p:spPr>
            <a:xfrm>
              <a:off x="6530225" y="3623275"/>
              <a:ext cx="0" cy="121500"/>
            </a:xfrm>
            <a:prstGeom prst="straightConnector1">
              <a:avLst/>
            </a:prstGeom>
            <a:noFill/>
            <a:ln w="9525" cap="flat" cmpd="sng">
              <a:solidFill>
                <a:schemeClr val="lt1"/>
              </a:solidFill>
              <a:prstDash val="solid"/>
              <a:round/>
              <a:headEnd type="none" w="med" len="med"/>
              <a:tailEnd type="stealth" w="med" len="med"/>
            </a:ln>
          </p:spPr>
        </p:cxnSp>
        <p:cxnSp>
          <p:nvCxnSpPr>
            <p:cNvPr id="2296" name="Google Shape;2296;p93"/>
            <p:cNvCxnSpPr>
              <a:stCxn id="2284" idx="2"/>
              <a:endCxn id="2287" idx="0"/>
            </p:cNvCxnSpPr>
            <p:nvPr/>
          </p:nvCxnSpPr>
          <p:spPr>
            <a:xfrm rot="-5400000" flipH="1">
              <a:off x="4991225" y="3644575"/>
              <a:ext cx="244200" cy="1005600"/>
            </a:xfrm>
            <a:prstGeom prst="bentConnector3">
              <a:avLst>
                <a:gd name="adj1" fmla="val 50005"/>
              </a:avLst>
            </a:prstGeom>
            <a:noFill/>
            <a:ln w="9525" cap="flat" cmpd="sng">
              <a:solidFill>
                <a:schemeClr val="lt1"/>
              </a:solidFill>
              <a:prstDash val="solid"/>
              <a:round/>
              <a:headEnd type="none" w="med" len="med"/>
              <a:tailEnd type="stealth" w="med" len="med"/>
            </a:ln>
          </p:spPr>
        </p:cxnSp>
        <p:cxnSp>
          <p:nvCxnSpPr>
            <p:cNvPr id="2297" name="Google Shape;2297;p93"/>
            <p:cNvCxnSpPr>
              <a:stCxn id="2285" idx="2"/>
              <a:endCxn id="2287" idx="0"/>
            </p:cNvCxnSpPr>
            <p:nvPr/>
          </p:nvCxnSpPr>
          <p:spPr>
            <a:xfrm rot="-5400000" flipH="1">
              <a:off x="5391375" y="4044625"/>
              <a:ext cx="244200" cy="205500"/>
            </a:xfrm>
            <a:prstGeom prst="bentConnector3">
              <a:avLst>
                <a:gd name="adj1" fmla="val 50005"/>
              </a:avLst>
            </a:prstGeom>
            <a:noFill/>
            <a:ln w="9525" cap="flat" cmpd="sng">
              <a:solidFill>
                <a:schemeClr val="lt1"/>
              </a:solidFill>
              <a:prstDash val="solid"/>
              <a:round/>
              <a:headEnd type="none" w="med" len="med"/>
              <a:tailEnd type="stealth" w="med" len="med"/>
            </a:ln>
          </p:spPr>
        </p:cxnSp>
        <p:cxnSp>
          <p:nvCxnSpPr>
            <p:cNvPr id="2298" name="Google Shape;2298;p93"/>
            <p:cNvCxnSpPr>
              <a:stCxn id="2286" idx="2"/>
              <a:endCxn id="2287" idx="0"/>
            </p:cNvCxnSpPr>
            <p:nvPr/>
          </p:nvCxnSpPr>
          <p:spPr>
            <a:xfrm rot="5400000">
              <a:off x="5951075" y="3690325"/>
              <a:ext cx="244200" cy="914100"/>
            </a:xfrm>
            <a:prstGeom prst="bentConnector3">
              <a:avLst>
                <a:gd name="adj1" fmla="val 50005"/>
              </a:avLst>
            </a:prstGeom>
            <a:noFill/>
            <a:ln w="9525" cap="flat" cmpd="sng">
              <a:solidFill>
                <a:schemeClr val="lt1"/>
              </a:solidFill>
              <a:prstDash val="solid"/>
              <a:round/>
              <a:headEnd type="none" w="med" len="med"/>
              <a:tailEnd type="stealth" w="med" len="med"/>
            </a:ln>
          </p:spPr>
        </p:cxn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02"/>
        <p:cNvGrpSpPr/>
        <p:nvPr/>
      </p:nvGrpSpPr>
      <p:grpSpPr>
        <a:xfrm>
          <a:off x="0" y="0"/>
          <a:ext cx="0" cy="0"/>
          <a:chOff x="0" y="0"/>
          <a:chExt cx="0" cy="0"/>
        </a:xfrm>
      </p:grpSpPr>
      <p:sp>
        <p:nvSpPr>
          <p:cNvPr id="2303" name="Google Shape;2303;p94"/>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a:solidFill>
                  <a:schemeClr val="lt1"/>
                </a:solidFill>
                <a:latin typeface="Roboto SemiBold"/>
                <a:ea typeface="Roboto SemiBold"/>
                <a:cs typeface="Roboto SemiBold"/>
                <a:sym typeface="Roboto SemiBold"/>
              </a:rPr>
              <a:t>Build process: Build time</a:t>
            </a:r>
            <a:endParaRPr sz="2200">
              <a:solidFill>
                <a:schemeClr val="lt1"/>
              </a:solidFill>
              <a:latin typeface="Roboto SemiBold"/>
              <a:ea typeface="Roboto SemiBold"/>
              <a:cs typeface="Roboto SemiBold"/>
              <a:sym typeface="Roboto SemiBold"/>
            </a:endParaRPr>
          </a:p>
        </p:txBody>
      </p:sp>
      <p:grpSp>
        <p:nvGrpSpPr>
          <p:cNvPr id="2304" name="Google Shape;2304;p94"/>
          <p:cNvGrpSpPr/>
          <p:nvPr/>
        </p:nvGrpSpPr>
        <p:grpSpPr>
          <a:xfrm>
            <a:off x="92412" y="65726"/>
            <a:ext cx="2602188" cy="431175"/>
            <a:chOff x="92412" y="65726"/>
            <a:chExt cx="2602188" cy="431175"/>
          </a:xfrm>
        </p:grpSpPr>
        <p:pic>
          <p:nvPicPr>
            <p:cNvPr id="2305" name="Google Shape;2305;p94"/>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306" name="Google Shape;2306;p94"/>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307" name="Google Shape;2307;p94"/>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308" name="Google Shape;2308;p94"/>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309" name="Google Shape;2309;p94"/>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310" name="Google Shape;2310;p94"/>
          <p:cNvSpPr txBox="1"/>
          <p:nvPr/>
        </p:nvSpPr>
        <p:spPr>
          <a:xfrm>
            <a:off x="686100" y="1432900"/>
            <a:ext cx="7374600" cy="333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Collect scene info</a:t>
            </a:r>
            <a:endParaRPr sz="1500">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Keep number of scenes reasonable (remove test scenes)</a:t>
            </a:r>
            <a:endParaRPr>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Process data at the same time if possible (multiple scenes at the same time)</a:t>
            </a:r>
            <a:endParaRPr>
              <a:solidFill>
                <a:schemeClr val="lt1"/>
              </a:solidFill>
              <a:latin typeface="Roboto"/>
              <a:ea typeface="Roboto"/>
              <a:cs typeface="Roboto"/>
              <a:sym typeface="Roboto"/>
            </a:endParaRPr>
          </a:p>
          <a:p>
            <a:pPr marL="914400" lvl="0" indent="0" algn="l" rtl="0">
              <a:lnSpc>
                <a:spcPct val="100000"/>
              </a:lnSpc>
              <a:spcBef>
                <a:spcPts val="0"/>
              </a:spcBef>
              <a:spcAft>
                <a:spcPts val="0"/>
              </a:spcAft>
              <a:buNone/>
            </a:pP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Generate define sets and pipeline sets</a:t>
            </a:r>
            <a:endParaRPr sz="1300">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Keep desc parameters and conditions in setups low</a:t>
            </a:r>
            <a:endParaRPr>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Better to split a pass into two sometimes</a:t>
            </a:r>
            <a:endParaRPr>
              <a:solidFill>
                <a:schemeClr val="lt1"/>
              </a:solidFill>
              <a:latin typeface="Roboto"/>
              <a:ea typeface="Roboto"/>
              <a:cs typeface="Roboto"/>
              <a:sym typeface="Roboto"/>
            </a:endParaRPr>
          </a:p>
          <a:p>
            <a:pPr marL="914400" lvl="0" indent="0" algn="l" rtl="0">
              <a:lnSpc>
                <a:spcPct val="100000"/>
              </a:lnSpc>
              <a:spcBef>
                <a:spcPts val="0"/>
              </a:spcBef>
              <a:spcAft>
                <a:spcPts val="0"/>
              </a:spcAft>
              <a:buNone/>
            </a:pP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Compile shaders, compress, export</a:t>
            </a:r>
            <a:endParaRPr sz="1500">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Parallel compilation as much as possible</a:t>
            </a:r>
            <a:endParaRPr>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Keep incremental compilation in mind, separate code into different files wisely</a:t>
            </a: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6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6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6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600">
              <a:solidFill>
                <a:schemeClr val="lt1"/>
              </a:solidFill>
              <a:latin typeface="Roboto"/>
              <a:ea typeface="Roboto"/>
              <a:cs typeface="Roboto"/>
              <a:sym typeface="Robot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14"/>
        <p:cNvGrpSpPr/>
        <p:nvPr/>
      </p:nvGrpSpPr>
      <p:grpSpPr>
        <a:xfrm>
          <a:off x="0" y="0"/>
          <a:ext cx="0" cy="0"/>
          <a:chOff x="0" y="0"/>
          <a:chExt cx="0" cy="0"/>
        </a:xfrm>
      </p:grpSpPr>
      <p:sp>
        <p:nvSpPr>
          <p:cNvPr id="2315" name="Google Shape;2315;p95"/>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a:solidFill>
                  <a:schemeClr val="lt1"/>
                </a:solidFill>
                <a:latin typeface="Roboto SemiBold"/>
                <a:ea typeface="Roboto SemiBold"/>
                <a:cs typeface="Roboto SemiBold"/>
                <a:sym typeface="Roboto SemiBold"/>
              </a:rPr>
              <a:t>Build process: Memory</a:t>
            </a:r>
            <a:endParaRPr sz="2200">
              <a:solidFill>
                <a:schemeClr val="lt1"/>
              </a:solidFill>
              <a:latin typeface="Roboto SemiBold"/>
              <a:ea typeface="Roboto SemiBold"/>
              <a:cs typeface="Roboto SemiBold"/>
              <a:sym typeface="Roboto SemiBold"/>
            </a:endParaRPr>
          </a:p>
        </p:txBody>
      </p:sp>
      <p:grpSp>
        <p:nvGrpSpPr>
          <p:cNvPr id="2316" name="Google Shape;2316;p95"/>
          <p:cNvGrpSpPr/>
          <p:nvPr/>
        </p:nvGrpSpPr>
        <p:grpSpPr>
          <a:xfrm>
            <a:off x="92412" y="65726"/>
            <a:ext cx="2602188" cy="431175"/>
            <a:chOff x="92412" y="65726"/>
            <a:chExt cx="2602188" cy="431175"/>
          </a:xfrm>
        </p:grpSpPr>
        <p:pic>
          <p:nvPicPr>
            <p:cNvPr id="2317" name="Google Shape;2317;p95"/>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318" name="Google Shape;2318;p95"/>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319" name="Google Shape;2319;p95"/>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320" name="Google Shape;2320;p95"/>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321" name="Google Shape;2321;p95"/>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322" name="Google Shape;2322;p95"/>
          <p:cNvSpPr txBox="1"/>
          <p:nvPr/>
        </p:nvSpPr>
        <p:spPr>
          <a:xfrm>
            <a:off x="686100" y="1432900"/>
            <a:ext cx="5590800" cy="333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Collect scene info</a:t>
            </a:r>
            <a:endParaRPr sz="1500">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Collect just what you need for scene (at least in builds) we have “fake scene” named common for that</a:t>
            </a:r>
            <a:endParaRPr>
              <a:solidFill>
                <a:schemeClr val="lt1"/>
              </a:solidFill>
              <a:latin typeface="Roboto"/>
              <a:ea typeface="Roboto"/>
              <a:cs typeface="Roboto"/>
              <a:sym typeface="Roboto"/>
            </a:endParaRPr>
          </a:p>
          <a:p>
            <a:pPr marL="914400" lvl="0" indent="0" algn="l" rtl="0">
              <a:lnSpc>
                <a:spcPct val="100000"/>
              </a:lnSpc>
              <a:spcBef>
                <a:spcPts val="0"/>
              </a:spcBef>
              <a:spcAft>
                <a:spcPts val="0"/>
              </a:spcAft>
              <a:buNone/>
            </a:pP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Generate define sets and pipeline sets</a:t>
            </a:r>
            <a:endParaRPr sz="1500">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Keep shader binaries permutation reasonable, sometimes dynamic branching is ok</a:t>
            </a:r>
            <a:endParaRPr>
              <a:solidFill>
                <a:schemeClr val="lt1"/>
              </a:solidFill>
              <a:latin typeface="Roboto"/>
              <a:ea typeface="Roboto"/>
              <a:cs typeface="Roboto"/>
              <a:sym typeface="Roboto"/>
            </a:endParaRPr>
          </a:p>
          <a:p>
            <a:pPr marL="914400" lvl="0" indent="0" algn="l" rtl="0">
              <a:lnSpc>
                <a:spcPct val="100000"/>
              </a:lnSpc>
              <a:spcBef>
                <a:spcPts val="0"/>
              </a:spcBef>
              <a:spcAft>
                <a:spcPts val="0"/>
              </a:spcAft>
              <a:buNone/>
            </a:pP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Compile shaders, compress, export</a:t>
            </a:r>
            <a:endParaRPr sz="1500">
              <a:solidFill>
                <a:schemeClr val="lt1"/>
              </a:solidFill>
              <a:latin typeface="Roboto"/>
              <a:ea typeface="Roboto"/>
              <a:cs typeface="Roboto"/>
              <a:sym typeface="Roboto"/>
            </a:endParaRPr>
          </a:p>
          <a:p>
            <a:pPr marL="914400" lvl="1"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Don’t forget to compress :)</a:t>
            </a:r>
            <a:endParaRPr>
              <a:solidFill>
                <a:schemeClr val="lt1"/>
              </a:solidFill>
              <a:latin typeface="Roboto"/>
              <a:ea typeface="Roboto"/>
              <a:cs typeface="Roboto"/>
              <a:sym typeface="Roboto"/>
            </a:endParaRPr>
          </a:p>
          <a:p>
            <a:pPr marL="0" lvl="0" indent="0" algn="l" rtl="0">
              <a:spcBef>
                <a:spcPts val="0"/>
              </a:spcBef>
              <a:spcAft>
                <a:spcPts val="0"/>
              </a:spcAft>
              <a:buNone/>
            </a:pPr>
            <a:endParaRPr sz="1900">
              <a:solidFill>
                <a:schemeClr val="lt1"/>
              </a:solidFill>
              <a:latin typeface="Roboto"/>
              <a:ea typeface="Roboto"/>
              <a:cs typeface="Roboto"/>
              <a:sym typeface="Roboto"/>
            </a:endParaRPr>
          </a:p>
          <a:p>
            <a:pPr marL="0" lvl="0" indent="0" algn="l" rtl="0">
              <a:spcBef>
                <a:spcPts val="0"/>
              </a:spcBef>
              <a:spcAft>
                <a:spcPts val="0"/>
              </a:spcAft>
              <a:buNone/>
            </a:pPr>
            <a:endParaRPr sz="1900">
              <a:solidFill>
                <a:schemeClr val="lt1"/>
              </a:solidFill>
              <a:latin typeface="Roboto"/>
              <a:ea typeface="Roboto"/>
              <a:cs typeface="Roboto"/>
              <a:sym typeface="Roboto"/>
            </a:endParaRPr>
          </a:p>
          <a:p>
            <a:pPr marL="0" lvl="0" indent="0" algn="l" rtl="0">
              <a:spcBef>
                <a:spcPts val="0"/>
              </a:spcBef>
              <a:spcAft>
                <a:spcPts val="0"/>
              </a:spcAft>
              <a:buNone/>
            </a:pPr>
            <a:endParaRPr sz="1900">
              <a:solidFill>
                <a:schemeClr val="lt1"/>
              </a:solidFill>
              <a:latin typeface="Roboto"/>
              <a:ea typeface="Roboto"/>
              <a:cs typeface="Roboto"/>
              <a:sym typeface="Roboto"/>
            </a:endParaRPr>
          </a:p>
          <a:p>
            <a:pPr marL="0" lvl="0" indent="0" algn="l" rtl="0">
              <a:spcBef>
                <a:spcPts val="0"/>
              </a:spcBef>
              <a:spcAft>
                <a:spcPts val="0"/>
              </a:spcAft>
              <a:buNone/>
            </a:pPr>
            <a:endParaRPr sz="1900">
              <a:solidFill>
                <a:schemeClr val="lt1"/>
              </a:solidFill>
              <a:latin typeface="Roboto"/>
              <a:ea typeface="Roboto"/>
              <a:cs typeface="Roboto"/>
              <a:sym typeface="Roboto"/>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26"/>
        <p:cNvGrpSpPr/>
        <p:nvPr/>
      </p:nvGrpSpPr>
      <p:grpSpPr>
        <a:xfrm>
          <a:off x="0" y="0"/>
          <a:ext cx="0" cy="0"/>
          <a:chOff x="0" y="0"/>
          <a:chExt cx="0" cy="0"/>
        </a:xfrm>
      </p:grpSpPr>
      <p:sp>
        <p:nvSpPr>
          <p:cNvPr id="2327" name="Google Shape;2327;p96"/>
          <p:cNvSpPr txBox="1"/>
          <p:nvPr/>
        </p:nvSpPr>
        <p:spPr>
          <a:xfrm>
            <a:off x="660025" y="717025"/>
            <a:ext cx="60294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a:solidFill>
                  <a:schemeClr val="lt1"/>
                </a:solidFill>
                <a:latin typeface="Roboto SemiBold"/>
                <a:ea typeface="Roboto SemiBold"/>
                <a:cs typeface="Roboto SemiBold"/>
                <a:sym typeface="Roboto SemiBold"/>
              </a:rPr>
              <a:t>Precaching: Why and what can we achieve</a:t>
            </a:r>
            <a:endParaRPr sz="2200">
              <a:solidFill>
                <a:schemeClr val="lt1"/>
              </a:solidFill>
              <a:latin typeface="Roboto SemiBold"/>
              <a:ea typeface="Roboto SemiBold"/>
              <a:cs typeface="Roboto SemiBold"/>
              <a:sym typeface="Roboto SemiBold"/>
            </a:endParaRPr>
          </a:p>
        </p:txBody>
      </p:sp>
      <p:grpSp>
        <p:nvGrpSpPr>
          <p:cNvPr id="2328" name="Google Shape;2328;p96"/>
          <p:cNvGrpSpPr/>
          <p:nvPr/>
        </p:nvGrpSpPr>
        <p:grpSpPr>
          <a:xfrm>
            <a:off x="92412" y="65726"/>
            <a:ext cx="2602188" cy="431175"/>
            <a:chOff x="92412" y="65726"/>
            <a:chExt cx="2602188" cy="431175"/>
          </a:xfrm>
        </p:grpSpPr>
        <p:pic>
          <p:nvPicPr>
            <p:cNvPr id="2329" name="Google Shape;2329;p96"/>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330" name="Google Shape;2330;p96"/>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331" name="Google Shape;2331;p96"/>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332" name="Google Shape;2332;p96"/>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333" name="Google Shape;2333;p96"/>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334" name="Google Shape;2334;p96"/>
          <p:cNvSpPr txBox="1"/>
          <p:nvPr/>
        </p:nvSpPr>
        <p:spPr>
          <a:xfrm>
            <a:off x="718775" y="1437575"/>
            <a:ext cx="4826100" cy="3015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Only a </a:t>
            </a:r>
            <a:r>
              <a:rPr lang="en" sz="1500" b="1">
                <a:solidFill>
                  <a:schemeClr val="lt1"/>
                </a:solidFill>
                <a:latin typeface="Roboto"/>
                <a:ea typeface="Roboto"/>
                <a:cs typeface="Roboto"/>
                <a:sym typeface="Roboto"/>
              </a:rPr>
              <a:t>PC</a:t>
            </a:r>
            <a:r>
              <a:rPr lang="en" sz="1500">
                <a:solidFill>
                  <a:schemeClr val="lt1"/>
                </a:solidFill>
                <a:latin typeface="Roboto"/>
                <a:ea typeface="Roboto"/>
                <a:cs typeface="Roboto"/>
                <a:sym typeface="Roboto"/>
              </a:rPr>
              <a:t> issue</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Creating pipeline state is </a:t>
            </a:r>
            <a:r>
              <a:rPr lang="en" sz="1500" b="1">
                <a:solidFill>
                  <a:schemeClr val="lt1"/>
                </a:solidFill>
                <a:latin typeface="Roboto"/>
                <a:ea typeface="Roboto"/>
                <a:cs typeface="Roboto"/>
                <a:sym typeface="Roboto"/>
              </a:rPr>
              <a:t>CPU</a:t>
            </a:r>
            <a:r>
              <a:rPr lang="en" sz="1500">
                <a:solidFill>
                  <a:schemeClr val="lt1"/>
                </a:solidFill>
                <a:latin typeface="Roboto"/>
                <a:ea typeface="Roboto"/>
                <a:cs typeface="Roboto"/>
                <a:sym typeface="Roboto"/>
              </a:rPr>
              <a:t> heavy operation </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Can easily take </a:t>
            </a:r>
            <a:r>
              <a:rPr lang="en" sz="1500" b="1">
                <a:solidFill>
                  <a:schemeClr val="lt1"/>
                </a:solidFill>
                <a:latin typeface="Roboto"/>
                <a:ea typeface="Roboto"/>
                <a:cs typeface="Roboto"/>
                <a:sym typeface="Roboto"/>
              </a:rPr>
              <a:t>~50-100</a:t>
            </a:r>
            <a:r>
              <a:rPr lang="en" sz="1500">
                <a:solidFill>
                  <a:schemeClr val="lt1"/>
                </a:solidFill>
                <a:latin typeface="Roboto"/>
                <a:ea typeface="Roboto"/>
                <a:cs typeface="Roboto"/>
                <a:sym typeface="Roboto"/>
              </a:rPr>
              <a:t> ms</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Create all pipeline states during loading</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No pipeline creating during gameplay</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Drivers have cache, so next launch will be fast</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Can (sometimes) unload shader binaries after precache to save up memory</a:t>
            </a:r>
            <a:endParaRPr sz="1500">
              <a:solidFill>
                <a:schemeClr val="lt1"/>
              </a:solidFill>
              <a:latin typeface="Roboto"/>
              <a:ea typeface="Roboto"/>
              <a:cs typeface="Roboto"/>
              <a:sym typeface="Roboto"/>
            </a:endParaRPr>
          </a:p>
          <a:p>
            <a:pPr marL="0" lvl="0" indent="457200" algn="l" rtl="0">
              <a:lnSpc>
                <a:spcPct val="115000"/>
              </a:lnSpc>
              <a:spcBef>
                <a:spcPts val="0"/>
              </a:spcBef>
              <a:spcAft>
                <a:spcPts val="0"/>
              </a:spcAft>
              <a:buNone/>
            </a:pPr>
            <a:endParaRPr sz="16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600">
              <a:solidFill>
                <a:schemeClr val="lt1"/>
              </a:solidFill>
              <a:latin typeface="Roboto"/>
              <a:ea typeface="Roboto"/>
              <a:cs typeface="Roboto"/>
              <a:sym typeface="Roboto"/>
            </a:endParaRPr>
          </a:p>
          <a:p>
            <a:pPr marL="457200" lvl="0" indent="0" algn="l" rtl="0">
              <a:lnSpc>
                <a:spcPct val="115000"/>
              </a:lnSpc>
              <a:spcBef>
                <a:spcPts val="0"/>
              </a:spcBef>
              <a:spcAft>
                <a:spcPts val="0"/>
              </a:spcAft>
              <a:buNone/>
            </a:pPr>
            <a:endParaRPr sz="1600">
              <a:solidFill>
                <a:schemeClr val="lt1"/>
              </a:solidFill>
              <a:latin typeface="Roboto"/>
              <a:ea typeface="Roboto"/>
              <a:cs typeface="Roboto"/>
              <a:sym typeface="Roboto"/>
            </a:endParaRPr>
          </a:p>
          <a:p>
            <a:pPr marL="457200" lvl="0" indent="0" algn="l" rtl="0">
              <a:lnSpc>
                <a:spcPct val="115000"/>
              </a:lnSpc>
              <a:spcBef>
                <a:spcPts val="0"/>
              </a:spcBef>
              <a:spcAft>
                <a:spcPts val="0"/>
              </a:spcAft>
              <a:buNone/>
            </a:pPr>
            <a:endParaRPr sz="1600">
              <a:solidFill>
                <a:schemeClr val="lt1"/>
              </a:solidFill>
              <a:latin typeface="Roboto"/>
              <a:ea typeface="Roboto"/>
              <a:cs typeface="Roboto"/>
              <a:sym typeface="Roboto"/>
            </a:endParaRPr>
          </a:p>
        </p:txBody>
      </p:sp>
      <p:pic>
        <p:nvPicPr>
          <p:cNvPr id="2335" name="Google Shape;2335;p96"/>
          <p:cNvPicPr preferRelativeResize="0"/>
          <p:nvPr/>
        </p:nvPicPr>
        <p:blipFill rotWithShape="1">
          <a:blip r:embed="rId5">
            <a:alphaModFix/>
          </a:blip>
          <a:srcRect l="70695" t="82304"/>
          <a:stretch/>
        </p:blipFill>
        <p:spPr>
          <a:xfrm>
            <a:off x="5911788" y="1769100"/>
            <a:ext cx="2679624" cy="91015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39"/>
        <p:cNvGrpSpPr/>
        <p:nvPr/>
      </p:nvGrpSpPr>
      <p:grpSpPr>
        <a:xfrm>
          <a:off x="0" y="0"/>
          <a:ext cx="0" cy="0"/>
          <a:chOff x="0" y="0"/>
          <a:chExt cx="0" cy="0"/>
        </a:xfrm>
      </p:grpSpPr>
      <p:sp>
        <p:nvSpPr>
          <p:cNvPr id="2340" name="Google Shape;2340;p97"/>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a:solidFill>
                  <a:schemeClr val="lt1"/>
                </a:solidFill>
                <a:latin typeface="Roboto SemiBold"/>
                <a:ea typeface="Roboto SemiBold"/>
                <a:cs typeface="Roboto SemiBold"/>
                <a:sym typeface="Roboto SemiBold"/>
              </a:rPr>
              <a:t>Precaching: Before Space Marine 2</a:t>
            </a:r>
            <a:endParaRPr sz="2200">
              <a:solidFill>
                <a:schemeClr val="lt1"/>
              </a:solidFill>
              <a:latin typeface="Roboto SemiBold"/>
              <a:ea typeface="Roboto SemiBold"/>
              <a:cs typeface="Roboto SemiBold"/>
              <a:sym typeface="Roboto SemiBold"/>
            </a:endParaRPr>
          </a:p>
        </p:txBody>
      </p:sp>
      <p:grpSp>
        <p:nvGrpSpPr>
          <p:cNvPr id="2341" name="Google Shape;2341;p97"/>
          <p:cNvGrpSpPr/>
          <p:nvPr/>
        </p:nvGrpSpPr>
        <p:grpSpPr>
          <a:xfrm>
            <a:off x="92412" y="65726"/>
            <a:ext cx="2602188" cy="431175"/>
            <a:chOff x="92412" y="65726"/>
            <a:chExt cx="2602188" cy="431175"/>
          </a:xfrm>
        </p:grpSpPr>
        <p:pic>
          <p:nvPicPr>
            <p:cNvPr id="2342" name="Google Shape;2342;p97"/>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343" name="Google Shape;2343;p97"/>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344" name="Google Shape;2344;p97"/>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345" name="Google Shape;2345;p97"/>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346" name="Google Shape;2346;p97"/>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347" name="Google Shape;2347;p97"/>
          <p:cNvSpPr txBox="1"/>
          <p:nvPr/>
        </p:nvSpPr>
        <p:spPr>
          <a:xfrm>
            <a:off x="751450" y="1386225"/>
            <a:ext cx="7495800" cy="3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Have precache for material passes already</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Had </a:t>
            </a:r>
            <a:r>
              <a:rPr lang="en" sz="1500" b="1">
                <a:solidFill>
                  <a:schemeClr val="lt1"/>
                </a:solidFill>
                <a:latin typeface="Roboto"/>
                <a:ea typeface="Roboto"/>
                <a:cs typeface="Roboto"/>
                <a:sym typeface="Roboto"/>
              </a:rPr>
              <a:t>Forward+</a:t>
            </a:r>
            <a:r>
              <a:rPr lang="en" sz="1500">
                <a:solidFill>
                  <a:schemeClr val="lt1"/>
                </a:solidFill>
                <a:latin typeface="Roboto"/>
                <a:ea typeface="Roboto"/>
                <a:cs typeface="Roboto"/>
                <a:sym typeface="Roboto"/>
              </a:rPr>
              <a:t> so shader binaries for materials were large</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But we moved to </a:t>
            </a:r>
            <a:r>
              <a:rPr lang="en" sz="1500" b="1">
                <a:solidFill>
                  <a:schemeClr val="lt1"/>
                </a:solidFill>
                <a:latin typeface="Roboto"/>
                <a:ea typeface="Roboto"/>
                <a:cs typeface="Roboto"/>
                <a:sym typeface="Roboto"/>
              </a:rPr>
              <a:t>Deferred</a:t>
            </a:r>
            <a:r>
              <a:rPr lang="en" sz="1500">
                <a:solidFill>
                  <a:schemeClr val="lt1"/>
                </a:solidFill>
                <a:latin typeface="Roboto"/>
                <a:ea typeface="Roboto"/>
                <a:cs typeface="Roboto"/>
                <a:sym typeface="Roboto"/>
              </a:rPr>
              <a:t> so our shader binaries for materials decreased</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For materials precache took around 2-3 min which was satisfactory for us</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We didn’t compute engine pipelines since it’s too much</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(~200k pipeline permutations for 2k actual used pipelines)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For engine passes in WWZ implemented manual cache</a:t>
            </a:r>
            <a:endParaRPr sz="1500">
              <a:solidFill>
                <a:schemeClr val="lt1"/>
              </a:solidFill>
              <a:latin typeface="Roboto"/>
              <a:ea typeface="Roboto"/>
              <a:cs typeface="Roboto"/>
              <a:sym typeface="Roboto"/>
            </a:endParaRPr>
          </a:p>
          <a:p>
            <a:pPr marL="914400" lvl="1"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Complicated build process</a:t>
            </a:r>
            <a:endParaRPr>
              <a:solidFill>
                <a:schemeClr val="lt1"/>
              </a:solidFill>
              <a:latin typeface="Roboto"/>
              <a:ea typeface="Roboto"/>
              <a:cs typeface="Roboto"/>
              <a:sym typeface="Roboto"/>
            </a:endParaRPr>
          </a:p>
          <a:p>
            <a:pPr marL="914400" lvl="1" indent="-317500" algn="l" rtl="0">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Very unstable</a:t>
            </a:r>
            <a:endParaRPr>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Code was stripped, issue unmonitored</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Few months before release we profiled</a:t>
            </a: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Quite a lot of stutters!</a:t>
            </a:r>
            <a:endParaRPr sz="1500">
              <a:solidFill>
                <a:schemeClr val="lt1"/>
              </a:solidFill>
              <a:latin typeface="Roboto"/>
              <a:ea typeface="Roboto"/>
              <a:cs typeface="Roboto"/>
              <a:sym typeface="Robot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51"/>
        <p:cNvGrpSpPr/>
        <p:nvPr/>
      </p:nvGrpSpPr>
      <p:grpSpPr>
        <a:xfrm>
          <a:off x="0" y="0"/>
          <a:ext cx="0" cy="0"/>
          <a:chOff x="0" y="0"/>
          <a:chExt cx="0" cy="0"/>
        </a:xfrm>
      </p:grpSpPr>
      <p:sp>
        <p:nvSpPr>
          <p:cNvPr id="2352" name="Google Shape;2352;p98"/>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a:solidFill>
                  <a:schemeClr val="lt1"/>
                </a:solidFill>
                <a:latin typeface="Roboto SemiBold"/>
                <a:ea typeface="Roboto SemiBold"/>
                <a:cs typeface="Roboto SemiBold"/>
                <a:sym typeface="Roboto SemiBold"/>
              </a:rPr>
              <a:t>Precaching: Stutters</a:t>
            </a:r>
            <a:endParaRPr sz="2200">
              <a:solidFill>
                <a:schemeClr val="lt1"/>
              </a:solidFill>
              <a:latin typeface="Roboto SemiBold"/>
              <a:ea typeface="Roboto SemiBold"/>
              <a:cs typeface="Roboto SemiBold"/>
              <a:sym typeface="Roboto SemiBold"/>
            </a:endParaRPr>
          </a:p>
        </p:txBody>
      </p:sp>
      <p:grpSp>
        <p:nvGrpSpPr>
          <p:cNvPr id="2353" name="Google Shape;2353;p98"/>
          <p:cNvGrpSpPr/>
          <p:nvPr/>
        </p:nvGrpSpPr>
        <p:grpSpPr>
          <a:xfrm>
            <a:off x="92412" y="65726"/>
            <a:ext cx="2602188" cy="431175"/>
            <a:chOff x="92412" y="65726"/>
            <a:chExt cx="2602188" cy="431175"/>
          </a:xfrm>
        </p:grpSpPr>
        <p:pic>
          <p:nvPicPr>
            <p:cNvPr id="2354" name="Google Shape;2354;p98"/>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355" name="Google Shape;2355;p98"/>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356" name="Google Shape;2356;p98"/>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357" name="Google Shape;2357;p98"/>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358" name="Google Shape;2358;p98"/>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359" name="Google Shape;2359;p98"/>
          <p:cNvSpPr txBox="1"/>
          <p:nvPr/>
        </p:nvSpPr>
        <p:spPr>
          <a:xfrm>
            <a:off x="1282225" y="1239675"/>
            <a:ext cx="6579600" cy="46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lt1"/>
                </a:solidFill>
                <a:latin typeface="Roboto"/>
                <a:ea typeface="Roboto"/>
                <a:cs typeface="Roboto"/>
                <a:sym typeface="Roboto"/>
              </a:rPr>
              <a:t>X - frame number       Y - time in ms</a:t>
            </a:r>
            <a:endParaRPr sz="1500">
              <a:solidFill>
                <a:schemeClr val="lt1"/>
              </a:solidFill>
              <a:latin typeface="Roboto"/>
              <a:ea typeface="Roboto"/>
              <a:cs typeface="Roboto"/>
              <a:sym typeface="Roboto"/>
            </a:endParaRPr>
          </a:p>
        </p:txBody>
      </p:sp>
      <p:pic>
        <p:nvPicPr>
          <p:cNvPr id="2360" name="Google Shape;2360;p98"/>
          <p:cNvPicPr preferRelativeResize="0"/>
          <p:nvPr/>
        </p:nvPicPr>
        <p:blipFill rotWithShape="1">
          <a:blip r:embed="rId5">
            <a:alphaModFix/>
          </a:blip>
          <a:srcRect r="28042"/>
          <a:stretch/>
        </p:blipFill>
        <p:spPr>
          <a:xfrm>
            <a:off x="1282213" y="1709475"/>
            <a:ext cx="6579574" cy="30188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64"/>
        <p:cNvGrpSpPr/>
        <p:nvPr/>
      </p:nvGrpSpPr>
      <p:grpSpPr>
        <a:xfrm>
          <a:off x="0" y="0"/>
          <a:ext cx="0" cy="0"/>
          <a:chOff x="0" y="0"/>
          <a:chExt cx="0" cy="0"/>
        </a:xfrm>
      </p:grpSpPr>
      <p:sp>
        <p:nvSpPr>
          <p:cNvPr id="2365" name="Google Shape;2365;p99"/>
          <p:cNvSpPr txBox="1"/>
          <p:nvPr/>
        </p:nvSpPr>
        <p:spPr>
          <a:xfrm>
            <a:off x="660026" y="717025"/>
            <a:ext cx="47523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a:solidFill>
                  <a:schemeClr val="lt1"/>
                </a:solidFill>
                <a:latin typeface="Roboto SemiBold"/>
                <a:ea typeface="Roboto SemiBold"/>
                <a:cs typeface="Roboto SemiBold"/>
                <a:sym typeface="Roboto SemiBold"/>
              </a:rPr>
              <a:t>Precaching: Ways to do it</a:t>
            </a:r>
            <a:endParaRPr sz="2200">
              <a:solidFill>
                <a:schemeClr val="lt1"/>
              </a:solidFill>
              <a:latin typeface="Roboto SemiBold"/>
              <a:ea typeface="Roboto SemiBold"/>
              <a:cs typeface="Roboto SemiBold"/>
              <a:sym typeface="Roboto SemiBold"/>
            </a:endParaRPr>
          </a:p>
        </p:txBody>
      </p:sp>
      <p:grpSp>
        <p:nvGrpSpPr>
          <p:cNvPr id="2366" name="Google Shape;2366;p99"/>
          <p:cNvGrpSpPr/>
          <p:nvPr/>
        </p:nvGrpSpPr>
        <p:grpSpPr>
          <a:xfrm>
            <a:off x="92412" y="65726"/>
            <a:ext cx="2602188" cy="431175"/>
            <a:chOff x="92412" y="65726"/>
            <a:chExt cx="2602188" cy="431175"/>
          </a:xfrm>
        </p:grpSpPr>
        <p:pic>
          <p:nvPicPr>
            <p:cNvPr id="2367" name="Google Shape;2367;p99"/>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368" name="Google Shape;2368;p99"/>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369" name="Google Shape;2369;p99"/>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370" name="Google Shape;2370;p99"/>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371" name="Google Shape;2371;p99"/>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372" name="Google Shape;2372;p99"/>
          <p:cNvSpPr/>
          <p:nvPr/>
        </p:nvSpPr>
        <p:spPr>
          <a:xfrm>
            <a:off x="660025" y="1275850"/>
            <a:ext cx="7615800" cy="3297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2373" name="Google Shape;2373;p99"/>
          <p:cNvSpPr/>
          <p:nvPr/>
        </p:nvSpPr>
        <p:spPr>
          <a:xfrm>
            <a:off x="1770300" y="1275850"/>
            <a:ext cx="3117300" cy="534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Roboto"/>
                <a:ea typeface="Roboto"/>
                <a:cs typeface="Roboto"/>
                <a:sym typeface="Roboto"/>
              </a:rPr>
              <a:t>Manual Cache</a:t>
            </a:r>
            <a:endParaRPr b="1">
              <a:solidFill>
                <a:schemeClr val="lt1"/>
              </a:solidFill>
              <a:latin typeface="Roboto"/>
              <a:ea typeface="Roboto"/>
              <a:cs typeface="Roboto"/>
              <a:sym typeface="Roboto"/>
            </a:endParaRPr>
          </a:p>
        </p:txBody>
      </p:sp>
      <p:sp>
        <p:nvSpPr>
          <p:cNvPr id="2374" name="Google Shape;2374;p99"/>
          <p:cNvSpPr/>
          <p:nvPr/>
        </p:nvSpPr>
        <p:spPr>
          <a:xfrm>
            <a:off x="4887575" y="1275850"/>
            <a:ext cx="3388200" cy="534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Roboto"/>
                <a:ea typeface="Roboto"/>
                <a:cs typeface="Roboto"/>
                <a:sym typeface="Roboto"/>
              </a:rPr>
              <a:t>Enumerate all possible combinations</a:t>
            </a:r>
            <a:endParaRPr b="1">
              <a:solidFill>
                <a:schemeClr val="lt1"/>
              </a:solidFill>
              <a:latin typeface="Roboto"/>
              <a:ea typeface="Roboto"/>
              <a:cs typeface="Roboto"/>
              <a:sym typeface="Roboto"/>
            </a:endParaRPr>
          </a:p>
        </p:txBody>
      </p:sp>
      <p:sp>
        <p:nvSpPr>
          <p:cNvPr id="2375" name="Google Shape;2375;p99"/>
          <p:cNvSpPr/>
          <p:nvPr/>
        </p:nvSpPr>
        <p:spPr>
          <a:xfrm>
            <a:off x="1770300" y="1810750"/>
            <a:ext cx="3117300" cy="1383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Font typeface="Roboto"/>
              <a:buAutoNum type="arabicPeriod"/>
            </a:pPr>
            <a:r>
              <a:rPr lang="en" sz="1200">
                <a:solidFill>
                  <a:schemeClr val="lt1"/>
                </a:solidFill>
                <a:latin typeface="Roboto"/>
                <a:ea typeface="Roboto"/>
                <a:cs typeface="Roboto"/>
                <a:sym typeface="Roboto"/>
              </a:rPr>
              <a:t>Quite easy to implement</a:t>
            </a:r>
            <a:endParaRPr sz="1200" b="1">
              <a:solidFill>
                <a:schemeClr val="lt1"/>
              </a:solidFill>
              <a:latin typeface="Roboto"/>
              <a:ea typeface="Roboto"/>
              <a:cs typeface="Roboto"/>
              <a:sym typeface="Roboto"/>
            </a:endParaRPr>
          </a:p>
        </p:txBody>
      </p:sp>
      <p:sp>
        <p:nvSpPr>
          <p:cNvPr id="2376" name="Google Shape;2376;p99"/>
          <p:cNvSpPr/>
          <p:nvPr/>
        </p:nvSpPr>
        <p:spPr>
          <a:xfrm>
            <a:off x="1770300" y="3194350"/>
            <a:ext cx="3117300" cy="1378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lt1"/>
              </a:buClr>
              <a:buSzPts val="1200"/>
              <a:buFont typeface="Roboto"/>
              <a:buAutoNum type="arabicPeriod"/>
            </a:pPr>
            <a:r>
              <a:rPr lang="en" sz="1200">
                <a:solidFill>
                  <a:schemeClr val="lt1"/>
                </a:solidFill>
                <a:latin typeface="Roboto"/>
                <a:ea typeface="Roboto"/>
                <a:cs typeface="Roboto"/>
                <a:sym typeface="Roboto"/>
              </a:rPr>
              <a:t>Slows down the iterations a lot</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AutoNum type="arabicPeriod"/>
            </a:pPr>
            <a:r>
              <a:rPr lang="en" sz="1200">
                <a:solidFill>
                  <a:schemeClr val="lt1"/>
                </a:solidFill>
                <a:latin typeface="Roboto"/>
                <a:ea typeface="Roboto"/>
                <a:cs typeface="Roboto"/>
                <a:sym typeface="Roboto"/>
              </a:rPr>
              <a:t>Tricky to design right</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AutoNum type="arabicPeriod"/>
            </a:pPr>
            <a:r>
              <a:rPr lang="en" sz="1200">
                <a:solidFill>
                  <a:schemeClr val="lt1"/>
                </a:solidFill>
                <a:latin typeface="Roboto"/>
                <a:ea typeface="Roboto"/>
                <a:cs typeface="Roboto"/>
                <a:sym typeface="Roboto"/>
              </a:rPr>
              <a:t>Not guaranteed to collect all pipeline states</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AutoNum type="arabicPeriod"/>
            </a:pPr>
            <a:r>
              <a:rPr lang="en" sz="1200">
                <a:solidFill>
                  <a:schemeClr val="lt1"/>
                </a:solidFill>
                <a:latin typeface="Roboto"/>
                <a:ea typeface="Roboto"/>
                <a:cs typeface="Roboto"/>
                <a:sym typeface="Roboto"/>
              </a:rPr>
              <a:t>Changing the art or shaders can easy render cache obsolete</a:t>
            </a:r>
            <a:endParaRPr sz="1200" b="1">
              <a:solidFill>
                <a:schemeClr val="lt1"/>
              </a:solidFill>
              <a:latin typeface="Roboto"/>
              <a:ea typeface="Roboto"/>
              <a:cs typeface="Roboto"/>
              <a:sym typeface="Roboto"/>
            </a:endParaRPr>
          </a:p>
        </p:txBody>
      </p:sp>
      <p:sp>
        <p:nvSpPr>
          <p:cNvPr id="2377" name="Google Shape;2377;p99"/>
          <p:cNvSpPr/>
          <p:nvPr/>
        </p:nvSpPr>
        <p:spPr>
          <a:xfrm>
            <a:off x="4887575" y="1810750"/>
            <a:ext cx="3388200" cy="1383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Font typeface="Roboto"/>
              <a:buAutoNum type="arabicPeriod"/>
            </a:pPr>
            <a:r>
              <a:rPr lang="en" sz="1200">
                <a:solidFill>
                  <a:schemeClr val="lt1"/>
                </a:solidFill>
                <a:latin typeface="Roboto"/>
                <a:ea typeface="Roboto"/>
                <a:cs typeface="Roboto"/>
                <a:sym typeface="Roboto"/>
              </a:rPr>
              <a:t>Just works out of the box</a:t>
            </a:r>
            <a:endParaRPr sz="1200" b="1">
              <a:solidFill>
                <a:schemeClr val="lt1"/>
              </a:solidFill>
              <a:latin typeface="Roboto"/>
              <a:ea typeface="Roboto"/>
              <a:cs typeface="Roboto"/>
              <a:sym typeface="Roboto"/>
            </a:endParaRPr>
          </a:p>
        </p:txBody>
      </p:sp>
      <p:sp>
        <p:nvSpPr>
          <p:cNvPr id="2378" name="Google Shape;2378;p99"/>
          <p:cNvSpPr/>
          <p:nvPr/>
        </p:nvSpPr>
        <p:spPr>
          <a:xfrm>
            <a:off x="4887575" y="3191800"/>
            <a:ext cx="3388200" cy="1378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lt1"/>
              </a:buClr>
              <a:buSzPts val="1200"/>
              <a:buFont typeface="Roboto"/>
              <a:buAutoNum type="arabicPeriod"/>
            </a:pPr>
            <a:r>
              <a:rPr lang="en" sz="1200">
                <a:solidFill>
                  <a:schemeClr val="lt1"/>
                </a:solidFill>
                <a:latin typeface="Roboto"/>
                <a:ea typeface="Roboto"/>
                <a:cs typeface="Roboto"/>
                <a:sym typeface="Roboto"/>
              </a:rPr>
              <a:t>Hard to implement if issue was neglected for some time</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AutoNum type="arabicPeriod"/>
            </a:pPr>
            <a:r>
              <a:rPr lang="en" sz="1200">
                <a:solidFill>
                  <a:schemeClr val="lt1"/>
                </a:solidFill>
                <a:latin typeface="Roboto"/>
                <a:ea typeface="Roboto"/>
                <a:cs typeface="Roboto"/>
                <a:sym typeface="Roboto"/>
              </a:rPr>
              <a:t>Storing more than you need, memory overhead</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AutoNum type="arabicPeriod"/>
            </a:pPr>
            <a:r>
              <a:rPr lang="en" sz="1200">
                <a:solidFill>
                  <a:schemeClr val="lt1"/>
                </a:solidFill>
                <a:latin typeface="Roboto"/>
                <a:ea typeface="Roboto"/>
                <a:cs typeface="Roboto"/>
                <a:sym typeface="Roboto"/>
              </a:rPr>
              <a:t>Build process takes more time</a:t>
            </a:r>
            <a:endParaRPr sz="1200">
              <a:solidFill>
                <a:schemeClr val="lt1"/>
              </a:solidFill>
              <a:latin typeface="Roboto"/>
              <a:ea typeface="Roboto"/>
              <a:cs typeface="Roboto"/>
              <a:sym typeface="Roboto"/>
            </a:endParaRPr>
          </a:p>
          <a:p>
            <a:pPr marL="457200" lvl="0" indent="-304800" algn="l" rtl="0">
              <a:lnSpc>
                <a:spcPct val="115000"/>
              </a:lnSpc>
              <a:spcBef>
                <a:spcPts val="0"/>
              </a:spcBef>
              <a:spcAft>
                <a:spcPts val="0"/>
              </a:spcAft>
              <a:buClr>
                <a:schemeClr val="lt1"/>
              </a:buClr>
              <a:buSzPts val="1200"/>
              <a:buFont typeface="Roboto"/>
              <a:buAutoNum type="arabicPeriod"/>
            </a:pPr>
            <a:r>
              <a:rPr lang="en" sz="1200">
                <a:solidFill>
                  <a:schemeClr val="lt1"/>
                </a:solidFill>
                <a:latin typeface="Roboto"/>
                <a:ea typeface="Roboto"/>
                <a:cs typeface="Roboto"/>
                <a:sym typeface="Roboto"/>
              </a:rPr>
              <a:t>Easy to get out of hand</a:t>
            </a:r>
            <a:endParaRPr sz="1200" b="1">
              <a:solidFill>
                <a:schemeClr val="lt1"/>
              </a:solidFill>
              <a:latin typeface="Roboto"/>
              <a:ea typeface="Roboto"/>
              <a:cs typeface="Roboto"/>
              <a:sym typeface="Roboto"/>
            </a:endParaRPr>
          </a:p>
        </p:txBody>
      </p:sp>
      <p:sp>
        <p:nvSpPr>
          <p:cNvPr id="2379" name="Google Shape;2379;p99"/>
          <p:cNvSpPr/>
          <p:nvPr/>
        </p:nvSpPr>
        <p:spPr>
          <a:xfrm>
            <a:off x="660025" y="1275850"/>
            <a:ext cx="1110300" cy="534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2380" name="Google Shape;2380;p99"/>
          <p:cNvSpPr/>
          <p:nvPr/>
        </p:nvSpPr>
        <p:spPr>
          <a:xfrm>
            <a:off x="660025" y="1810750"/>
            <a:ext cx="1110300" cy="1378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Roboto"/>
                <a:ea typeface="Roboto"/>
                <a:cs typeface="Roboto"/>
                <a:sym typeface="Roboto"/>
              </a:rPr>
              <a:t>Pros</a:t>
            </a:r>
            <a:endParaRPr b="1">
              <a:solidFill>
                <a:schemeClr val="lt1"/>
              </a:solidFill>
              <a:latin typeface="Roboto"/>
              <a:ea typeface="Roboto"/>
              <a:cs typeface="Roboto"/>
              <a:sym typeface="Roboto"/>
            </a:endParaRPr>
          </a:p>
        </p:txBody>
      </p:sp>
      <p:sp>
        <p:nvSpPr>
          <p:cNvPr id="2381" name="Google Shape;2381;p99"/>
          <p:cNvSpPr/>
          <p:nvPr/>
        </p:nvSpPr>
        <p:spPr>
          <a:xfrm>
            <a:off x="660025" y="3194350"/>
            <a:ext cx="1110300" cy="1378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Roboto"/>
                <a:ea typeface="Roboto"/>
                <a:cs typeface="Roboto"/>
                <a:sym typeface="Roboto"/>
              </a:rPr>
              <a:t>Cons</a:t>
            </a:r>
            <a:endParaRPr b="1">
              <a:solidFill>
                <a:schemeClr val="lt1"/>
              </a:solidFill>
              <a:latin typeface="Roboto"/>
              <a:ea typeface="Roboto"/>
              <a:cs typeface="Roboto"/>
              <a:sym typeface="Roboto"/>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85"/>
        <p:cNvGrpSpPr/>
        <p:nvPr/>
      </p:nvGrpSpPr>
      <p:grpSpPr>
        <a:xfrm>
          <a:off x="0" y="0"/>
          <a:ext cx="0" cy="0"/>
          <a:chOff x="0" y="0"/>
          <a:chExt cx="0" cy="0"/>
        </a:xfrm>
      </p:grpSpPr>
      <p:sp>
        <p:nvSpPr>
          <p:cNvPr id="2386" name="Google Shape;2386;p100"/>
          <p:cNvSpPr txBox="1"/>
          <p:nvPr/>
        </p:nvSpPr>
        <p:spPr>
          <a:xfrm>
            <a:off x="660025" y="717025"/>
            <a:ext cx="67506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a:solidFill>
                  <a:schemeClr val="lt1"/>
                </a:solidFill>
                <a:latin typeface="Roboto SemiBold"/>
                <a:ea typeface="Roboto SemiBold"/>
                <a:cs typeface="Roboto SemiBold"/>
                <a:sym typeface="Roboto SemiBold"/>
              </a:rPr>
              <a:t>Precaching: What we chose</a:t>
            </a:r>
            <a:endParaRPr sz="2200">
              <a:solidFill>
                <a:schemeClr val="lt1"/>
              </a:solidFill>
              <a:latin typeface="Roboto SemiBold"/>
              <a:ea typeface="Roboto SemiBold"/>
              <a:cs typeface="Roboto SemiBold"/>
              <a:sym typeface="Roboto SemiBold"/>
            </a:endParaRPr>
          </a:p>
        </p:txBody>
      </p:sp>
      <p:grpSp>
        <p:nvGrpSpPr>
          <p:cNvPr id="2387" name="Google Shape;2387;p100"/>
          <p:cNvGrpSpPr/>
          <p:nvPr/>
        </p:nvGrpSpPr>
        <p:grpSpPr>
          <a:xfrm>
            <a:off x="92412" y="65726"/>
            <a:ext cx="2602188" cy="431175"/>
            <a:chOff x="92412" y="65726"/>
            <a:chExt cx="2602188" cy="431175"/>
          </a:xfrm>
        </p:grpSpPr>
        <p:pic>
          <p:nvPicPr>
            <p:cNvPr id="2388" name="Google Shape;2388;p100"/>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389" name="Google Shape;2389;p100"/>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390" name="Google Shape;2390;p100"/>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391" name="Google Shape;2391;p100"/>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392" name="Google Shape;2392;p100"/>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393" name="Google Shape;2393;p100"/>
          <p:cNvSpPr txBox="1"/>
          <p:nvPr/>
        </p:nvSpPr>
        <p:spPr>
          <a:xfrm>
            <a:off x="667450" y="1334875"/>
            <a:ext cx="7383900" cy="3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lt1"/>
                </a:solidFill>
                <a:latin typeface="Roboto"/>
                <a:ea typeface="Roboto"/>
                <a:cs typeface="Roboto"/>
                <a:sym typeface="Roboto"/>
              </a:rPr>
              <a:t>Manual cache!</a:t>
            </a:r>
            <a:endParaRPr sz="1500" b="1">
              <a:solidFill>
                <a:schemeClr val="lt1"/>
              </a:solidFill>
              <a:latin typeface="Roboto"/>
              <a:ea typeface="Roboto"/>
              <a:cs typeface="Roboto"/>
              <a:sym typeface="Roboto"/>
            </a:endParaRPr>
          </a:p>
          <a:p>
            <a:pPr marL="0" lvl="0" indent="0" algn="l" rtl="0">
              <a:spcBef>
                <a:spcPts val="0"/>
              </a:spcBef>
              <a:spcAft>
                <a:spcPts val="0"/>
              </a:spcAft>
              <a:buNone/>
            </a:pPr>
            <a:endParaRPr sz="1600" b="1">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What we did differently:</a:t>
            </a:r>
            <a:endParaRPr sz="1500">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Profiled and narrowed down pass list</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Store pipeline cache in text form</a:t>
            </a:r>
            <a:endParaRPr>
              <a:solidFill>
                <a:schemeClr val="lt1"/>
              </a:solidFill>
              <a:latin typeface="Roboto"/>
              <a:ea typeface="Roboto"/>
              <a:cs typeface="Roboto"/>
              <a:sym typeface="Roboto"/>
            </a:endParaRPr>
          </a:p>
          <a:p>
            <a:pPr marL="914400" lvl="1" indent="-304800" algn="l" rtl="0">
              <a:lnSpc>
                <a:spcPct val="10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Invalidate only pipelines that couldn’t be read</a:t>
            </a:r>
            <a:endParaRPr sz="1200">
              <a:solidFill>
                <a:schemeClr val="lt1"/>
              </a:solidFill>
              <a:latin typeface="Roboto"/>
              <a:ea typeface="Roboto"/>
              <a:cs typeface="Roboto"/>
              <a:sym typeface="Roboto"/>
            </a:endParaRPr>
          </a:p>
          <a:p>
            <a:pPr marL="914400" lvl="1" indent="-304800" algn="l" rtl="0">
              <a:lnSpc>
                <a:spcPct val="10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Easy to hand fix if needed</a:t>
            </a:r>
            <a:endParaRPr sz="1200">
              <a:solidFill>
                <a:schemeClr val="lt1"/>
              </a:solidFill>
              <a:latin typeface="Roboto"/>
              <a:ea typeface="Roboto"/>
              <a:cs typeface="Roboto"/>
              <a:sym typeface="Roboto"/>
            </a:endParaRPr>
          </a:p>
          <a:p>
            <a:pPr marL="914400" lvl="0" indent="0" algn="l" rtl="0">
              <a:lnSpc>
                <a:spcPct val="100000"/>
              </a:lnSpc>
              <a:spcBef>
                <a:spcPts val="0"/>
              </a:spcBef>
              <a:spcAft>
                <a:spcPts val="0"/>
              </a:spcAft>
              <a:buNone/>
            </a:pPr>
            <a:endParaRPr sz="1200">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Art was ready at that time, cache wasn’t outdated for a long time</a:t>
            </a:r>
            <a:endParaRPr>
              <a:solidFill>
                <a:schemeClr val="lt1"/>
              </a:solidFill>
              <a:latin typeface="Roboto"/>
              <a:ea typeface="Roboto"/>
              <a:cs typeface="Roboto"/>
              <a:sym typeface="Roboto"/>
            </a:endParaRPr>
          </a:p>
          <a:p>
            <a:pPr marL="457200" lvl="0" indent="-317500" algn="l" rtl="0">
              <a:lnSpc>
                <a:spcPct val="100000"/>
              </a:lnSpc>
              <a:spcBef>
                <a:spcPts val="0"/>
              </a:spcBef>
              <a:spcAft>
                <a:spcPts val="0"/>
              </a:spcAft>
              <a:buClr>
                <a:schemeClr val="lt1"/>
              </a:buClr>
              <a:buSzPts val="1400"/>
              <a:buFont typeface="Roboto"/>
              <a:buChar char="−"/>
            </a:pPr>
            <a:r>
              <a:rPr lang="en">
                <a:solidFill>
                  <a:schemeClr val="lt1"/>
                </a:solidFill>
                <a:latin typeface="Roboto"/>
                <a:ea typeface="Roboto"/>
                <a:cs typeface="Roboto"/>
                <a:sym typeface="Roboto"/>
              </a:rPr>
              <a:t>Cache was collected only for a shipping builds, but still could and was used in dev builds to help here and there</a:t>
            </a: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a:solidFill>
                  <a:schemeClr val="lt1"/>
                </a:solidFill>
                <a:latin typeface="Roboto"/>
                <a:ea typeface="Roboto"/>
                <a:cs typeface="Roboto"/>
                <a:sym typeface="Roboto"/>
              </a:rPr>
              <a:t>Overall ugly solution to the problem but it gets the job done</a:t>
            </a:r>
            <a:endParaRPr>
              <a:solidFill>
                <a:schemeClr val="lt1"/>
              </a:solidFill>
              <a:latin typeface="Roboto"/>
              <a:ea typeface="Roboto"/>
              <a:cs typeface="Roboto"/>
              <a:sym typeface="Roboto"/>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97"/>
        <p:cNvGrpSpPr/>
        <p:nvPr/>
      </p:nvGrpSpPr>
      <p:grpSpPr>
        <a:xfrm>
          <a:off x="0" y="0"/>
          <a:ext cx="0" cy="0"/>
          <a:chOff x="0" y="0"/>
          <a:chExt cx="0" cy="0"/>
        </a:xfrm>
      </p:grpSpPr>
      <p:sp>
        <p:nvSpPr>
          <p:cNvPr id="2398" name="Google Shape;2398;p101"/>
          <p:cNvSpPr txBox="1"/>
          <p:nvPr/>
        </p:nvSpPr>
        <p:spPr>
          <a:xfrm>
            <a:off x="660025" y="717025"/>
            <a:ext cx="67506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a:solidFill>
                  <a:schemeClr val="lt1"/>
                </a:solidFill>
                <a:latin typeface="Roboto SemiBold"/>
                <a:ea typeface="Roboto SemiBold"/>
                <a:cs typeface="Roboto SemiBold"/>
                <a:sym typeface="Roboto SemiBold"/>
              </a:rPr>
              <a:t>Precaching: Conclusion</a:t>
            </a:r>
            <a:endParaRPr sz="2200">
              <a:solidFill>
                <a:schemeClr val="lt1"/>
              </a:solidFill>
              <a:latin typeface="Roboto SemiBold"/>
              <a:ea typeface="Roboto SemiBold"/>
              <a:cs typeface="Roboto SemiBold"/>
              <a:sym typeface="Roboto SemiBold"/>
            </a:endParaRPr>
          </a:p>
        </p:txBody>
      </p:sp>
      <p:grpSp>
        <p:nvGrpSpPr>
          <p:cNvPr id="2399" name="Google Shape;2399;p101"/>
          <p:cNvGrpSpPr/>
          <p:nvPr/>
        </p:nvGrpSpPr>
        <p:grpSpPr>
          <a:xfrm>
            <a:off x="92412" y="65726"/>
            <a:ext cx="2602188" cy="431175"/>
            <a:chOff x="92412" y="65726"/>
            <a:chExt cx="2602188" cy="431175"/>
          </a:xfrm>
        </p:grpSpPr>
        <p:pic>
          <p:nvPicPr>
            <p:cNvPr id="2400" name="Google Shape;2400;p101"/>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401" name="Google Shape;2401;p101"/>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402" name="Google Shape;2402;p101"/>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403" name="Google Shape;2403;p101"/>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404" name="Google Shape;2404;p101"/>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405" name="Google Shape;2405;p101"/>
          <p:cNvSpPr txBox="1"/>
          <p:nvPr/>
        </p:nvSpPr>
        <p:spPr>
          <a:xfrm>
            <a:off x="667450" y="1334875"/>
            <a:ext cx="7383900" cy="353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Don’t forget about the issue, try to keep it in mind!</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Try to regularly profile the issue and keeping stats every so often</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Sometimes ugly solutions is the way to go</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3"/>
        <p:cNvGrpSpPr/>
        <p:nvPr/>
      </p:nvGrpSpPr>
      <p:grpSpPr>
        <a:xfrm>
          <a:off x="0" y="0"/>
          <a:ext cx="0" cy="0"/>
          <a:chOff x="0" y="0"/>
          <a:chExt cx="0" cy="0"/>
        </a:xfrm>
      </p:grpSpPr>
      <p:sp>
        <p:nvSpPr>
          <p:cNvPr id="314" name="Google Shape;314;p30"/>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Historical perspective</a:t>
            </a:r>
            <a:endParaRPr sz="2200" b="1">
              <a:solidFill>
                <a:schemeClr val="lt1"/>
              </a:solidFill>
              <a:latin typeface="Roboto"/>
              <a:ea typeface="Roboto"/>
              <a:cs typeface="Roboto"/>
              <a:sym typeface="Roboto"/>
            </a:endParaRPr>
          </a:p>
        </p:txBody>
      </p:sp>
      <p:grpSp>
        <p:nvGrpSpPr>
          <p:cNvPr id="315" name="Google Shape;315;p30"/>
          <p:cNvGrpSpPr/>
          <p:nvPr/>
        </p:nvGrpSpPr>
        <p:grpSpPr>
          <a:xfrm>
            <a:off x="92412" y="65726"/>
            <a:ext cx="2602188" cy="431175"/>
            <a:chOff x="92412" y="65726"/>
            <a:chExt cx="2602188" cy="431175"/>
          </a:xfrm>
        </p:grpSpPr>
        <p:pic>
          <p:nvPicPr>
            <p:cNvPr id="316" name="Google Shape;316;p30"/>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317" name="Google Shape;317;p30"/>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318" name="Google Shape;318;p30"/>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319" name="Google Shape;319;p30"/>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320" name="Google Shape;320;p30"/>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321" name="Google Shape;321;p30"/>
          <p:cNvSpPr txBox="1"/>
          <p:nvPr/>
        </p:nvSpPr>
        <p:spPr>
          <a:xfrm>
            <a:off x="4635550" y="3479925"/>
            <a:ext cx="4414800" cy="10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latin typeface="Roboto"/>
                <a:ea typeface="Roboto"/>
                <a:cs typeface="Roboto"/>
                <a:sym typeface="Roboto"/>
              </a:rPr>
              <a:t>Advanced Graphics Techniques Tutorial: </a:t>
            </a:r>
            <a:endParaRPr sz="1500">
              <a:solidFill>
                <a:schemeClr val="dk2"/>
              </a:solidFill>
              <a:latin typeface="Roboto"/>
              <a:ea typeface="Roboto"/>
              <a:cs typeface="Roboto"/>
              <a:sym typeface="Roboto"/>
            </a:endParaRPr>
          </a:p>
          <a:p>
            <a:pPr marL="0" lvl="0" indent="0" algn="l" rtl="0">
              <a:spcBef>
                <a:spcPts val="0"/>
              </a:spcBef>
              <a:spcAft>
                <a:spcPts val="0"/>
              </a:spcAft>
              <a:buNone/>
            </a:pPr>
            <a:r>
              <a:rPr lang="en" sz="1500">
                <a:solidFill>
                  <a:schemeClr val="dk2"/>
                </a:solidFill>
                <a:latin typeface="Roboto"/>
                <a:ea typeface="Roboto"/>
                <a:cs typeface="Roboto"/>
                <a:sym typeface="Roboto"/>
              </a:rPr>
              <a:t>High Zombie Throughput in Modern Graphics</a:t>
            </a:r>
            <a:endParaRPr sz="1500">
              <a:solidFill>
                <a:schemeClr val="dk2"/>
              </a:solidFill>
              <a:latin typeface="Roboto"/>
              <a:ea typeface="Roboto"/>
              <a:cs typeface="Roboto"/>
              <a:sym typeface="Roboto"/>
            </a:endParaRPr>
          </a:p>
          <a:p>
            <a:pPr marL="0" lvl="0" indent="0" algn="l" rtl="0">
              <a:spcBef>
                <a:spcPts val="0"/>
              </a:spcBef>
              <a:spcAft>
                <a:spcPts val="0"/>
              </a:spcAft>
              <a:buNone/>
            </a:pPr>
            <a:r>
              <a:rPr lang="en" sz="1500" i="1">
                <a:solidFill>
                  <a:schemeClr val="lt1"/>
                </a:solidFill>
                <a:latin typeface="Roboto"/>
                <a:ea typeface="Roboto"/>
                <a:cs typeface="Roboto"/>
                <a:sym typeface="Roboto"/>
              </a:rPr>
              <a:t>Anton Krupkin, Denis Sladkov</a:t>
            </a:r>
            <a:endParaRPr sz="1500" i="1">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GDC 2019</a:t>
            </a:r>
            <a:endParaRPr sz="1500" b="1">
              <a:solidFill>
                <a:schemeClr val="lt1"/>
              </a:solidFill>
              <a:latin typeface="Roboto"/>
              <a:ea typeface="Roboto"/>
              <a:cs typeface="Roboto"/>
              <a:sym typeface="Roboto"/>
            </a:endParaRPr>
          </a:p>
        </p:txBody>
      </p:sp>
      <p:sp>
        <p:nvSpPr>
          <p:cNvPr id="322" name="Google Shape;322;p30"/>
          <p:cNvSpPr txBox="1"/>
          <p:nvPr/>
        </p:nvSpPr>
        <p:spPr>
          <a:xfrm>
            <a:off x="583825" y="1255825"/>
            <a:ext cx="4105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Target: PS4 / XBOX ONE / PC</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Framerate: </a:t>
            </a:r>
            <a:r>
              <a:rPr lang="en" sz="1500" b="1">
                <a:solidFill>
                  <a:schemeClr val="lt1"/>
                </a:solidFill>
                <a:latin typeface="Roboto"/>
                <a:ea typeface="Roboto"/>
                <a:cs typeface="Roboto"/>
                <a:sym typeface="Roboto"/>
              </a:rPr>
              <a:t>30 </a:t>
            </a:r>
            <a:r>
              <a:rPr lang="en" sz="1500">
                <a:solidFill>
                  <a:schemeClr val="lt1"/>
                </a:solidFill>
                <a:latin typeface="Roboto"/>
                <a:ea typeface="Roboto"/>
                <a:cs typeface="Roboto"/>
                <a:sym typeface="Roboto"/>
              </a:rPr>
              <a:t>FPS</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Forward+ rendering pipeline</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b="1">
                <a:solidFill>
                  <a:schemeClr val="lt1"/>
                </a:solidFill>
                <a:latin typeface="Roboto"/>
                <a:ea typeface="Roboto"/>
                <a:cs typeface="Roboto"/>
                <a:sym typeface="Roboto"/>
              </a:rPr>
              <a:t>2 </a:t>
            </a:r>
            <a:r>
              <a:rPr lang="en" sz="1500">
                <a:solidFill>
                  <a:schemeClr val="lt1"/>
                </a:solidFill>
                <a:latin typeface="Roboto"/>
                <a:ea typeface="Roboto"/>
                <a:cs typeface="Roboto"/>
                <a:sym typeface="Roboto"/>
              </a:rPr>
              <a:t>frames of latency</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Visibility test in compute shader</a:t>
            </a:r>
            <a:endParaRPr sz="1500">
              <a:solidFill>
                <a:schemeClr val="lt1"/>
              </a:solidFill>
              <a:latin typeface="Roboto"/>
              <a:ea typeface="Roboto"/>
              <a:cs typeface="Roboto"/>
              <a:sym typeface="Roboto"/>
            </a:endParaRPr>
          </a:p>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0" algn="l" rtl="0">
              <a:spcBef>
                <a:spcPts val="0"/>
              </a:spcBef>
              <a:spcAft>
                <a:spcPts val="0"/>
              </a:spcAft>
              <a:buNone/>
            </a:pPr>
            <a:r>
              <a:rPr lang="en" sz="1500">
                <a:solidFill>
                  <a:schemeClr val="lt1"/>
                </a:solidFill>
                <a:latin typeface="Roboto"/>
                <a:ea typeface="Roboto"/>
                <a:cs typeface="Roboto"/>
                <a:sym typeface="Roboto"/>
              </a:rPr>
              <a:t>Multi-threaded command list generation</a:t>
            </a:r>
            <a:endParaRPr sz="1500">
              <a:solidFill>
                <a:schemeClr val="lt1"/>
              </a:solidFill>
              <a:latin typeface="Roboto"/>
              <a:ea typeface="Roboto"/>
              <a:cs typeface="Roboto"/>
              <a:sym typeface="Roboto"/>
            </a:endParaRPr>
          </a:p>
        </p:txBody>
      </p:sp>
      <p:pic>
        <p:nvPicPr>
          <p:cNvPr id="323" name="Google Shape;323;p30"/>
          <p:cNvPicPr preferRelativeResize="0"/>
          <p:nvPr/>
        </p:nvPicPr>
        <p:blipFill>
          <a:blip r:embed="rId5">
            <a:alphaModFix/>
          </a:blip>
          <a:stretch>
            <a:fillRect/>
          </a:stretch>
        </p:blipFill>
        <p:spPr>
          <a:xfrm>
            <a:off x="4689024" y="1255825"/>
            <a:ext cx="3930076" cy="2224107"/>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09"/>
        <p:cNvGrpSpPr/>
        <p:nvPr/>
      </p:nvGrpSpPr>
      <p:grpSpPr>
        <a:xfrm>
          <a:off x="0" y="0"/>
          <a:ext cx="0" cy="0"/>
          <a:chOff x="0" y="0"/>
          <a:chExt cx="0" cy="0"/>
        </a:xfrm>
      </p:grpSpPr>
      <p:sp>
        <p:nvSpPr>
          <p:cNvPr id="2410" name="Google Shape;2410;p102"/>
          <p:cNvSpPr txBox="1"/>
          <p:nvPr/>
        </p:nvSpPr>
        <p:spPr>
          <a:xfrm>
            <a:off x="660025" y="717025"/>
            <a:ext cx="67506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200">
                <a:solidFill>
                  <a:schemeClr val="lt1"/>
                </a:solidFill>
                <a:latin typeface="Roboto SemiBold"/>
                <a:ea typeface="Roboto SemiBold"/>
                <a:cs typeface="Roboto SemiBold"/>
                <a:sym typeface="Roboto SemiBold"/>
              </a:rPr>
              <a:t>Shader infrastructure: Conclusion</a:t>
            </a:r>
            <a:endParaRPr sz="2200">
              <a:solidFill>
                <a:schemeClr val="lt1"/>
              </a:solidFill>
              <a:latin typeface="Roboto SemiBold"/>
              <a:ea typeface="Roboto SemiBold"/>
              <a:cs typeface="Roboto SemiBold"/>
              <a:sym typeface="Roboto SemiBold"/>
            </a:endParaRPr>
          </a:p>
        </p:txBody>
      </p:sp>
      <p:grpSp>
        <p:nvGrpSpPr>
          <p:cNvPr id="2411" name="Google Shape;2411;p102"/>
          <p:cNvGrpSpPr/>
          <p:nvPr/>
        </p:nvGrpSpPr>
        <p:grpSpPr>
          <a:xfrm>
            <a:off x="92412" y="65726"/>
            <a:ext cx="2602188" cy="431175"/>
            <a:chOff x="92412" y="65726"/>
            <a:chExt cx="2602188" cy="431175"/>
          </a:xfrm>
        </p:grpSpPr>
        <p:pic>
          <p:nvPicPr>
            <p:cNvPr id="2412" name="Google Shape;2412;p102"/>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2413" name="Google Shape;2413;p102"/>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414" name="Google Shape;2414;p102"/>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415" name="Google Shape;2415;p102"/>
          <p:cNvSpPr/>
          <p:nvPr/>
        </p:nvSpPr>
        <p:spPr>
          <a:xfrm>
            <a:off x="8275795" y="49827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2416" name="Google Shape;2416;p102"/>
          <p:cNvPicPr preferRelativeResize="0"/>
          <p:nvPr/>
        </p:nvPicPr>
        <p:blipFill rotWithShape="1">
          <a:blip r:embed="rId4">
            <a:alphaModFix/>
          </a:blip>
          <a:srcRect l="3993" t="1550" r="3984" b="1550"/>
          <a:stretch/>
        </p:blipFill>
        <p:spPr>
          <a:xfrm>
            <a:off x="8124600" y="343175"/>
            <a:ext cx="618000" cy="625800"/>
          </a:xfrm>
          <a:prstGeom prst="ellipse">
            <a:avLst/>
          </a:prstGeom>
          <a:noFill/>
          <a:ln>
            <a:noFill/>
          </a:ln>
        </p:spPr>
      </p:pic>
      <p:sp>
        <p:nvSpPr>
          <p:cNvPr id="2417" name="Google Shape;2417;p102"/>
          <p:cNvSpPr txBox="1"/>
          <p:nvPr/>
        </p:nvSpPr>
        <p:spPr>
          <a:xfrm>
            <a:off x="667450" y="1334875"/>
            <a:ext cx="7383900" cy="353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Managed to ship more demanding game with little changes to system</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Enabled artists and developers to create with little limitations</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Managed to stay within certain performance limits</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 sz="1500">
                <a:solidFill>
                  <a:schemeClr val="lt1"/>
                </a:solidFill>
                <a:latin typeface="Roboto"/>
                <a:ea typeface="Roboto"/>
                <a:cs typeface="Roboto"/>
                <a:sym typeface="Roboto"/>
              </a:rPr>
              <a:t>Learned a few lessons about managing precache performance</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21"/>
        <p:cNvGrpSpPr/>
        <p:nvPr/>
      </p:nvGrpSpPr>
      <p:grpSpPr>
        <a:xfrm>
          <a:off x="0" y="0"/>
          <a:ext cx="0" cy="0"/>
          <a:chOff x="0" y="0"/>
          <a:chExt cx="0" cy="0"/>
        </a:xfrm>
      </p:grpSpPr>
      <p:sp>
        <p:nvSpPr>
          <p:cNvPr id="2422" name="Google Shape;2422;p103"/>
          <p:cNvSpPr txBox="1"/>
          <p:nvPr/>
        </p:nvSpPr>
        <p:spPr>
          <a:xfrm>
            <a:off x="50875" y="58150"/>
            <a:ext cx="9056700" cy="505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443300"/>
                </a:solidFill>
                <a:latin typeface="Courier New"/>
                <a:ea typeface="Courier New"/>
                <a:cs typeface="Courier New"/>
                <a:sym typeface="Courier New"/>
              </a:rPr>
              <a:t>++++++++++++++++++++++++++++++++++++++++++++++++++++++++++++++++++++++++++++++++++++++++++++++++++++++++++++++++++++++++++++++++++++++++++++++++++++++++++++++++++++++++++++++++++++++++++++++++++++++++++++++++++++++++++++++++++++++++++++++++++++++++++++++++++++++++++++++++++++++++++++++++++++++++++++++++++++++++++++++++++++++++++++++++++++++++++++++++++++++++++++++++++++++++++++++++++++++++++++++++++++++++++++++++++++++++++++++++++++++++++++++++++++++++++++++++++++++++++++++++++++++++++++++++++++++++++++++++++++++++++++++++++++++++++++++++++++++++++++++++++++++++++++++++++++++++++++++++++++++++++++++++++++++++++++++++++++++++++++++++++++++++++++++++++++++++++++++++++++++++++++++++++++++++++++++++++++++++++++++++++++++++++++++++++++++++++++++++++++++++++++++++++++++++++++++++++++++++++++++++++++++++++++++++++++++++++++++++++++++++++++++++++++++++++++++++++++++++++++++++++++++++++++++++++++++++++++++++++++++++++++++++++++++++++++++++++++++++++++++++++++++++++++++++++++++++++++++++++++++++++++++++++++++++++++++++++++++++++++++++++++++++++++++++++++++++++++++++++++++++++++++++++++++++++++++++++++++++++++++++++++++++++++++++++++++++++++++++</a:t>
            </a:r>
            <a:endParaRPr sz="1800">
              <a:solidFill>
                <a:srgbClr val="443300"/>
              </a:solidFill>
              <a:latin typeface="Courier New"/>
              <a:ea typeface="Courier New"/>
              <a:cs typeface="Courier New"/>
              <a:sym typeface="Courier New"/>
            </a:endParaRPr>
          </a:p>
        </p:txBody>
      </p:sp>
      <p:sp>
        <p:nvSpPr>
          <p:cNvPr id="2423" name="Google Shape;2423;p103"/>
          <p:cNvSpPr txBox="1"/>
          <p:nvPr/>
        </p:nvSpPr>
        <p:spPr>
          <a:xfrm rot="-3850">
            <a:off x="3373674" y="4612350"/>
            <a:ext cx="2411102" cy="32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lt1"/>
                </a:solidFill>
                <a:latin typeface="Roboto"/>
                <a:ea typeface="Roboto"/>
                <a:cs typeface="Roboto"/>
                <a:sym typeface="Roboto"/>
              </a:rPr>
              <a:t>enginearchitecture.org</a:t>
            </a:r>
            <a:endParaRPr sz="1700">
              <a:solidFill>
                <a:schemeClr val="lt1"/>
              </a:solidFill>
              <a:latin typeface="Roboto"/>
              <a:ea typeface="Roboto"/>
              <a:cs typeface="Roboto"/>
              <a:sym typeface="Roboto"/>
            </a:endParaRPr>
          </a:p>
        </p:txBody>
      </p:sp>
      <p:pic>
        <p:nvPicPr>
          <p:cNvPr id="2424" name="Google Shape;2424;p103"/>
          <p:cNvPicPr preferRelativeResize="0"/>
          <p:nvPr/>
        </p:nvPicPr>
        <p:blipFill rotWithShape="1">
          <a:blip r:embed="rId3">
            <a:alphaModFix/>
          </a:blip>
          <a:srcRect l="3993" t="1550" r="3984" b="1550"/>
          <a:stretch/>
        </p:blipFill>
        <p:spPr>
          <a:xfrm>
            <a:off x="8124600" y="343175"/>
            <a:ext cx="618000" cy="625800"/>
          </a:xfrm>
          <a:prstGeom prst="ellipse">
            <a:avLst/>
          </a:prstGeom>
          <a:noFill/>
          <a:ln>
            <a:noFill/>
          </a:ln>
        </p:spPr>
      </p:pic>
      <p:sp>
        <p:nvSpPr>
          <p:cNvPr id="2425" name="Google Shape;2425;p103"/>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Thanks!</a:t>
            </a:r>
            <a:endParaRPr sz="2200" b="1">
              <a:solidFill>
                <a:schemeClr val="lt1"/>
              </a:solidFill>
              <a:latin typeface="Roboto"/>
              <a:ea typeface="Roboto"/>
              <a:cs typeface="Roboto"/>
              <a:sym typeface="Roboto"/>
            </a:endParaRPr>
          </a:p>
        </p:txBody>
      </p:sp>
      <p:grpSp>
        <p:nvGrpSpPr>
          <p:cNvPr id="2426" name="Google Shape;2426;p103"/>
          <p:cNvGrpSpPr/>
          <p:nvPr/>
        </p:nvGrpSpPr>
        <p:grpSpPr>
          <a:xfrm>
            <a:off x="92412" y="65726"/>
            <a:ext cx="2602188" cy="431175"/>
            <a:chOff x="92412" y="65726"/>
            <a:chExt cx="2602188" cy="431175"/>
          </a:xfrm>
        </p:grpSpPr>
        <p:pic>
          <p:nvPicPr>
            <p:cNvPr id="2427" name="Google Shape;2427;p103"/>
            <p:cNvPicPr preferRelativeResize="0"/>
            <p:nvPr/>
          </p:nvPicPr>
          <p:blipFill>
            <a:blip r:embed="rId4">
              <a:alphaModFix/>
            </a:blip>
            <a:stretch>
              <a:fillRect/>
            </a:stretch>
          </p:blipFill>
          <p:spPr>
            <a:xfrm>
              <a:off x="92412" y="65726"/>
              <a:ext cx="1078185" cy="431175"/>
            </a:xfrm>
            <a:prstGeom prst="rect">
              <a:avLst/>
            </a:prstGeom>
            <a:noFill/>
            <a:ln>
              <a:noFill/>
            </a:ln>
          </p:spPr>
        </p:pic>
        <p:sp>
          <p:nvSpPr>
            <p:cNvPr id="2428" name="Google Shape;2428;p103"/>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2429" name="Google Shape;2429;p103"/>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2430" name="Google Shape;2430;p103"/>
          <p:cNvSpPr txBox="1"/>
          <p:nvPr/>
        </p:nvSpPr>
        <p:spPr>
          <a:xfrm>
            <a:off x="431425" y="1103425"/>
            <a:ext cx="8311200" cy="377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lt1"/>
              </a:solidFill>
              <a:latin typeface="Roboto"/>
              <a:ea typeface="Roboto"/>
              <a:cs typeface="Roboto"/>
              <a:sym typeface="Roboto"/>
            </a:endParaRPr>
          </a:p>
          <a:p>
            <a:pPr marL="0" lvl="0" indent="457200" algn="l" rtl="0">
              <a:spcBef>
                <a:spcPts val="0"/>
              </a:spcBef>
              <a:spcAft>
                <a:spcPts val="0"/>
              </a:spcAft>
              <a:buNone/>
            </a:pPr>
            <a:r>
              <a:rPr lang="en" sz="1500">
                <a:solidFill>
                  <a:schemeClr val="lt1"/>
                </a:solidFill>
                <a:latin typeface="Roboto"/>
                <a:ea typeface="Roboto"/>
                <a:cs typeface="Roboto"/>
                <a:sym typeface="Roboto"/>
              </a:rPr>
              <a:t>Thanks to everyone who participated in rendering engine development in recent years</a:t>
            </a:r>
            <a:endParaRPr sz="1500">
              <a:solidFill>
                <a:schemeClr val="lt1"/>
              </a:solidFill>
              <a:latin typeface="Roboto"/>
              <a:ea typeface="Roboto"/>
              <a:cs typeface="Roboto"/>
              <a:sym typeface="Roboto"/>
            </a:endParaRPr>
          </a:p>
          <a:p>
            <a:pPr marL="0" lvl="0" indent="0" algn="ctr" rtl="0">
              <a:spcBef>
                <a:spcPts val="0"/>
              </a:spcBef>
              <a:spcAft>
                <a:spcPts val="0"/>
              </a:spcAft>
              <a:buNone/>
            </a:pPr>
            <a:endParaRPr sz="1500" b="1">
              <a:solidFill>
                <a:schemeClr val="lt1"/>
              </a:solidFill>
              <a:latin typeface="Roboto"/>
              <a:ea typeface="Roboto"/>
              <a:cs typeface="Roboto"/>
              <a:sym typeface="Roboto"/>
            </a:endParaRPr>
          </a:p>
          <a:p>
            <a:pPr marL="0" lvl="0" indent="0" algn="ctr" rtl="0">
              <a:spcBef>
                <a:spcPts val="0"/>
              </a:spcBef>
              <a:spcAft>
                <a:spcPts val="0"/>
              </a:spcAft>
              <a:buNone/>
            </a:pPr>
            <a:r>
              <a:rPr lang="en" sz="1500" b="1">
                <a:solidFill>
                  <a:schemeClr val="lt1"/>
                </a:solidFill>
                <a:latin typeface="Roboto"/>
                <a:ea typeface="Roboto"/>
                <a:cs typeface="Roboto"/>
                <a:sym typeface="Roboto"/>
              </a:rPr>
              <a:t>Rendering team</a:t>
            </a:r>
            <a:endParaRPr sz="1500" b="1">
              <a:solidFill>
                <a:schemeClr val="lt1"/>
              </a:solidFill>
              <a:latin typeface="Roboto"/>
              <a:ea typeface="Roboto"/>
              <a:cs typeface="Roboto"/>
              <a:sym typeface="Roboto"/>
            </a:endParaRPr>
          </a:p>
          <a:p>
            <a:pPr marL="0" lvl="0" indent="0" algn="ctr" rtl="0">
              <a:spcBef>
                <a:spcPts val="0"/>
              </a:spcBef>
              <a:spcAft>
                <a:spcPts val="0"/>
              </a:spcAft>
              <a:buNone/>
            </a:pPr>
            <a:r>
              <a:rPr lang="en" sz="1500" b="1">
                <a:solidFill>
                  <a:schemeClr val="lt1"/>
                </a:solidFill>
                <a:latin typeface="Roboto"/>
                <a:ea typeface="Roboto"/>
                <a:cs typeface="Roboto"/>
                <a:sym typeface="Roboto"/>
              </a:rPr>
              <a:t>Engine programming team</a:t>
            </a:r>
            <a:endParaRPr sz="1500" b="1">
              <a:solidFill>
                <a:schemeClr val="lt1"/>
              </a:solidFill>
              <a:latin typeface="Roboto"/>
              <a:ea typeface="Roboto"/>
              <a:cs typeface="Roboto"/>
              <a:sym typeface="Roboto"/>
            </a:endParaRPr>
          </a:p>
          <a:p>
            <a:pPr marL="0" lvl="0" indent="0" algn="ctr" rtl="0">
              <a:spcBef>
                <a:spcPts val="0"/>
              </a:spcBef>
              <a:spcAft>
                <a:spcPts val="0"/>
              </a:spcAft>
              <a:buNone/>
            </a:pPr>
            <a:r>
              <a:rPr lang="en" sz="1500" b="1">
                <a:solidFill>
                  <a:schemeClr val="lt1"/>
                </a:solidFill>
                <a:latin typeface="Roboto"/>
                <a:ea typeface="Roboto"/>
                <a:cs typeface="Roboto"/>
                <a:sym typeface="Roboto"/>
              </a:rPr>
              <a:t>Tools team</a:t>
            </a:r>
            <a:endParaRPr sz="1500" b="1">
              <a:solidFill>
                <a:schemeClr val="lt1"/>
              </a:solidFill>
              <a:latin typeface="Roboto"/>
              <a:ea typeface="Roboto"/>
              <a:cs typeface="Roboto"/>
              <a:sym typeface="Roboto"/>
            </a:endParaRPr>
          </a:p>
          <a:p>
            <a:pPr marL="0" lvl="0" indent="0" algn="ctr" rtl="0">
              <a:spcBef>
                <a:spcPts val="0"/>
              </a:spcBef>
              <a:spcAft>
                <a:spcPts val="0"/>
              </a:spcAft>
              <a:buNone/>
            </a:pPr>
            <a:r>
              <a:rPr lang="en" sz="1500" b="1">
                <a:solidFill>
                  <a:schemeClr val="lt1"/>
                </a:solidFill>
                <a:latin typeface="Roboto"/>
                <a:ea typeface="Roboto"/>
                <a:cs typeface="Roboto"/>
                <a:sym typeface="Roboto"/>
              </a:rPr>
              <a:t>Infrastructure team</a:t>
            </a:r>
            <a:endParaRPr sz="1500" b="1">
              <a:solidFill>
                <a:schemeClr val="lt1"/>
              </a:solidFill>
              <a:latin typeface="Roboto"/>
              <a:ea typeface="Roboto"/>
              <a:cs typeface="Roboto"/>
              <a:sym typeface="Roboto"/>
            </a:endParaRPr>
          </a:p>
          <a:p>
            <a:pPr marL="0" lvl="0" indent="0" algn="ctr" rtl="0">
              <a:spcBef>
                <a:spcPts val="0"/>
              </a:spcBef>
              <a:spcAft>
                <a:spcPts val="0"/>
              </a:spcAft>
              <a:buNone/>
            </a:pPr>
            <a:r>
              <a:rPr lang="en" sz="1500" b="1">
                <a:solidFill>
                  <a:schemeClr val="lt1"/>
                </a:solidFill>
                <a:latin typeface="Roboto"/>
                <a:ea typeface="Roboto"/>
                <a:cs typeface="Roboto"/>
                <a:sym typeface="Roboto"/>
              </a:rPr>
              <a:t>Technical art department</a:t>
            </a:r>
            <a:endParaRPr sz="1500" b="1">
              <a:solidFill>
                <a:schemeClr val="lt1"/>
              </a:solidFill>
              <a:latin typeface="Roboto"/>
              <a:ea typeface="Roboto"/>
              <a:cs typeface="Roboto"/>
              <a:sym typeface="Roboto"/>
            </a:endParaRPr>
          </a:p>
          <a:p>
            <a:pPr marL="0" lvl="0" indent="0" algn="ctr" rtl="0">
              <a:spcBef>
                <a:spcPts val="0"/>
              </a:spcBef>
              <a:spcAft>
                <a:spcPts val="0"/>
              </a:spcAft>
              <a:buNone/>
            </a:pPr>
            <a:endParaRPr sz="1500" b="1">
              <a:solidFill>
                <a:schemeClr val="lt1"/>
              </a:solidFill>
              <a:latin typeface="Roboto"/>
              <a:ea typeface="Roboto"/>
              <a:cs typeface="Roboto"/>
              <a:sym typeface="Roboto"/>
            </a:endParaRPr>
          </a:p>
          <a:p>
            <a:pPr marL="0" lvl="0" indent="0" algn="ctr" rtl="0">
              <a:spcBef>
                <a:spcPts val="0"/>
              </a:spcBef>
              <a:spcAft>
                <a:spcPts val="0"/>
              </a:spcAft>
              <a:buNone/>
            </a:pPr>
            <a:r>
              <a:rPr lang="en" sz="1500">
                <a:solidFill>
                  <a:schemeClr val="lt1"/>
                </a:solidFill>
                <a:latin typeface="Roboto"/>
                <a:ea typeface="Roboto"/>
                <a:cs typeface="Roboto"/>
                <a:sym typeface="Roboto"/>
              </a:rPr>
              <a:t>Special thanks to </a:t>
            </a:r>
            <a:r>
              <a:rPr lang="en" sz="1500" b="1">
                <a:solidFill>
                  <a:schemeClr val="lt1"/>
                </a:solidFill>
                <a:latin typeface="Roboto"/>
                <a:ea typeface="Roboto"/>
                <a:cs typeface="Roboto"/>
                <a:sym typeface="Roboto"/>
              </a:rPr>
              <a:t>conference organisers</a:t>
            </a:r>
            <a:r>
              <a:rPr lang="en" sz="1500">
                <a:solidFill>
                  <a:schemeClr val="lt1"/>
                </a:solidFill>
                <a:latin typeface="Roboto"/>
                <a:ea typeface="Roboto"/>
                <a:cs typeface="Roboto"/>
                <a:sym typeface="Roboto"/>
              </a:rPr>
              <a:t> and to our Graphics R&amp;D Technical Director </a:t>
            </a:r>
            <a:endParaRPr sz="1500">
              <a:solidFill>
                <a:schemeClr val="lt1"/>
              </a:solidFill>
              <a:latin typeface="Roboto"/>
              <a:ea typeface="Roboto"/>
              <a:cs typeface="Roboto"/>
              <a:sym typeface="Roboto"/>
            </a:endParaRPr>
          </a:p>
          <a:p>
            <a:pPr marL="0" lvl="0" indent="0" algn="ctr" rtl="0">
              <a:spcBef>
                <a:spcPts val="0"/>
              </a:spcBef>
              <a:spcAft>
                <a:spcPts val="0"/>
              </a:spcAft>
              <a:buNone/>
            </a:pPr>
            <a:r>
              <a:rPr lang="en" sz="1500" b="1">
                <a:solidFill>
                  <a:schemeClr val="lt1"/>
                </a:solidFill>
                <a:latin typeface="Roboto"/>
                <a:ea typeface="Roboto"/>
                <a:cs typeface="Roboto"/>
                <a:sym typeface="Roboto"/>
              </a:rPr>
              <a:t>Denis Sladkov</a:t>
            </a:r>
            <a:r>
              <a:rPr lang="en" sz="1500">
                <a:solidFill>
                  <a:schemeClr val="lt1"/>
                </a:solidFill>
                <a:latin typeface="Roboto"/>
                <a:ea typeface="Roboto"/>
                <a:cs typeface="Roboto"/>
                <a:sym typeface="Roboto"/>
              </a:rPr>
              <a:t> for this presentation supervision</a:t>
            </a:r>
            <a:endParaRPr sz="1500">
              <a:solidFill>
                <a:schemeClr val="lt1"/>
              </a:solidFill>
              <a:latin typeface="Roboto"/>
              <a:ea typeface="Roboto"/>
              <a:cs typeface="Roboto"/>
              <a:sym typeface="Roboto"/>
            </a:endParaRPr>
          </a:p>
          <a:p>
            <a:pPr marL="0" lvl="0" indent="0" algn="ctr" rtl="0">
              <a:spcBef>
                <a:spcPts val="0"/>
              </a:spcBef>
              <a:spcAft>
                <a:spcPts val="0"/>
              </a:spcAft>
              <a:buNone/>
            </a:pPr>
            <a:endParaRPr sz="1500" b="1">
              <a:solidFill>
                <a:schemeClr val="lt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7"/>
        <p:cNvGrpSpPr/>
        <p:nvPr/>
      </p:nvGrpSpPr>
      <p:grpSpPr>
        <a:xfrm>
          <a:off x="0" y="0"/>
          <a:ext cx="0" cy="0"/>
          <a:chOff x="0" y="0"/>
          <a:chExt cx="0" cy="0"/>
        </a:xfrm>
      </p:grpSpPr>
      <p:sp>
        <p:nvSpPr>
          <p:cNvPr id="328" name="Google Shape;328;p31"/>
          <p:cNvSpPr/>
          <p:nvPr/>
        </p:nvSpPr>
        <p:spPr>
          <a:xfrm>
            <a:off x="489075" y="2467300"/>
            <a:ext cx="8418600" cy="654000"/>
          </a:xfrm>
          <a:prstGeom prst="rect">
            <a:avLst/>
          </a:prstGeom>
          <a:noFill/>
          <a:ln w="9525" cap="flat" cmpd="sng">
            <a:solidFill>
              <a:srgbClr val="FFE5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E599"/>
              </a:solidFill>
              <a:latin typeface="DM Sans"/>
              <a:ea typeface="DM Sans"/>
              <a:cs typeface="DM Sans"/>
              <a:sym typeface="DM Sans"/>
            </a:endParaRPr>
          </a:p>
        </p:txBody>
      </p:sp>
      <p:sp>
        <p:nvSpPr>
          <p:cNvPr id="329" name="Google Shape;329;p31"/>
          <p:cNvSpPr/>
          <p:nvPr/>
        </p:nvSpPr>
        <p:spPr>
          <a:xfrm>
            <a:off x="489075" y="3445750"/>
            <a:ext cx="8418600" cy="654000"/>
          </a:xfrm>
          <a:prstGeom prst="rect">
            <a:avLst/>
          </a:prstGeom>
          <a:noFill/>
          <a:ln w="9525" cap="flat" cmpd="sng">
            <a:solidFill>
              <a:srgbClr val="FFE5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E599"/>
              </a:solidFill>
              <a:latin typeface="DM Sans"/>
              <a:ea typeface="DM Sans"/>
              <a:cs typeface="DM Sans"/>
              <a:sym typeface="DM Sans"/>
            </a:endParaRPr>
          </a:p>
        </p:txBody>
      </p:sp>
      <p:sp>
        <p:nvSpPr>
          <p:cNvPr id="330" name="Google Shape;330;p31"/>
          <p:cNvSpPr/>
          <p:nvPr/>
        </p:nvSpPr>
        <p:spPr>
          <a:xfrm>
            <a:off x="489075" y="1242550"/>
            <a:ext cx="8418600" cy="900300"/>
          </a:xfrm>
          <a:prstGeom prst="rect">
            <a:avLst/>
          </a:prstGeom>
          <a:noFill/>
          <a:ln w="9525" cap="flat" cmpd="sng">
            <a:solidFill>
              <a:srgbClr val="FFE5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31" name="Google Shape;331;p31"/>
          <p:cNvSpPr txBox="1"/>
          <p:nvPr/>
        </p:nvSpPr>
        <p:spPr>
          <a:xfrm>
            <a:off x="514350" y="611725"/>
            <a:ext cx="69843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200" b="1">
                <a:solidFill>
                  <a:schemeClr val="lt1"/>
                </a:solidFill>
                <a:latin typeface="Roboto"/>
                <a:ea typeface="Roboto"/>
                <a:cs typeface="Roboto"/>
                <a:sym typeface="Roboto"/>
              </a:rPr>
              <a:t>Historical perspective: frame structure</a:t>
            </a:r>
            <a:endParaRPr sz="2200" b="1">
              <a:solidFill>
                <a:schemeClr val="lt1"/>
              </a:solidFill>
              <a:latin typeface="Roboto"/>
              <a:ea typeface="Roboto"/>
              <a:cs typeface="Roboto"/>
              <a:sym typeface="Roboto"/>
            </a:endParaRPr>
          </a:p>
        </p:txBody>
      </p:sp>
      <p:grpSp>
        <p:nvGrpSpPr>
          <p:cNvPr id="332" name="Google Shape;332;p31"/>
          <p:cNvGrpSpPr/>
          <p:nvPr/>
        </p:nvGrpSpPr>
        <p:grpSpPr>
          <a:xfrm>
            <a:off x="92412" y="65726"/>
            <a:ext cx="2602188" cy="431175"/>
            <a:chOff x="92412" y="65726"/>
            <a:chExt cx="2602188" cy="431175"/>
          </a:xfrm>
        </p:grpSpPr>
        <p:pic>
          <p:nvPicPr>
            <p:cNvPr id="333" name="Google Shape;333;p31"/>
            <p:cNvPicPr preferRelativeResize="0"/>
            <p:nvPr/>
          </p:nvPicPr>
          <p:blipFill>
            <a:blip r:embed="rId3">
              <a:alphaModFix/>
            </a:blip>
            <a:stretch>
              <a:fillRect/>
            </a:stretch>
          </p:blipFill>
          <p:spPr>
            <a:xfrm>
              <a:off x="92412" y="65726"/>
              <a:ext cx="1078185" cy="431175"/>
            </a:xfrm>
            <a:prstGeom prst="rect">
              <a:avLst/>
            </a:prstGeom>
            <a:noFill/>
            <a:ln>
              <a:noFill/>
            </a:ln>
          </p:spPr>
        </p:pic>
        <p:sp>
          <p:nvSpPr>
            <p:cNvPr id="334" name="Google Shape;334;p31"/>
            <p:cNvSpPr txBox="1"/>
            <p:nvPr/>
          </p:nvSpPr>
          <p:spPr>
            <a:xfrm>
              <a:off x="1170600" y="135063"/>
              <a:ext cx="1524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FFFFFF"/>
                  </a:solidFill>
                  <a:latin typeface="Roboto"/>
                  <a:ea typeface="Roboto"/>
                  <a:cs typeface="Roboto"/>
                  <a:sym typeface="Roboto"/>
                </a:rPr>
                <a:t>REAC 2025</a:t>
              </a:r>
              <a:endParaRPr sz="700" b="1">
                <a:solidFill>
                  <a:srgbClr val="FFFFFF"/>
                </a:solidFill>
                <a:latin typeface="Roboto"/>
                <a:ea typeface="Roboto"/>
                <a:cs typeface="Roboto"/>
                <a:sym typeface="Roboto"/>
              </a:endParaRPr>
            </a:p>
          </p:txBody>
        </p:sp>
        <p:cxnSp>
          <p:nvCxnSpPr>
            <p:cNvPr id="335" name="Google Shape;335;p31"/>
            <p:cNvCxnSpPr/>
            <p:nvPr/>
          </p:nvCxnSpPr>
          <p:spPr>
            <a:xfrm>
              <a:off x="1170600" y="136113"/>
              <a:ext cx="0" cy="290400"/>
            </a:xfrm>
            <a:prstGeom prst="straightConnector1">
              <a:avLst/>
            </a:prstGeom>
            <a:noFill/>
            <a:ln w="9525" cap="flat" cmpd="sng">
              <a:solidFill>
                <a:srgbClr val="FFFFFF"/>
              </a:solidFill>
              <a:prstDash val="solid"/>
              <a:round/>
              <a:headEnd type="none" w="med" len="med"/>
              <a:tailEnd type="none" w="med" len="med"/>
            </a:ln>
          </p:spPr>
        </p:cxnSp>
      </p:grpSp>
      <p:sp>
        <p:nvSpPr>
          <p:cNvPr id="336" name="Google Shape;336;p31"/>
          <p:cNvSpPr/>
          <p:nvPr/>
        </p:nvSpPr>
        <p:spPr>
          <a:xfrm>
            <a:off x="8619095" y="220823"/>
            <a:ext cx="315600" cy="315600"/>
          </a:xfrm>
          <a:prstGeom prst="donut">
            <a:avLst>
              <a:gd name="adj" fmla="val 25000"/>
            </a:avLst>
          </a:prstGeom>
          <a:solidFill>
            <a:srgbClr val="EE5A4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262626"/>
              </a:solidFill>
              <a:latin typeface="Bebas Neue"/>
              <a:ea typeface="Bebas Neue"/>
              <a:cs typeface="Bebas Neue"/>
              <a:sym typeface="Bebas Neue"/>
            </a:endParaRPr>
          </a:p>
        </p:txBody>
      </p:sp>
      <p:pic>
        <p:nvPicPr>
          <p:cNvPr id="337" name="Google Shape;337;p31"/>
          <p:cNvPicPr preferRelativeResize="0"/>
          <p:nvPr/>
        </p:nvPicPr>
        <p:blipFill rotWithShape="1">
          <a:blip r:embed="rId4">
            <a:alphaModFix/>
          </a:blip>
          <a:srcRect l="3993" t="1550" r="3984" b="1550"/>
          <a:stretch/>
        </p:blipFill>
        <p:spPr>
          <a:xfrm>
            <a:off x="8467900" y="65725"/>
            <a:ext cx="618000" cy="625800"/>
          </a:xfrm>
          <a:prstGeom prst="ellipse">
            <a:avLst/>
          </a:prstGeom>
          <a:noFill/>
          <a:ln>
            <a:noFill/>
          </a:ln>
        </p:spPr>
      </p:pic>
      <p:sp>
        <p:nvSpPr>
          <p:cNvPr id="338" name="Google Shape;338;p31"/>
          <p:cNvSpPr/>
          <p:nvPr/>
        </p:nvSpPr>
        <p:spPr>
          <a:xfrm>
            <a:off x="2504740" y="1531048"/>
            <a:ext cx="822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Game logic update</a:t>
            </a:r>
            <a:endParaRPr sz="900">
              <a:solidFill>
                <a:schemeClr val="lt1"/>
              </a:solidFill>
              <a:latin typeface="Roboto"/>
              <a:ea typeface="Roboto"/>
              <a:cs typeface="Roboto"/>
              <a:sym typeface="Roboto"/>
            </a:endParaRPr>
          </a:p>
        </p:txBody>
      </p:sp>
      <p:sp>
        <p:nvSpPr>
          <p:cNvPr id="339" name="Google Shape;339;p31"/>
          <p:cNvSpPr/>
          <p:nvPr/>
        </p:nvSpPr>
        <p:spPr>
          <a:xfrm>
            <a:off x="3545160" y="1367029"/>
            <a:ext cx="10023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340" name="Google Shape;340;p31"/>
          <p:cNvSpPr/>
          <p:nvPr/>
        </p:nvSpPr>
        <p:spPr>
          <a:xfrm>
            <a:off x="1464321" y="1359125"/>
            <a:ext cx="822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341" name="Google Shape;341;p31"/>
          <p:cNvSpPr/>
          <p:nvPr/>
        </p:nvSpPr>
        <p:spPr>
          <a:xfrm>
            <a:off x="632488" y="1531047"/>
            <a:ext cx="6144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Fetch user input</a:t>
            </a:r>
            <a:endParaRPr sz="900">
              <a:solidFill>
                <a:schemeClr val="lt1"/>
              </a:solidFill>
              <a:latin typeface="Roboto"/>
              <a:ea typeface="Roboto"/>
              <a:cs typeface="Roboto"/>
              <a:sym typeface="Roboto"/>
            </a:endParaRPr>
          </a:p>
        </p:txBody>
      </p:sp>
      <p:sp>
        <p:nvSpPr>
          <p:cNvPr id="342" name="Google Shape;342;p31"/>
          <p:cNvSpPr/>
          <p:nvPr/>
        </p:nvSpPr>
        <p:spPr>
          <a:xfrm>
            <a:off x="1036086" y="3534706"/>
            <a:ext cx="5808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ZPass</a:t>
            </a:r>
            <a:endParaRPr sz="900">
              <a:solidFill>
                <a:schemeClr val="lt1"/>
              </a:solidFill>
              <a:latin typeface="Roboto"/>
              <a:ea typeface="Roboto"/>
              <a:cs typeface="Roboto"/>
              <a:sym typeface="Roboto"/>
            </a:endParaRPr>
          </a:p>
        </p:txBody>
      </p:sp>
      <p:sp>
        <p:nvSpPr>
          <p:cNvPr id="343" name="Google Shape;343;p31"/>
          <p:cNvSpPr/>
          <p:nvPr/>
        </p:nvSpPr>
        <p:spPr>
          <a:xfrm>
            <a:off x="3349325" y="3534700"/>
            <a:ext cx="7119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Shading Passes</a:t>
            </a:r>
            <a:endParaRPr sz="900">
              <a:solidFill>
                <a:schemeClr val="lt1"/>
              </a:solidFill>
              <a:latin typeface="Roboto"/>
              <a:ea typeface="Roboto"/>
              <a:cs typeface="Roboto"/>
              <a:sym typeface="Roboto"/>
            </a:endParaRPr>
          </a:p>
        </p:txBody>
      </p:sp>
      <p:sp>
        <p:nvSpPr>
          <p:cNvPr id="344" name="Google Shape;344;p31"/>
          <p:cNvSpPr/>
          <p:nvPr/>
        </p:nvSpPr>
        <p:spPr>
          <a:xfrm>
            <a:off x="2088125" y="3534700"/>
            <a:ext cx="711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Visibility culling</a:t>
            </a:r>
            <a:endParaRPr sz="900">
              <a:solidFill>
                <a:schemeClr val="lt1"/>
              </a:solidFill>
              <a:latin typeface="Roboto"/>
              <a:ea typeface="Roboto"/>
              <a:cs typeface="Roboto"/>
              <a:sym typeface="Roboto"/>
            </a:endParaRPr>
          </a:p>
        </p:txBody>
      </p:sp>
      <p:sp>
        <p:nvSpPr>
          <p:cNvPr id="345" name="Google Shape;345;p31"/>
          <p:cNvSpPr/>
          <p:nvPr/>
        </p:nvSpPr>
        <p:spPr>
          <a:xfrm>
            <a:off x="4371736" y="3588089"/>
            <a:ext cx="369300" cy="369300"/>
          </a:xfrm>
          <a:prstGeom prst="ellipse">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a:solidFill>
                <a:schemeClr val="lt1"/>
              </a:solidFill>
              <a:latin typeface="Roboto"/>
              <a:ea typeface="Roboto"/>
              <a:cs typeface="Roboto"/>
              <a:sym typeface="Roboto"/>
            </a:endParaRPr>
          </a:p>
        </p:txBody>
      </p:sp>
      <p:sp>
        <p:nvSpPr>
          <p:cNvPr id="346" name="Google Shape;346;p31"/>
          <p:cNvSpPr/>
          <p:nvPr/>
        </p:nvSpPr>
        <p:spPr>
          <a:xfrm>
            <a:off x="3545160" y="1458194"/>
            <a:ext cx="10023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347" name="Google Shape;347;p31"/>
          <p:cNvSpPr/>
          <p:nvPr/>
        </p:nvSpPr>
        <p:spPr>
          <a:xfrm>
            <a:off x="3545160" y="1533538"/>
            <a:ext cx="10023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Collect render requests</a:t>
            </a:r>
            <a:endParaRPr sz="900">
              <a:solidFill>
                <a:schemeClr val="lt1"/>
              </a:solidFill>
              <a:latin typeface="Roboto"/>
              <a:ea typeface="Roboto"/>
              <a:cs typeface="Roboto"/>
              <a:sym typeface="Roboto"/>
            </a:endParaRPr>
          </a:p>
        </p:txBody>
      </p:sp>
      <p:sp>
        <p:nvSpPr>
          <p:cNvPr id="348" name="Google Shape;348;p31"/>
          <p:cNvSpPr/>
          <p:nvPr/>
        </p:nvSpPr>
        <p:spPr>
          <a:xfrm>
            <a:off x="1464321" y="1450289"/>
            <a:ext cx="822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349" name="Google Shape;349;p31"/>
          <p:cNvSpPr/>
          <p:nvPr/>
        </p:nvSpPr>
        <p:spPr>
          <a:xfrm>
            <a:off x="1464321" y="1531048"/>
            <a:ext cx="822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Transform, cameras update</a:t>
            </a:r>
            <a:endParaRPr sz="900">
              <a:solidFill>
                <a:schemeClr val="lt1"/>
              </a:solidFill>
              <a:latin typeface="Roboto"/>
              <a:ea typeface="Roboto"/>
              <a:cs typeface="Roboto"/>
              <a:sym typeface="Roboto"/>
            </a:endParaRPr>
          </a:p>
        </p:txBody>
      </p:sp>
      <p:sp>
        <p:nvSpPr>
          <p:cNvPr id="350" name="Google Shape;350;p31"/>
          <p:cNvSpPr/>
          <p:nvPr/>
        </p:nvSpPr>
        <p:spPr>
          <a:xfrm>
            <a:off x="1616100" y="2560750"/>
            <a:ext cx="6840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Submit culling request</a:t>
            </a:r>
            <a:endParaRPr sz="900">
              <a:solidFill>
                <a:schemeClr val="lt1"/>
              </a:solidFill>
              <a:latin typeface="Roboto"/>
              <a:ea typeface="Roboto"/>
              <a:cs typeface="Roboto"/>
              <a:sym typeface="Roboto"/>
            </a:endParaRPr>
          </a:p>
        </p:txBody>
      </p:sp>
      <p:sp>
        <p:nvSpPr>
          <p:cNvPr id="351" name="Google Shape;351;p31"/>
          <p:cNvSpPr/>
          <p:nvPr/>
        </p:nvSpPr>
        <p:spPr>
          <a:xfrm>
            <a:off x="4837551" y="2555900"/>
            <a:ext cx="6840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Submit draw calls</a:t>
            </a:r>
            <a:endParaRPr sz="900">
              <a:solidFill>
                <a:schemeClr val="lt1"/>
              </a:solidFill>
              <a:latin typeface="Roboto"/>
              <a:ea typeface="Roboto"/>
              <a:cs typeface="Roboto"/>
              <a:sym typeface="Roboto"/>
            </a:endParaRPr>
          </a:p>
        </p:txBody>
      </p:sp>
      <p:sp>
        <p:nvSpPr>
          <p:cNvPr id="352" name="Google Shape;352;p31"/>
          <p:cNvSpPr/>
          <p:nvPr/>
        </p:nvSpPr>
        <p:spPr>
          <a:xfrm>
            <a:off x="5908152" y="2555925"/>
            <a:ext cx="6840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Submit culling request</a:t>
            </a:r>
            <a:endParaRPr sz="900">
              <a:solidFill>
                <a:schemeClr val="lt1"/>
              </a:solidFill>
              <a:latin typeface="Roboto"/>
              <a:ea typeface="Roboto"/>
              <a:cs typeface="Roboto"/>
              <a:sym typeface="Roboto"/>
            </a:endParaRPr>
          </a:p>
        </p:txBody>
      </p:sp>
      <p:sp>
        <p:nvSpPr>
          <p:cNvPr id="353" name="Google Shape;353;p31"/>
          <p:cNvSpPr/>
          <p:nvPr/>
        </p:nvSpPr>
        <p:spPr>
          <a:xfrm>
            <a:off x="6978773" y="2555900"/>
            <a:ext cx="6840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Submit draw calls</a:t>
            </a:r>
            <a:endParaRPr sz="900">
              <a:solidFill>
                <a:schemeClr val="lt1"/>
              </a:solidFill>
              <a:latin typeface="Roboto"/>
              <a:ea typeface="Roboto"/>
              <a:cs typeface="Roboto"/>
              <a:sym typeface="Roboto"/>
            </a:endParaRPr>
          </a:p>
        </p:txBody>
      </p:sp>
      <p:cxnSp>
        <p:nvCxnSpPr>
          <p:cNvPr id="354" name="Google Shape;354;p31"/>
          <p:cNvCxnSpPr>
            <a:endCxn id="349" idx="1"/>
          </p:cNvCxnSpPr>
          <p:nvPr/>
        </p:nvCxnSpPr>
        <p:spPr>
          <a:xfrm>
            <a:off x="1246821" y="1764598"/>
            <a:ext cx="217500" cy="0"/>
          </a:xfrm>
          <a:prstGeom prst="straightConnector1">
            <a:avLst/>
          </a:prstGeom>
          <a:noFill/>
          <a:ln w="9525" cap="flat" cmpd="sng">
            <a:solidFill>
              <a:schemeClr val="lt1"/>
            </a:solidFill>
            <a:prstDash val="solid"/>
            <a:round/>
            <a:headEnd type="none" w="med" len="med"/>
            <a:tailEnd type="triangle" w="med" len="med"/>
          </a:ln>
        </p:spPr>
      </p:cxnSp>
      <p:cxnSp>
        <p:nvCxnSpPr>
          <p:cNvPr id="355" name="Google Shape;355;p31"/>
          <p:cNvCxnSpPr>
            <a:stCxn id="349" idx="3"/>
            <a:endCxn id="338" idx="1"/>
          </p:cNvCxnSpPr>
          <p:nvPr/>
        </p:nvCxnSpPr>
        <p:spPr>
          <a:xfrm>
            <a:off x="2287221" y="1764598"/>
            <a:ext cx="217500" cy="0"/>
          </a:xfrm>
          <a:prstGeom prst="straightConnector1">
            <a:avLst/>
          </a:prstGeom>
          <a:noFill/>
          <a:ln w="9525" cap="flat" cmpd="sng">
            <a:solidFill>
              <a:schemeClr val="lt1"/>
            </a:solidFill>
            <a:prstDash val="solid"/>
            <a:round/>
            <a:headEnd type="none" w="med" len="med"/>
            <a:tailEnd type="triangle" w="med" len="med"/>
          </a:ln>
        </p:spPr>
      </p:cxnSp>
      <p:cxnSp>
        <p:nvCxnSpPr>
          <p:cNvPr id="356" name="Google Shape;356;p31"/>
          <p:cNvCxnSpPr>
            <a:stCxn id="338" idx="3"/>
            <a:endCxn id="347" idx="1"/>
          </p:cNvCxnSpPr>
          <p:nvPr/>
        </p:nvCxnSpPr>
        <p:spPr>
          <a:xfrm>
            <a:off x="3327640" y="1764598"/>
            <a:ext cx="217500" cy="2400"/>
          </a:xfrm>
          <a:prstGeom prst="straightConnector1">
            <a:avLst/>
          </a:prstGeom>
          <a:noFill/>
          <a:ln w="9525" cap="flat" cmpd="sng">
            <a:solidFill>
              <a:schemeClr val="lt1"/>
            </a:solidFill>
            <a:prstDash val="solid"/>
            <a:round/>
            <a:headEnd type="none" w="med" len="med"/>
            <a:tailEnd type="triangle" w="med" len="med"/>
          </a:ln>
        </p:spPr>
      </p:cxnSp>
      <p:cxnSp>
        <p:nvCxnSpPr>
          <p:cNvPr id="357" name="Google Shape;357;p31"/>
          <p:cNvCxnSpPr>
            <a:stCxn id="349" idx="2"/>
            <a:endCxn id="350" idx="0"/>
          </p:cNvCxnSpPr>
          <p:nvPr/>
        </p:nvCxnSpPr>
        <p:spPr>
          <a:xfrm rot="-5400000" flipH="1">
            <a:off x="1635621" y="2238298"/>
            <a:ext cx="562500" cy="82200"/>
          </a:xfrm>
          <a:prstGeom prst="curvedConnector3">
            <a:avLst>
              <a:gd name="adj1" fmla="val 50009"/>
            </a:avLst>
          </a:prstGeom>
          <a:noFill/>
          <a:ln w="9525" cap="flat" cmpd="sng">
            <a:solidFill>
              <a:schemeClr val="lt1"/>
            </a:solidFill>
            <a:prstDash val="solid"/>
            <a:round/>
            <a:headEnd type="none" w="med" len="med"/>
            <a:tailEnd type="triangle" w="med" len="med"/>
          </a:ln>
        </p:spPr>
      </p:cxnSp>
      <p:cxnSp>
        <p:nvCxnSpPr>
          <p:cNvPr id="358" name="Google Shape;358;p31"/>
          <p:cNvCxnSpPr>
            <a:stCxn id="350" idx="2"/>
            <a:endCxn id="344" idx="0"/>
          </p:cNvCxnSpPr>
          <p:nvPr/>
        </p:nvCxnSpPr>
        <p:spPr>
          <a:xfrm rot="-5400000" flipH="1">
            <a:off x="1947600" y="3038350"/>
            <a:ext cx="507000" cy="486000"/>
          </a:xfrm>
          <a:prstGeom prst="curvedConnector3">
            <a:avLst>
              <a:gd name="adj1" fmla="val 49985"/>
            </a:avLst>
          </a:prstGeom>
          <a:noFill/>
          <a:ln w="9525" cap="flat" cmpd="sng">
            <a:solidFill>
              <a:schemeClr val="lt1"/>
            </a:solidFill>
            <a:prstDash val="solid"/>
            <a:round/>
            <a:headEnd type="none" w="med" len="med"/>
            <a:tailEnd type="triangle" w="med" len="med"/>
          </a:ln>
        </p:spPr>
      </p:cxnSp>
      <p:cxnSp>
        <p:nvCxnSpPr>
          <p:cNvPr id="359" name="Google Shape;359;p31"/>
          <p:cNvCxnSpPr>
            <a:stCxn id="342" idx="3"/>
            <a:endCxn id="344" idx="1"/>
          </p:cNvCxnSpPr>
          <p:nvPr/>
        </p:nvCxnSpPr>
        <p:spPr>
          <a:xfrm>
            <a:off x="1616886" y="3768256"/>
            <a:ext cx="471300" cy="0"/>
          </a:xfrm>
          <a:prstGeom prst="straightConnector1">
            <a:avLst/>
          </a:prstGeom>
          <a:noFill/>
          <a:ln w="9525" cap="flat" cmpd="sng">
            <a:solidFill>
              <a:schemeClr val="lt1"/>
            </a:solidFill>
            <a:prstDash val="solid"/>
            <a:round/>
            <a:headEnd type="none" w="med" len="med"/>
            <a:tailEnd type="triangle" w="med" len="med"/>
          </a:ln>
        </p:spPr>
      </p:cxnSp>
      <p:cxnSp>
        <p:nvCxnSpPr>
          <p:cNvPr id="360" name="Google Shape;360;p31"/>
          <p:cNvCxnSpPr>
            <a:stCxn id="344" idx="3"/>
            <a:endCxn id="343" idx="1"/>
          </p:cNvCxnSpPr>
          <p:nvPr/>
        </p:nvCxnSpPr>
        <p:spPr>
          <a:xfrm>
            <a:off x="2800025" y="3768250"/>
            <a:ext cx="549300" cy="0"/>
          </a:xfrm>
          <a:prstGeom prst="straightConnector1">
            <a:avLst/>
          </a:prstGeom>
          <a:noFill/>
          <a:ln w="9525" cap="flat" cmpd="sng">
            <a:solidFill>
              <a:schemeClr val="lt1"/>
            </a:solidFill>
            <a:prstDash val="solid"/>
            <a:round/>
            <a:headEnd type="none" w="med" len="med"/>
            <a:tailEnd type="triangle" w="med" len="med"/>
          </a:ln>
        </p:spPr>
      </p:cxnSp>
      <p:cxnSp>
        <p:nvCxnSpPr>
          <p:cNvPr id="361" name="Google Shape;361;p31"/>
          <p:cNvCxnSpPr>
            <a:stCxn id="343" idx="3"/>
            <a:endCxn id="345" idx="2"/>
          </p:cNvCxnSpPr>
          <p:nvPr/>
        </p:nvCxnSpPr>
        <p:spPr>
          <a:xfrm>
            <a:off x="4061225" y="3768250"/>
            <a:ext cx="310500" cy="4500"/>
          </a:xfrm>
          <a:prstGeom prst="straightConnector1">
            <a:avLst/>
          </a:prstGeom>
          <a:noFill/>
          <a:ln w="9525" cap="flat" cmpd="sng">
            <a:solidFill>
              <a:schemeClr val="lt1"/>
            </a:solidFill>
            <a:prstDash val="solid"/>
            <a:round/>
            <a:headEnd type="none" w="med" len="med"/>
            <a:tailEnd type="triangle" w="med" len="med"/>
          </a:ln>
        </p:spPr>
      </p:cxnSp>
      <p:cxnSp>
        <p:nvCxnSpPr>
          <p:cNvPr id="362" name="Google Shape;362;p31"/>
          <p:cNvCxnSpPr>
            <a:stCxn id="351" idx="3"/>
            <a:endCxn id="352" idx="1"/>
          </p:cNvCxnSpPr>
          <p:nvPr/>
        </p:nvCxnSpPr>
        <p:spPr>
          <a:xfrm>
            <a:off x="5521551" y="2789450"/>
            <a:ext cx="386700" cy="0"/>
          </a:xfrm>
          <a:prstGeom prst="straightConnector1">
            <a:avLst/>
          </a:prstGeom>
          <a:noFill/>
          <a:ln w="9525" cap="flat" cmpd="sng">
            <a:solidFill>
              <a:schemeClr val="lt1"/>
            </a:solidFill>
            <a:prstDash val="solid"/>
            <a:round/>
            <a:headEnd type="none" w="med" len="med"/>
            <a:tailEnd type="triangle" w="med" len="med"/>
          </a:ln>
        </p:spPr>
      </p:cxnSp>
      <p:cxnSp>
        <p:nvCxnSpPr>
          <p:cNvPr id="363" name="Google Shape;363;p31"/>
          <p:cNvCxnSpPr>
            <a:stCxn id="352" idx="3"/>
            <a:endCxn id="353" idx="1"/>
          </p:cNvCxnSpPr>
          <p:nvPr/>
        </p:nvCxnSpPr>
        <p:spPr>
          <a:xfrm>
            <a:off x="6592152" y="2789475"/>
            <a:ext cx="386700" cy="0"/>
          </a:xfrm>
          <a:prstGeom prst="straightConnector1">
            <a:avLst/>
          </a:prstGeom>
          <a:noFill/>
          <a:ln w="9525" cap="flat" cmpd="sng">
            <a:solidFill>
              <a:schemeClr val="lt1"/>
            </a:solidFill>
            <a:prstDash val="solid"/>
            <a:round/>
            <a:headEnd type="none" w="med" len="med"/>
            <a:tailEnd type="triangle" w="med" len="med"/>
          </a:ln>
        </p:spPr>
      </p:cxnSp>
      <p:cxnSp>
        <p:nvCxnSpPr>
          <p:cNvPr id="364" name="Google Shape;364;p31"/>
          <p:cNvCxnSpPr>
            <a:stCxn id="365" idx="0"/>
            <a:endCxn id="347" idx="2"/>
          </p:cNvCxnSpPr>
          <p:nvPr/>
        </p:nvCxnSpPr>
        <p:spPr>
          <a:xfrm rot="-5400000">
            <a:off x="3604650" y="2119000"/>
            <a:ext cx="560100" cy="323400"/>
          </a:xfrm>
          <a:prstGeom prst="curvedConnector3">
            <a:avLst>
              <a:gd name="adj1" fmla="val 50001"/>
            </a:avLst>
          </a:prstGeom>
          <a:noFill/>
          <a:ln w="9525" cap="flat" cmpd="sng">
            <a:solidFill>
              <a:schemeClr val="lt1"/>
            </a:solidFill>
            <a:prstDash val="solid"/>
            <a:round/>
            <a:headEnd type="none" w="med" len="med"/>
            <a:tailEnd type="triangle" w="med" len="med"/>
          </a:ln>
        </p:spPr>
      </p:cxnSp>
      <p:sp>
        <p:nvSpPr>
          <p:cNvPr id="366" name="Google Shape;366;p31"/>
          <p:cNvSpPr/>
          <p:nvPr/>
        </p:nvSpPr>
        <p:spPr>
          <a:xfrm>
            <a:off x="5018561" y="3534706"/>
            <a:ext cx="5808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ZPass</a:t>
            </a:r>
            <a:endParaRPr sz="900">
              <a:solidFill>
                <a:schemeClr val="lt1"/>
              </a:solidFill>
              <a:latin typeface="Roboto"/>
              <a:ea typeface="Roboto"/>
              <a:cs typeface="Roboto"/>
              <a:sym typeface="Roboto"/>
            </a:endParaRPr>
          </a:p>
        </p:txBody>
      </p:sp>
      <p:sp>
        <p:nvSpPr>
          <p:cNvPr id="367" name="Google Shape;367;p31"/>
          <p:cNvSpPr/>
          <p:nvPr/>
        </p:nvSpPr>
        <p:spPr>
          <a:xfrm>
            <a:off x="7331800" y="3534700"/>
            <a:ext cx="711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Shading Passes</a:t>
            </a:r>
            <a:endParaRPr sz="900">
              <a:solidFill>
                <a:schemeClr val="lt1"/>
              </a:solidFill>
              <a:latin typeface="Roboto"/>
              <a:ea typeface="Roboto"/>
              <a:cs typeface="Roboto"/>
              <a:sym typeface="Roboto"/>
            </a:endParaRPr>
          </a:p>
        </p:txBody>
      </p:sp>
      <p:sp>
        <p:nvSpPr>
          <p:cNvPr id="368" name="Google Shape;368;p31"/>
          <p:cNvSpPr/>
          <p:nvPr/>
        </p:nvSpPr>
        <p:spPr>
          <a:xfrm>
            <a:off x="6070600" y="3534700"/>
            <a:ext cx="7119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Visibility culling</a:t>
            </a:r>
            <a:endParaRPr sz="900">
              <a:solidFill>
                <a:schemeClr val="lt1"/>
              </a:solidFill>
              <a:latin typeface="Roboto"/>
              <a:ea typeface="Roboto"/>
              <a:cs typeface="Roboto"/>
              <a:sym typeface="Roboto"/>
            </a:endParaRPr>
          </a:p>
        </p:txBody>
      </p:sp>
      <p:sp>
        <p:nvSpPr>
          <p:cNvPr id="369" name="Google Shape;369;p31"/>
          <p:cNvSpPr/>
          <p:nvPr/>
        </p:nvSpPr>
        <p:spPr>
          <a:xfrm>
            <a:off x="8354211" y="3588089"/>
            <a:ext cx="369300" cy="369300"/>
          </a:xfrm>
          <a:prstGeom prst="ellipse">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cxnSp>
        <p:nvCxnSpPr>
          <p:cNvPr id="370" name="Google Shape;370;p31"/>
          <p:cNvCxnSpPr>
            <a:stCxn id="366" idx="3"/>
            <a:endCxn id="368" idx="1"/>
          </p:cNvCxnSpPr>
          <p:nvPr/>
        </p:nvCxnSpPr>
        <p:spPr>
          <a:xfrm>
            <a:off x="5599361" y="3768256"/>
            <a:ext cx="471300" cy="0"/>
          </a:xfrm>
          <a:prstGeom prst="straightConnector1">
            <a:avLst/>
          </a:prstGeom>
          <a:noFill/>
          <a:ln w="9525" cap="flat" cmpd="sng">
            <a:solidFill>
              <a:schemeClr val="lt1"/>
            </a:solidFill>
            <a:prstDash val="solid"/>
            <a:round/>
            <a:headEnd type="none" w="med" len="med"/>
            <a:tailEnd type="triangle" w="med" len="med"/>
          </a:ln>
        </p:spPr>
      </p:cxnSp>
      <p:cxnSp>
        <p:nvCxnSpPr>
          <p:cNvPr id="371" name="Google Shape;371;p31"/>
          <p:cNvCxnSpPr>
            <a:stCxn id="368" idx="3"/>
            <a:endCxn id="367" idx="1"/>
          </p:cNvCxnSpPr>
          <p:nvPr/>
        </p:nvCxnSpPr>
        <p:spPr>
          <a:xfrm>
            <a:off x="6782500" y="3768250"/>
            <a:ext cx="549300" cy="0"/>
          </a:xfrm>
          <a:prstGeom prst="straightConnector1">
            <a:avLst/>
          </a:prstGeom>
          <a:noFill/>
          <a:ln w="9525" cap="flat" cmpd="sng">
            <a:solidFill>
              <a:schemeClr val="lt1"/>
            </a:solidFill>
            <a:prstDash val="solid"/>
            <a:round/>
            <a:headEnd type="none" w="med" len="med"/>
            <a:tailEnd type="triangle" w="med" len="med"/>
          </a:ln>
        </p:spPr>
      </p:cxnSp>
      <p:cxnSp>
        <p:nvCxnSpPr>
          <p:cNvPr id="372" name="Google Shape;372;p31"/>
          <p:cNvCxnSpPr>
            <a:stCxn id="367" idx="3"/>
            <a:endCxn id="369" idx="2"/>
          </p:cNvCxnSpPr>
          <p:nvPr/>
        </p:nvCxnSpPr>
        <p:spPr>
          <a:xfrm>
            <a:off x="8043700" y="3768250"/>
            <a:ext cx="310500" cy="4500"/>
          </a:xfrm>
          <a:prstGeom prst="straightConnector1">
            <a:avLst/>
          </a:prstGeom>
          <a:noFill/>
          <a:ln w="9525" cap="flat" cmpd="sng">
            <a:solidFill>
              <a:schemeClr val="lt1"/>
            </a:solidFill>
            <a:prstDash val="solid"/>
            <a:round/>
            <a:headEnd type="none" w="med" len="med"/>
            <a:tailEnd type="triangle" w="med" len="med"/>
          </a:ln>
        </p:spPr>
      </p:cxnSp>
      <p:sp>
        <p:nvSpPr>
          <p:cNvPr id="373" name="Google Shape;373;p31"/>
          <p:cNvSpPr txBox="1"/>
          <p:nvPr/>
        </p:nvSpPr>
        <p:spPr>
          <a:xfrm>
            <a:off x="7189875" y="914300"/>
            <a:ext cx="1717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lt1"/>
                </a:solidFill>
                <a:latin typeface="Roboto"/>
                <a:ea typeface="Roboto"/>
                <a:cs typeface="Roboto"/>
                <a:sym typeface="Roboto"/>
              </a:rPr>
              <a:t>Main + Worker threads</a:t>
            </a:r>
            <a:endParaRPr sz="1000">
              <a:solidFill>
                <a:schemeClr val="lt1"/>
              </a:solidFill>
              <a:latin typeface="Roboto"/>
              <a:ea typeface="Roboto"/>
              <a:cs typeface="Roboto"/>
              <a:sym typeface="Roboto"/>
            </a:endParaRPr>
          </a:p>
        </p:txBody>
      </p:sp>
      <p:sp>
        <p:nvSpPr>
          <p:cNvPr id="374" name="Google Shape;374;p31"/>
          <p:cNvSpPr txBox="1"/>
          <p:nvPr/>
        </p:nvSpPr>
        <p:spPr>
          <a:xfrm>
            <a:off x="7189875" y="2180025"/>
            <a:ext cx="1717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lt1"/>
                </a:solidFill>
                <a:latin typeface="Roboto"/>
                <a:ea typeface="Roboto"/>
                <a:cs typeface="Roboto"/>
                <a:sym typeface="Roboto"/>
              </a:rPr>
              <a:t>Render thread</a:t>
            </a:r>
            <a:endParaRPr sz="1000">
              <a:solidFill>
                <a:schemeClr val="lt1"/>
              </a:solidFill>
              <a:latin typeface="Roboto"/>
              <a:ea typeface="Roboto"/>
              <a:cs typeface="Roboto"/>
              <a:sym typeface="Roboto"/>
            </a:endParaRPr>
          </a:p>
        </p:txBody>
      </p:sp>
      <p:sp>
        <p:nvSpPr>
          <p:cNvPr id="375" name="Google Shape;375;p31"/>
          <p:cNvSpPr txBox="1"/>
          <p:nvPr/>
        </p:nvSpPr>
        <p:spPr>
          <a:xfrm>
            <a:off x="7189875" y="3158650"/>
            <a:ext cx="1717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lt1"/>
                </a:solidFill>
                <a:latin typeface="Roboto"/>
                <a:ea typeface="Roboto"/>
                <a:cs typeface="Roboto"/>
                <a:sym typeface="Roboto"/>
              </a:rPr>
              <a:t>GPU</a:t>
            </a:r>
            <a:endParaRPr sz="1000">
              <a:solidFill>
                <a:schemeClr val="lt1"/>
              </a:solidFill>
              <a:latin typeface="Roboto"/>
              <a:ea typeface="Roboto"/>
              <a:cs typeface="Roboto"/>
              <a:sym typeface="Roboto"/>
            </a:endParaRPr>
          </a:p>
        </p:txBody>
      </p:sp>
      <p:cxnSp>
        <p:nvCxnSpPr>
          <p:cNvPr id="376" name="Google Shape;376;p31"/>
          <p:cNvCxnSpPr>
            <a:stCxn id="347" idx="2"/>
            <a:endCxn id="351" idx="0"/>
          </p:cNvCxnSpPr>
          <p:nvPr/>
        </p:nvCxnSpPr>
        <p:spPr>
          <a:xfrm rot="-5400000" flipH="1">
            <a:off x="4335210" y="1711738"/>
            <a:ext cx="555300" cy="1133100"/>
          </a:xfrm>
          <a:prstGeom prst="curvedConnector3">
            <a:avLst>
              <a:gd name="adj1" fmla="val 49997"/>
            </a:avLst>
          </a:prstGeom>
          <a:noFill/>
          <a:ln w="9525" cap="flat" cmpd="sng">
            <a:solidFill>
              <a:schemeClr val="lt1"/>
            </a:solidFill>
            <a:prstDash val="solid"/>
            <a:round/>
            <a:headEnd type="none" w="med" len="med"/>
            <a:tailEnd type="triangle" w="med" len="med"/>
          </a:ln>
        </p:spPr>
      </p:cxnSp>
      <p:cxnSp>
        <p:nvCxnSpPr>
          <p:cNvPr id="377" name="Google Shape;377;p31"/>
          <p:cNvCxnSpPr>
            <a:stCxn id="351" idx="2"/>
            <a:endCxn id="366" idx="0"/>
          </p:cNvCxnSpPr>
          <p:nvPr/>
        </p:nvCxnSpPr>
        <p:spPr>
          <a:xfrm rot="-5400000" flipH="1">
            <a:off x="4988301" y="3214250"/>
            <a:ext cx="511800" cy="129300"/>
          </a:xfrm>
          <a:prstGeom prst="curvedConnector3">
            <a:avLst>
              <a:gd name="adj1" fmla="val 49991"/>
            </a:avLst>
          </a:prstGeom>
          <a:noFill/>
          <a:ln w="9525" cap="flat" cmpd="sng">
            <a:solidFill>
              <a:schemeClr val="lt1"/>
            </a:solidFill>
            <a:prstDash val="solid"/>
            <a:round/>
            <a:headEnd type="none" w="med" len="med"/>
            <a:tailEnd type="triangle" w="med" len="med"/>
          </a:ln>
        </p:spPr>
      </p:cxnSp>
      <p:cxnSp>
        <p:nvCxnSpPr>
          <p:cNvPr id="378" name="Google Shape;378;p31"/>
          <p:cNvCxnSpPr>
            <a:stCxn id="352" idx="2"/>
            <a:endCxn id="368" idx="0"/>
          </p:cNvCxnSpPr>
          <p:nvPr/>
        </p:nvCxnSpPr>
        <p:spPr>
          <a:xfrm rot="-5400000" flipH="1">
            <a:off x="6082452" y="3190725"/>
            <a:ext cx="511800" cy="176400"/>
          </a:xfrm>
          <a:prstGeom prst="curvedConnector3">
            <a:avLst>
              <a:gd name="adj1" fmla="val 49988"/>
            </a:avLst>
          </a:prstGeom>
          <a:noFill/>
          <a:ln w="9525" cap="flat" cmpd="sng">
            <a:solidFill>
              <a:schemeClr val="lt1"/>
            </a:solidFill>
            <a:prstDash val="solid"/>
            <a:round/>
            <a:headEnd type="none" w="med" len="med"/>
            <a:tailEnd type="triangle" w="med" len="med"/>
          </a:ln>
        </p:spPr>
      </p:cxnSp>
      <p:cxnSp>
        <p:nvCxnSpPr>
          <p:cNvPr id="379" name="Google Shape;379;p31"/>
          <p:cNvCxnSpPr>
            <a:stCxn id="353" idx="2"/>
            <a:endCxn id="367" idx="0"/>
          </p:cNvCxnSpPr>
          <p:nvPr/>
        </p:nvCxnSpPr>
        <p:spPr>
          <a:xfrm rot="-5400000" flipH="1">
            <a:off x="7248323" y="3095450"/>
            <a:ext cx="511800" cy="366900"/>
          </a:xfrm>
          <a:prstGeom prst="curvedConnector3">
            <a:avLst>
              <a:gd name="adj1" fmla="val 49990"/>
            </a:avLst>
          </a:prstGeom>
          <a:noFill/>
          <a:ln w="9525" cap="flat" cmpd="sng">
            <a:solidFill>
              <a:schemeClr val="lt1"/>
            </a:solidFill>
            <a:prstDash val="solid"/>
            <a:round/>
            <a:headEnd type="none" w="med" len="med"/>
            <a:tailEnd type="triangle" w="med" len="med"/>
          </a:ln>
        </p:spPr>
      </p:cxnSp>
      <p:sp>
        <p:nvSpPr>
          <p:cNvPr id="365" name="Google Shape;365;p31"/>
          <p:cNvSpPr/>
          <p:nvPr/>
        </p:nvSpPr>
        <p:spPr>
          <a:xfrm>
            <a:off x="3311550" y="2560750"/>
            <a:ext cx="822900" cy="467100"/>
          </a:xfrm>
          <a:prstGeom prst="roundRect">
            <a:avLst>
              <a:gd name="adj" fmla="val 16667"/>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Readback</a:t>
            </a:r>
            <a:endParaRPr sz="900">
              <a:solidFill>
                <a:schemeClr val="lt1"/>
              </a:solidFill>
              <a:latin typeface="Roboto"/>
              <a:ea typeface="Roboto"/>
              <a:cs typeface="Roboto"/>
              <a:sym typeface="Roboto"/>
            </a:endParaRPr>
          </a:p>
          <a:p>
            <a:pPr marL="0" lvl="0" indent="0" algn="ctr" rtl="0">
              <a:spcBef>
                <a:spcPts val="0"/>
              </a:spcBef>
              <a:spcAft>
                <a:spcPts val="0"/>
              </a:spcAft>
              <a:buNone/>
            </a:pPr>
            <a:r>
              <a:rPr lang="en" sz="900">
                <a:solidFill>
                  <a:schemeClr val="lt1"/>
                </a:solidFill>
                <a:latin typeface="Roboto"/>
                <a:ea typeface="Roboto"/>
                <a:cs typeface="Roboto"/>
                <a:sym typeface="Roboto"/>
              </a:rPr>
              <a:t>results</a:t>
            </a:r>
            <a:endParaRPr sz="900">
              <a:solidFill>
                <a:schemeClr val="lt1"/>
              </a:solidFill>
              <a:latin typeface="Roboto"/>
              <a:ea typeface="Roboto"/>
              <a:cs typeface="Roboto"/>
              <a:sym typeface="Roboto"/>
            </a:endParaRPr>
          </a:p>
        </p:txBody>
      </p:sp>
      <p:cxnSp>
        <p:nvCxnSpPr>
          <p:cNvPr id="380" name="Google Shape;380;p31"/>
          <p:cNvCxnSpPr>
            <a:stCxn id="344" idx="0"/>
            <a:endCxn id="365" idx="2"/>
          </p:cNvCxnSpPr>
          <p:nvPr/>
        </p:nvCxnSpPr>
        <p:spPr>
          <a:xfrm rot="-5400000">
            <a:off x="2830025" y="2641750"/>
            <a:ext cx="507000" cy="1278900"/>
          </a:xfrm>
          <a:prstGeom prst="curvedConnector3">
            <a:avLst>
              <a:gd name="adj1" fmla="val 49985"/>
            </a:avLst>
          </a:prstGeom>
          <a:noFill/>
          <a:ln w="9525" cap="flat" cmpd="sng">
            <a:solidFill>
              <a:schemeClr val="lt1"/>
            </a:solidFill>
            <a:prstDash val="lgDash"/>
            <a:round/>
            <a:headEnd type="none" w="med" len="med"/>
            <a:tailEnd type="triangle" w="med" len="med"/>
          </a:ln>
        </p:spPr>
      </p:cxnSp>
      <p:sp>
        <p:nvSpPr>
          <p:cNvPr id="381" name="Google Shape;381;p31"/>
          <p:cNvSpPr txBox="1"/>
          <p:nvPr/>
        </p:nvSpPr>
        <p:spPr>
          <a:xfrm>
            <a:off x="5793775" y="4099750"/>
            <a:ext cx="3141000" cy="877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500">
                <a:solidFill>
                  <a:schemeClr val="lt1"/>
                </a:solidFill>
                <a:latin typeface="Roboto"/>
                <a:ea typeface="Roboto"/>
                <a:cs typeface="Roboto"/>
                <a:sym typeface="Roboto"/>
              </a:rPr>
              <a:t>2-frame latency</a:t>
            </a:r>
            <a:endParaRPr sz="1500">
              <a:solidFill>
                <a:schemeClr val="lt1"/>
              </a:solidFill>
              <a:latin typeface="Roboto"/>
              <a:ea typeface="Roboto"/>
              <a:cs typeface="Roboto"/>
              <a:sym typeface="Roboto"/>
            </a:endParaRPr>
          </a:p>
          <a:p>
            <a:pPr marL="0" lvl="0" indent="0" algn="r" rtl="0">
              <a:spcBef>
                <a:spcPts val="0"/>
              </a:spcBef>
              <a:spcAft>
                <a:spcPts val="0"/>
              </a:spcAft>
              <a:buNone/>
            </a:pPr>
            <a:r>
              <a:rPr lang="en" sz="1500">
                <a:solidFill>
                  <a:schemeClr val="lt1"/>
                </a:solidFill>
                <a:latin typeface="Roboto"/>
                <a:ea typeface="Roboto"/>
                <a:cs typeface="Roboto"/>
                <a:sym typeface="Roboto"/>
              </a:rPr>
              <a:t>30FPS</a:t>
            </a:r>
            <a:endParaRPr sz="1500">
              <a:solidFill>
                <a:schemeClr val="lt1"/>
              </a:solidFill>
              <a:latin typeface="Roboto"/>
              <a:ea typeface="Roboto"/>
              <a:cs typeface="Roboto"/>
              <a:sym typeface="Roboto"/>
            </a:endParaRPr>
          </a:p>
          <a:p>
            <a:pPr marL="0" lvl="0" indent="0" algn="r" rtl="0">
              <a:spcBef>
                <a:spcPts val="0"/>
              </a:spcBef>
              <a:spcAft>
                <a:spcPts val="0"/>
              </a:spcAft>
              <a:buNone/>
            </a:pPr>
            <a:r>
              <a:rPr lang="en" sz="1500">
                <a:solidFill>
                  <a:schemeClr val="lt1"/>
                </a:solidFill>
                <a:latin typeface="Roboto"/>
                <a:ea typeface="Roboto"/>
                <a:cs typeface="Roboto"/>
                <a:sym typeface="Roboto"/>
              </a:rPr>
              <a:t>66+ms critical path </a:t>
            </a:r>
            <a:endParaRPr/>
          </a:p>
        </p:txBody>
      </p:sp>
      <p:sp>
        <p:nvSpPr>
          <p:cNvPr id="382" name="Google Shape;382;p31"/>
          <p:cNvSpPr txBox="1"/>
          <p:nvPr/>
        </p:nvSpPr>
        <p:spPr>
          <a:xfrm>
            <a:off x="820450" y="4139975"/>
            <a:ext cx="3685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lt1"/>
                </a:solidFill>
                <a:latin typeface="Roboto"/>
                <a:ea typeface="Roboto"/>
                <a:cs typeface="Roboto"/>
                <a:sym typeface="Roboto"/>
              </a:rPr>
              <a:t>Steps required to render a single frame                                                             </a:t>
            </a:r>
            <a:endParaRPr sz="1500">
              <a:solidFill>
                <a:schemeClr val="lt1"/>
              </a:solidFill>
              <a:latin typeface="Roboto"/>
              <a:ea typeface="Roboto"/>
              <a:cs typeface="Roboto"/>
              <a:sym typeface="Roboto"/>
            </a:endParaRPr>
          </a:p>
        </p:txBody>
      </p:sp>
      <p:sp>
        <p:nvSpPr>
          <p:cNvPr id="383" name="Google Shape;383;p31"/>
          <p:cNvSpPr/>
          <p:nvPr/>
        </p:nvSpPr>
        <p:spPr>
          <a:xfrm>
            <a:off x="489075" y="4210025"/>
            <a:ext cx="275400" cy="275400"/>
          </a:xfrm>
          <a:prstGeom prst="rect">
            <a:avLst/>
          </a:prstGeom>
          <a:solidFill>
            <a:srgbClr val="2012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84" name="Google Shape;384;p31"/>
          <p:cNvSpPr/>
          <p:nvPr/>
        </p:nvSpPr>
        <p:spPr>
          <a:xfrm>
            <a:off x="764476" y="2560750"/>
            <a:ext cx="6840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Submit draw calls</a:t>
            </a:r>
            <a:endParaRPr sz="900">
              <a:solidFill>
                <a:schemeClr val="lt1"/>
              </a:solidFill>
              <a:latin typeface="Roboto"/>
              <a:ea typeface="Roboto"/>
              <a:cs typeface="Roboto"/>
              <a:sym typeface="Roboto"/>
            </a:endParaRPr>
          </a:p>
        </p:txBody>
      </p:sp>
      <p:cxnSp>
        <p:nvCxnSpPr>
          <p:cNvPr id="385" name="Google Shape;385;p31"/>
          <p:cNvCxnSpPr>
            <a:stCxn id="384" idx="2"/>
            <a:endCxn id="342" idx="0"/>
          </p:cNvCxnSpPr>
          <p:nvPr/>
        </p:nvCxnSpPr>
        <p:spPr>
          <a:xfrm rot="-5400000" flipH="1">
            <a:off x="962926" y="3171400"/>
            <a:ext cx="507000" cy="219900"/>
          </a:xfrm>
          <a:prstGeom prst="curvedConnector3">
            <a:avLst>
              <a:gd name="adj1" fmla="val 49986"/>
            </a:avLst>
          </a:prstGeom>
          <a:noFill/>
          <a:ln w="9525" cap="flat" cmpd="sng">
            <a:solidFill>
              <a:schemeClr val="lt1"/>
            </a:solidFill>
            <a:prstDash val="solid"/>
            <a:round/>
            <a:headEnd type="none" w="med" len="med"/>
            <a:tailEnd type="triangle" w="med" len="med"/>
          </a:ln>
        </p:spPr>
      </p:cxnSp>
      <p:sp>
        <p:nvSpPr>
          <p:cNvPr id="386" name="Google Shape;386;p31"/>
          <p:cNvSpPr/>
          <p:nvPr/>
        </p:nvSpPr>
        <p:spPr>
          <a:xfrm>
            <a:off x="6672515" y="1536260"/>
            <a:ext cx="8229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Game logic update</a:t>
            </a:r>
            <a:endParaRPr sz="900">
              <a:solidFill>
                <a:schemeClr val="lt1"/>
              </a:solidFill>
              <a:latin typeface="Roboto"/>
              <a:ea typeface="Roboto"/>
              <a:cs typeface="Roboto"/>
              <a:sym typeface="Roboto"/>
            </a:endParaRPr>
          </a:p>
        </p:txBody>
      </p:sp>
      <p:sp>
        <p:nvSpPr>
          <p:cNvPr id="387" name="Google Shape;387;p31"/>
          <p:cNvSpPr/>
          <p:nvPr/>
        </p:nvSpPr>
        <p:spPr>
          <a:xfrm>
            <a:off x="5632096" y="1364337"/>
            <a:ext cx="8229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388" name="Google Shape;388;p31"/>
          <p:cNvSpPr/>
          <p:nvPr/>
        </p:nvSpPr>
        <p:spPr>
          <a:xfrm>
            <a:off x="4800263" y="1536259"/>
            <a:ext cx="6144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Fetch user input</a:t>
            </a:r>
            <a:endParaRPr sz="900">
              <a:solidFill>
                <a:schemeClr val="lt1"/>
              </a:solidFill>
              <a:latin typeface="Roboto"/>
              <a:ea typeface="Roboto"/>
              <a:cs typeface="Roboto"/>
              <a:sym typeface="Roboto"/>
            </a:endParaRPr>
          </a:p>
        </p:txBody>
      </p:sp>
      <p:sp>
        <p:nvSpPr>
          <p:cNvPr id="389" name="Google Shape;389;p31"/>
          <p:cNvSpPr/>
          <p:nvPr/>
        </p:nvSpPr>
        <p:spPr>
          <a:xfrm>
            <a:off x="5632096" y="1455502"/>
            <a:ext cx="8229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900">
              <a:solidFill>
                <a:schemeClr val="lt1"/>
              </a:solidFill>
              <a:latin typeface="Roboto"/>
              <a:ea typeface="Roboto"/>
              <a:cs typeface="Roboto"/>
              <a:sym typeface="Roboto"/>
            </a:endParaRPr>
          </a:p>
        </p:txBody>
      </p:sp>
      <p:sp>
        <p:nvSpPr>
          <p:cNvPr id="390" name="Google Shape;390;p31"/>
          <p:cNvSpPr/>
          <p:nvPr/>
        </p:nvSpPr>
        <p:spPr>
          <a:xfrm>
            <a:off x="5632096" y="1536260"/>
            <a:ext cx="8229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Transform, cameras update</a:t>
            </a:r>
            <a:endParaRPr sz="900">
              <a:solidFill>
                <a:schemeClr val="lt1"/>
              </a:solidFill>
              <a:latin typeface="Roboto"/>
              <a:ea typeface="Roboto"/>
              <a:cs typeface="Roboto"/>
              <a:sym typeface="Roboto"/>
            </a:endParaRPr>
          </a:p>
        </p:txBody>
      </p:sp>
      <p:cxnSp>
        <p:nvCxnSpPr>
          <p:cNvPr id="391" name="Google Shape;391;p31"/>
          <p:cNvCxnSpPr>
            <a:endCxn id="390" idx="1"/>
          </p:cNvCxnSpPr>
          <p:nvPr/>
        </p:nvCxnSpPr>
        <p:spPr>
          <a:xfrm>
            <a:off x="5414596" y="1769810"/>
            <a:ext cx="217500" cy="0"/>
          </a:xfrm>
          <a:prstGeom prst="straightConnector1">
            <a:avLst/>
          </a:prstGeom>
          <a:noFill/>
          <a:ln w="9525" cap="flat" cmpd="sng">
            <a:solidFill>
              <a:schemeClr val="lt1"/>
            </a:solidFill>
            <a:prstDash val="solid"/>
            <a:round/>
            <a:headEnd type="none" w="med" len="med"/>
            <a:tailEnd type="triangle" w="med" len="med"/>
          </a:ln>
        </p:spPr>
      </p:cxnSp>
      <p:cxnSp>
        <p:nvCxnSpPr>
          <p:cNvPr id="392" name="Google Shape;392;p31"/>
          <p:cNvCxnSpPr>
            <a:stCxn id="390" idx="3"/>
            <a:endCxn id="386" idx="1"/>
          </p:cNvCxnSpPr>
          <p:nvPr/>
        </p:nvCxnSpPr>
        <p:spPr>
          <a:xfrm>
            <a:off x="6454996" y="1769810"/>
            <a:ext cx="217500" cy="0"/>
          </a:xfrm>
          <a:prstGeom prst="straightConnector1">
            <a:avLst/>
          </a:prstGeom>
          <a:noFill/>
          <a:ln w="9525" cap="flat" cmpd="sng">
            <a:solidFill>
              <a:schemeClr val="lt1"/>
            </a:solidFill>
            <a:prstDash val="solid"/>
            <a:round/>
            <a:headEnd type="none" w="med" len="med"/>
            <a:tailEnd type="triangle" w="med" len="med"/>
          </a:ln>
        </p:spPr>
      </p:cxnSp>
      <p:sp>
        <p:nvSpPr>
          <p:cNvPr id="393" name="Google Shape;393;p31"/>
          <p:cNvSpPr/>
          <p:nvPr/>
        </p:nvSpPr>
        <p:spPr>
          <a:xfrm>
            <a:off x="2467726" y="2560750"/>
            <a:ext cx="684000" cy="467100"/>
          </a:xfrm>
          <a:prstGeom prst="roundRect">
            <a:avLst>
              <a:gd name="adj" fmla="val 16667"/>
            </a:avLst>
          </a:prstGeom>
          <a:solidFill>
            <a:srgbClr val="43434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lt1"/>
                </a:solidFill>
                <a:latin typeface="Roboto"/>
                <a:ea typeface="Roboto"/>
                <a:cs typeface="Roboto"/>
                <a:sym typeface="Roboto"/>
              </a:rPr>
              <a:t>Submit draw calls</a:t>
            </a:r>
            <a:endParaRPr sz="900">
              <a:solidFill>
                <a:schemeClr val="lt1"/>
              </a:solidFill>
              <a:latin typeface="Roboto"/>
              <a:ea typeface="Roboto"/>
              <a:cs typeface="Roboto"/>
              <a:sym typeface="Roboto"/>
            </a:endParaRPr>
          </a:p>
        </p:txBody>
      </p:sp>
      <p:cxnSp>
        <p:nvCxnSpPr>
          <p:cNvPr id="394" name="Google Shape;394;p31"/>
          <p:cNvCxnSpPr>
            <a:stCxn id="393" idx="2"/>
            <a:endCxn id="343" idx="0"/>
          </p:cNvCxnSpPr>
          <p:nvPr/>
        </p:nvCxnSpPr>
        <p:spPr>
          <a:xfrm rot="-5400000" flipH="1">
            <a:off x="3003976" y="2833600"/>
            <a:ext cx="507000" cy="895500"/>
          </a:xfrm>
          <a:prstGeom prst="curvedConnector3">
            <a:avLst>
              <a:gd name="adj1" fmla="val 49985"/>
            </a:avLst>
          </a:prstGeom>
          <a:noFill/>
          <a:ln w="9525" cap="flat" cmpd="sng">
            <a:solidFill>
              <a:schemeClr val="lt1"/>
            </a:solidFill>
            <a:prstDash val="solid"/>
            <a:round/>
            <a:headEnd type="none" w="med" len="med"/>
            <a:tailEnd type="triangle" w="med" len="med"/>
          </a:ln>
        </p:spPr>
      </p:cxnSp>
      <p:cxnSp>
        <p:nvCxnSpPr>
          <p:cNvPr id="395" name="Google Shape;395;p31"/>
          <p:cNvCxnSpPr>
            <a:stCxn id="390" idx="2"/>
            <a:endCxn id="352" idx="0"/>
          </p:cNvCxnSpPr>
          <p:nvPr/>
        </p:nvCxnSpPr>
        <p:spPr>
          <a:xfrm rot="-5400000" flipH="1">
            <a:off x="5870596" y="2176310"/>
            <a:ext cx="552600" cy="206700"/>
          </a:xfrm>
          <a:prstGeom prst="curvedConnector3">
            <a:avLst>
              <a:gd name="adj1" fmla="val 49997"/>
            </a:avLst>
          </a:prstGeom>
          <a:noFill/>
          <a:ln w="9525" cap="flat" cmpd="sng">
            <a:solidFill>
              <a:schemeClr val="lt1"/>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Red Blue and Yellow Geometric Minimalist Resume Creative Presentation">
  <a:themeElements>
    <a:clrScheme name="Custom 347">
      <a:dk1>
        <a:srgbClr val="191918"/>
      </a:dk1>
      <a:lt1>
        <a:srgbClr val="FFFFFF"/>
      </a:lt1>
      <a:dk2>
        <a:srgbClr val="EBAC3D"/>
      </a:dk2>
      <a:lt2>
        <a:srgbClr val="E17153"/>
      </a:lt2>
      <a:accent1>
        <a:srgbClr val="92DDDD"/>
      </a:accent1>
      <a:accent2>
        <a:srgbClr val="FFFFFF"/>
      </a:accent2>
      <a:accent3>
        <a:srgbClr val="FFFFFF"/>
      </a:accent3>
      <a:accent4>
        <a:srgbClr val="FFFFFF"/>
      </a:accent4>
      <a:accent5>
        <a:srgbClr val="FFFFFF"/>
      </a:accent5>
      <a:accent6>
        <a:srgbClr val="FFFFFF"/>
      </a:accent6>
      <a:hlink>
        <a:srgbClr val="E1715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13170</Words>
  <Application>Microsoft Office PowerPoint</Application>
  <PresentationFormat>On-screen Show (16:9)</PresentationFormat>
  <Paragraphs>2240</Paragraphs>
  <Slides>81</Slides>
  <Notes>81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Roboto</vt:lpstr>
      <vt:lpstr>Silkscreen</vt:lpstr>
      <vt:lpstr>Archivo Black</vt:lpstr>
      <vt:lpstr>Arial</vt:lpstr>
      <vt:lpstr>Roboto SemiBold</vt:lpstr>
      <vt:lpstr>Bebas Neue</vt:lpstr>
      <vt:lpstr>Verdana</vt:lpstr>
      <vt:lpstr>DM Sans</vt:lpstr>
      <vt:lpstr>Calibri</vt:lpstr>
      <vt:lpstr>Courier New</vt:lpstr>
      <vt:lpstr>Red Blue and Yellow Geometric Minimalist Resume Creative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Angelo Pesce</cp:lastModifiedBy>
  <cp:revision>1</cp:revision>
  <dcterms:modified xsi:type="dcterms:W3CDTF">2025-06-23T11:05:20Z</dcterms:modified>
</cp:coreProperties>
</file>